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67" r:id="rId4"/>
    <p:sldId id="270" r:id="rId5"/>
    <p:sldId id="271" r:id="rId6"/>
    <p:sldId id="323" r:id="rId7"/>
    <p:sldId id="272" r:id="rId8"/>
    <p:sldId id="273" r:id="rId9"/>
    <p:sldId id="274" r:id="rId10"/>
    <p:sldId id="32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1" r:id="rId27"/>
    <p:sldId id="290"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9" r:id="rId50"/>
    <p:sldId id="320" r:id="rId51"/>
    <p:sldId id="321" r:id="rId52"/>
    <p:sldId id="322" r:id="rId53"/>
    <p:sldId id="313" r:id="rId54"/>
    <p:sldId id="314" r:id="rId55"/>
    <p:sldId id="315" r:id="rId56"/>
    <p:sldId id="316" r:id="rId57"/>
    <p:sldId id="317" r:id="rId58"/>
    <p:sldId id="318" r:id="rId59"/>
    <p:sldId id="268" r:id="rId60"/>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initials="W" lastIdx="1" clrIdx="0">
    <p:extLst>
      <p:ext uri="{19B8F6BF-5375-455C-9EA6-DF929625EA0E}">
        <p15:presenceInfo xmlns:p15="http://schemas.microsoft.com/office/powerpoint/2012/main" userId="Window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6D9E"/>
    <a:srgbClr val="4AE335"/>
    <a:srgbClr val="C1AFAF"/>
    <a:srgbClr val="C2F0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3" autoAdjust="0"/>
    <p:restoredTop sz="94660"/>
  </p:normalViewPr>
  <p:slideViewPr>
    <p:cSldViewPr snapToGrid="0">
      <p:cViewPr varScale="1">
        <p:scale>
          <a:sx n="72" d="100"/>
          <a:sy n="72" d="100"/>
        </p:scale>
        <p:origin x="57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_rels/data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 Target="../slides/slide35.xml"/><Relationship Id="rId1" Type="http://schemas.openxmlformats.org/officeDocument/2006/relationships/image" Target="../media/image66.png"/><Relationship Id="rId6" Type="http://schemas.openxmlformats.org/officeDocument/2006/relationships/slide" Target="../slides/slide37.xml"/><Relationship Id="rId5" Type="http://schemas.openxmlformats.org/officeDocument/2006/relationships/image" Target="../media/image68.jpeg"/><Relationship Id="rId4" Type="http://schemas.openxmlformats.org/officeDocument/2006/relationships/slide" Target="../slides/slide36.xml"/></Relationships>
</file>

<file path=ppt/diagrams/_rels/data9.xml.rels><?xml version="1.0" encoding="UTF-8" standalone="yes"?>
<Relationships xmlns="http://schemas.openxmlformats.org/package/2006/relationships"><Relationship Id="rId1" Type="http://schemas.openxmlformats.org/officeDocument/2006/relationships/image" Target="../media/image80.png"/></Relationships>
</file>

<file path=ppt/diagrams/_rels/drawing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image" Target="../media/image66.png"/></Relationships>
</file>

<file path=ppt/diagrams/_rels/drawing9.xml.rels><?xml version="1.0" encoding="UTF-8" standalone="yes"?>
<Relationships xmlns="http://schemas.openxmlformats.org/package/2006/relationships"><Relationship Id="rId1" Type="http://schemas.openxmlformats.org/officeDocument/2006/relationships/image" Target="../media/image8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22DFE3-EA36-4AC1-BE52-128E114442A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AR"/>
        </a:p>
      </dgm:t>
    </dgm:pt>
    <dgm:pt modelId="{2F13E273-F2FD-4812-AA2D-03FC2F95958C}">
      <dgm:prSet phldrT="[Texto]"/>
      <dgm:spPr>
        <a:solidFill>
          <a:schemeClr val="accent6"/>
        </a:solidFill>
      </dgm:spPr>
      <dgm:t>
        <a:bodyPr/>
        <a:lstStyle/>
        <a:p>
          <a:r>
            <a:rPr lang="es-ES" b="1" dirty="0"/>
            <a:t>Eficacia</a:t>
          </a:r>
          <a:endParaRPr lang="es-AR" dirty="0"/>
        </a:p>
      </dgm:t>
    </dgm:pt>
    <dgm:pt modelId="{63D35FEB-07AC-4867-82B1-F48E03FA6C06}" type="parTrans" cxnId="{264CF714-C5F4-4AB3-B37B-A254459EE633}">
      <dgm:prSet/>
      <dgm:spPr/>
      <dgm:t>
        <a:bodyPr/>
        <a:lstStyle/>
        <a:p>
          <a:endParaRPr lang="es-AR"/>
        </a:p>
      </dgm:t>
    </dgm:pt>
    <dgm:pt modelId="{8C95D2CA-31AE-4FAB-9899-7FB73998C7FF}" type="sibTrans" cxnId="{264CF714-C5F4-4AB3-B37B-A254459EE633}">
      <dgm:prSet/>
      <dgm:spPr/>
      <dgm:t>
        <a:bodyPr/>
        <a:lstStyle/>
        <a:p>
          <a:endParaRPr lang="es-AR"/>
        </a:p>
      </dgm:t>
    </dgm:pt>
    <dgm:pt modelId="{AF3A9ECE-0155-4A0C-B2B6-5B5EC4519FEB}">
      <dgm:prSet phldrT="[Texto]"/>
      <dgm:spPr>
        <a:solidFill>
          <a:schemeClr val="accent2">
            <a:lumMod val="75000"/>
          </a:schemeClr>
        </a:solidFill>
      </dgm:spPr>
      <dgm:t>
        <a:bodyPr/>
        <a:lstStyle/>
        <a:p>
          <a:r>
            <a:rPr lang="es-ES" b="1" dirty="0"/>
            <a:t>Pequeño tamaño</a:t>
          </a:r>
          <a:endParaRPr lang="es-AR" dirty="0"/>
        </a:p>
      </dgm:t>
    </dgm:pt>
    <dgm:pt modelId="{FFA64C05-BB4C-4FAC-9CB1-7B4D2C17FCED}" type="parTrans" cxnId="{8B0BF919-18BE-4B0F-838E-833083B7ED17}">
      <dgm:prSet/>
      <dgm:spPr/>
      <dgm:t>
        <a:bodyPr/>
        <a:lstStyle/>
        <a:p>
          <a:endParaRPr lang="es-AR"/>
        </a:p>
      </dgm:t>
    </dgm:pt>
    <dgm:pt modelId="{7F3DF5B5-43C4-4301-88B7-D67FB0FAE291}" type="sibTrans" cxnId="{8B0BF919-18BE-4B0F-838E-833083B7ED17}">
      <dgm:prSet/>
      <dgm:spPr/>
      <dgm:t>
        <a:bodyPr/>
        <a:lstStyle/>
        <a:p>
          <a:endParaRPr lang="es-AR"/>
        </a:p>
      </dgm:t>
    </dgm:pt>
    <dgm:pt modelId="{6097240A-3B0E-4475-B592-331FFAF70B98}">
      <dgm:prSet phldrT="[Texto]"/>
      <dgm:spPr/>
      <dgm:t>
        <a:bodyPr/>
        <a:lstStyle/>
        <a:p>
          <a:r>
            <a:rPr lang="es-AR" b="1" dirty="0"/>
            <a:t>Seguro</a:t>
          </a:r>
        </a:p>
      </dgm:t>
    </dgm:pt>
    <dgm:pt modelId="{B0D67867-4DBB-4926-B11B-556EED710CAC}" type="parTrans" cxnId="{3B253913-93CA-4F25-9EC9-2FF61949DA52}">
      <dgm:prSet/>
      <dgm:spPr/>
      <dgm:t>
        <a:bodyPr/>
        <a:lstStyle/>
        <a:p>
          <a:endParaRPr lang="es-AR"/>
        </a:p>
      </dgm:t>
    </dgm:pt>
    <dgm:pt modelId="{FE52969F-2D76-4045-9E20-1CAD1D8F9A68}" type="sibTrans" cxnId="{3B253913-93CA-4F25-9EC9-2FF61949DA52}">
      <dgm:prSet/>
      <dgm:spPr/>
      <dgm:t>
        <a:bodyPr/>
        <a:lstStyle/>
        <a:p>
          <a:endParaRPr lang="es-AR"/>
        </a:p>
      </dgm:t>
    </dgm:pt>
    <dgm:pt modelId="{C68A8F23-306D-48E2-8A36-20AB3F35A699}">
      <dgm:prSet phldrT="[Texto]"/>
      <dgm:spPr>
        <a:solidFill>
          <a:srgbClr val="7030A0"/>
        </a:solidFill>
      </dgm:spPr>
      <dgm:t>
        <a:bodyPr/>
        <a:lstStyle/>
        <a:p>
          <a:r>
            <a:rPr lang="es-ES" b="1" dirty="0"/>
            <a:t>Fiabilidad de Mantenimiento</a:t>
          </a:r>
          <a:endParaRPr lang="es-AR" dirty="0"/>
        </a:p>
      </dgm:t>
    </dgm:pt>
    <dgm:pt modelId="{8320FC08-1D40-4CD0-B779-E2EF9FE35DB1}" type="sibTrans" cxnId="{904B8090-FE35-46FB-9014-E6BE626C8809}">
      <dgm:prSet/>
      <dgm:spPr/>
      <dgm:t>
        <a:bodyPr/>
        <a:lstStyle/>
        <a:p>
          <a:endParaRPr lang="es-AR"/>
        </a:p>
      </dgm:t>
    </dgm:pt>
    <dgm:pt modelId="{2849DC4F-179D-4102-90F8-9B5F095A6C19}" type="parTrans" cxnId="{904B8090-FE35-46FB-9014-E6BE626C8809}">
      <dgm:prSet/>
      <dgm:spPr/>
      <dgm:t>
        <a:bodyPr/>
        <a:lstStyle/>
        <a:p>
          <a:endParaRPr lang="es-AR"/>
        </a:p>
      </dgm:t>
    </dgm:pt>
    <dgm:pt modelId="{277E02DF-7774-4C42-9BEF-62AE215CFFBA}" type="pres">
      <dgm:prSet presAssocID="{DD22DFE3-EA36-4AC1-BE52-128E114442A6}" presName="diagram" presStyleCnt="0">
        <dgm:presLayoutVars>
          <dgm:dir/>
          <dgm:resizeHandles val="exact"/>
        </dgm:presLayoutVars>
      </dgm:prSet>
      <dgm:spPr/>
    </dgm:pt>
    <dgm:pt modelId="{64B8EE31-E81F-40E7-B08E-7DC8D2264B83}" type="pres">
      <dgm:prSet presAssocID="{2F13E273-F2FD-4812-AA2D-03FC2F95958C}" presName="node" presStyleLbl="node1" presStyleIdx="0" presStyleCnt="4">
        <dgm:presLayoutVars>
          <dgm:bulletEnabled val="1"/>
        </dgm:presLayoutVars>
      </dgm:prSet>
      <dgm:spPr/>
    </dgm:pt>
    <dgm:pt modelId="{FB96355C-4CE3-4C0E-BCE0-1E41933E9E4B}" type="pres">
      <dgm:prSet presAssocID="{8C95D2CA-31AE-4FAB-9899-7FB73998C7FF}" presName="sibTrans" presStyleCnt="0"/>
      <dgm:spPr/>
    </dgm:pt>
    <dgm:pt modelId="{445DE212-9616-4CC4-AC32-B187B50C763E}" type="pres">
      <dgm:prSet presAssocID="{AF3A9ECE-0155-4A0C-B2B6-5B5EC4519FEB}" presName="node" presStyleLbl="node1" presStyleIdx="1" presStyleCnt="4">
        <dgm:presLayoutVars>
          <dgm:bulletEnabled val="1"/>
        </dgm:presLayoutVars>
      </dgm:prSet>
      <dgm:spPr/>
    </dgm:pt>
    <dgm:pt modelId="{B88CCA3F-DA11-4C0E-8618-BFE89889173E}" type="pres">
      <dgm:prSet presAssocID="{7F3DF5B5-43C4-4301-88B7-D67FB0FAE291}" presName="sibTrans" presStyleCnt="0"/>
      <dgm:spPr/>
    </dgm:pt>
    <dgm:pt modelId="{1919956A-FFB0-4904-ADE0-5E60BC4C22B5}" type="pres">
      <dgm:prSet presAssocID="{C68A8F23-306D-48E2-8A36-20AB3F35A699}" presName="node" presStyleLbl="node1" presStyleIdx="2" presStyleCnt="4">
        <dgm:presLayoutVars>
          <dgm:bulletEnabled val="1"/>
        </dgm:presLayoutVars>
      </dgm:prSet>
      <dgm:spPr/>
    </dgm:pt>
    <dgm:pt modelId="{8F78753E-594D-4AAA-8C43-E94CF2ECE7CF}" type="pres">
      <dgm:prSet presAssocID="{8320FC08-1D40-4CD0-B779-E2EF9FE35DB1}" presName="sibTrans" presStyleCnt="0"/>
      <dgm:spPr/>
    </dgm:pt>
    <dgm:pt modelId="{DAB31A73-7FBD-44D1-A2B6-12D603B6B579}" type="pres">
      <dgm:prSet presAssocID="{6097240A-3B0E-4475-B592-331FFAF70B98}" presName="node" presStyleLbl="node1" presStyleIdx="3" presStyleCnt="4">
        <dgm:presLayoutVars>
          <dgm:bulletEnabled val="1"/>
        </dgm:presLayoutVars>
      </dgm:prSet>
      <dgm:spPr/>
    </dgm:pt>
  </dgm:ptLst>
  <dgm:cxnLst>
    <dgm:cxn modelId="{ACF2730B-4A64-4547-B2B8-D4DFA7420202}" type="presOf" srcId="{DD22DFE3-EA36-4AC1-BE52-128E114442A6}" destId="{277E02DF-7774-4C42-9BEF-62AE215CFFBA}" srcOrd="0" destOrd="0" presId="urn:microsoft.com/office/officeart/2005/8/layout/default"/>
    <dgm:cxn modelId="{3B253913-93CA-4F25-9EC9-2FF61949DA52}" srcId="{DD22DFE3-EA36-4AC1-BE52-128E114442A6}" destId="{6097240A-3B0E-4475-B592-331FFAF70B98}" srcOrd="3" destOrd="0" parTransId="{B0D67867-4DBB-4926-B11B-556EED710CAC}" sibTransId="{FE52969F-2D76-4045-9E20-1CAD1D8F9A68}"/>
    <dgm:cxn modelId="{264CF714-C5F4-4AB3-B37B-A254459EE633}" srcId="{DD22DFE3-EA36-4AC1-BE52-128E114442A6}" destId="{2F13E273-F2FD-4812-AA2D-03FC2F95958C}" srcOrd="0" destOrd="0" parTransId="{63D35FEB-07AC-4867-82B1-F48E03FA6C06}" sibTransId="{8C95D2CA-31AE-4FAB-9899-7FB73998C7FF}"/>
    <dgm:cxn modelId="{8B0BF919-18BE-4B0F-838E-833083B7ED17}" srcId="{DD22DFE3-EA36-4AC1-BE52-128E114442A6}" destId="{AF3A9ECE-0155-4A0C-B2B6-5B5EC4519FEB}" srcOrd="1" destOrd="0" parTransId="{FFA64C05-BB4C-4FAC-9CB1-7B4D2C17FCED}" sibTransId="{7F3DF5B5-43C4-4301-88B7-D67FB0FAE291}"/>
    <dgm:cxn modelId="{85640E1D-6A2A-4100-86D5-AB7EE5F08416}" type="presOf" srcId="{6097240A-3B0E-4475-B592-331FFAF70B98}" destId="{DAB31A73-7FBD-44D1-A2B6-12D603B6B579}" srcOrd="0" destOrd="0" presId="urn:microsoft.com/office/officeart/2005/8/layout/default"/>
    <dgm:cxn modelId="{D929F636-7D19-4290-82A2-549DDE8B98C4}" type="presOf" srcId="{2F13E273-F2FD-4812-AA2D-03FC2F95958C}" destId="{64B8EE31-E81F-40E7-B08E-7DC8D2264B83}" srcOrd="0" destOrd="0" presId="urn:microsoft.com/office/officeart/2005/8/layout/default"/>
    <dgm:cxn modelId="{65C9134F-B82B-4605-B48E-950909CD7798}" type="presOf" srcId="{C68A8F23-306D-48E2-8A36-20AB3F35A699}" destId="{1919956A-FFB0-4904-ADE0-5E60BC4C22B5}" srcOrd="0" destOrd="0" presId="urn:microsoft.com/office/officeart/2005/8/layout/default"/>
    <dgm:cxn modelId="{5BF77288-F01B-49F0-8DFF-552419317962}" type="presOf" srcId="{AF3A9ECE-0155-4A0C-B2B6-5B5EC4519FEB}" destId="{445DE212-9616-4CC4-AC32-B187B50C763E}" srcOrd="0" destOrd="0" presId="urn:microsoft.com/office/officeart/2005/8/layout/default"/>
    <dgm:cxn modelId="{904B8090-FE35-46FB-9014-E6BE626C8809}" srcId="{DD22DFE3-EA36-4AC1-BE52-128E114442A6}" destId="{C68A8F23-306D-48E2-8A36-20AB3F35A699}" srcOrd="2" destOrd="0" parTransId="{2849DC4F-179D-4102-90F8-9B5F095A6C19}" sibTransId="{8320FC08-1D40-4CD0-B779-E2EF9FE35DB1}"/>
    <dgm:cxn modelId="{41604475-D446-45FB-8B9F-68AC9C1CC9AF}" type="presParOf" srcId="{277E02DF-7774-4C42-9BEF-62AE215CFFBA}" destId="{64B8EE31-E81F-40E7-B08E-7DC8D2264B83}" srcOrd="0" destOrd="0" presId="urn:microsoft.com/office/officeart/2005/8/layout/default"/>
    <dgm:cxn modelId="{BA1D4C90-8FDF-4B54-B47F-115F69223530}" type="presParOf" srcId="{277E02DF-7774-4C42-9BEF-62AE215CFFBA}" destId="{FB96355C-4CE3-4C0E-BCE0-1E41933E9E4B}" srcOrd="1" destOrd="0" presId="urn:microsoft.com/office/officeart/2005/8/layout/default"/>
    <dgm:cxn modelId="{72D78BA7-4C08-436C-99C1-A4D4BECAA157}" type="presParOf" srcId="{277E02DF-7774-4C42-9BEF-62AE215CFFBA}" destId="{445DE212-9616-4CC4-AC32-B187B50C763E}" srcOrd="2" destOrd="0" presId="urn:microsoft.com/office/officeart/2005/8/layout/default"/>
    <dgm:cxn modelId="{ACB49E4C-4AE4-499A-845A-38F0793C9337}" type="presParOf" srcId="{277E02DF-7774-4C42-9BEF-62AE215CFFBA}" destId="{B88CCA3F-DA11-4C0E-8618-BFE89889173E}" srcOrd="3" destOrd="0" presId="urn:microsoft.com/office/officeart/2005/8/layout/default"/>
    <dgm:cxn modelId="{09C3BB2F-24EB-4295-B7F3-00F0C7CF7062}" type="presParOf" srcId="{277E02DF-7774-4C42-9BEF-62AE215CFFBA}" destId="{1919956A-FFB0-4904-ADE0-5E60BC4C22B5}" srcOrd="4" destOrd="0" presId="urn:microsoft.com/office/officeart/2005/8/layout/default"/>
    <dgm:cxn modelId="{0F9E53DD-985E-4E0C-A82D-20703CFFE111}" type="presParOf" srcId="{277E02DF-7774-4C42-9BEF-62AE215CFFBA}" destId="{8F78753E-594D-4AAA-8C43-E94CF2ECE7CF}" srcOrd="5" destOrd="0" presId="urn:microsoft.com/office/officeart/2005/8/layout/default"/>
    <dgm:cxn modelId="{97F4D07F-8E30-4DE3-BBB6-2B678F25FE39}" type="presParOf" srcId="{277E02DF-7774-4C42-9BEF-62AE215CFFBA}" destId="{DAB31A73-7FBD-44D1-A2B6-12D603B6B579}" srcOrd="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6CD038-8F54-4C29-B558-7AE7A7E51B6D}"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AR"/>
        </a:p>
      </dgm:t>
    </dgm:pt>
    <dgm:pt modelId="{17388323-48E6-4916-AC6F-2C485D9E1E46}">
      <dgm:prSet phldrT="[Texto]"/>
      <dgm:spPr/>
      <dgm:t>
        <a:bodyPr/>
        <a:lstStyle/>
        <a:p>
          <a:r>
            <a:rPr lang="es-ES" b="1" i="1" dirty="0"/>
            <a:t>Gestionar la CPU</a:t>
          </a:r>
          <a:endParaRPr lang="es-AR" dirty="0"/>
        </a:p>
      </dgm:t>
    </dgm:pt>
    <dgm:pt modelId="{F99FA119-7316-4751-B461-876851DD5236}" type="parTrans" cxnId="{62D2A006-E787-4FBA-8A51-87D4E5878E2A}">
      <dgm:prSet/>
      <dgm:spPr/>
      <dgm:t>
        <a:bodyPr/>
        <a:lstStyle/>
        <a:p>
          <a:endParaRPr lang="es-AR"/>
        </a:p>
      </dgm:t>
    </dgm:pt>
    <dgm:pt modelId="{18E70CA6-1832-4EA5-A820-4A3E6378C620}" type="sibTrans" cxnId="{62D2A006-E787-4FBA-8A51-87D4E5878E2A}">
      <dgm:prSet/>
      <dgm:spPr/>
      <dgm:t>
        <a:bodyPr/>
        <a:lstStyle/>
        <a:p>
          <a:endParaRPr lang="es-AR"/>
        </a:p>
      </dgm:t>
    </dgm:pt>
    <dgm:pt modelId="{83D08B63-62E3-4281-8CDD-F3F7719E7FDD}">
      <dgm:prSet phldrT="[Texto]"/>
      <dgm:spPr/>
      <dgm:t>
        <a:bodyPr/>
        <a:lstStyle/>
        <a:p>
          <a:r>
            <a:rPr lang="es-ES" b="1" i="1" dirty="0"/>
            <a:t>Gestionar la RAM</a:t>
          </a:r>
          <a:endParaRPr lang="es-AR" dirty="0"/>
        </a:p>
      </dgm:t>
    </dgm:pt>
    <dgm:pt modelId="{4BD741EE-7133-430C-B11E-052D59A1B65F}" type="parTrans" cxnId="{5BD265F7-B574-4624-B94E-10D07B44305B}">
      <dgm:prSet/>
      <dgm:spPr/>
      <dgm:t>
        <a:bodyPr/>
        <a:lstStyle/>
        <a:p>
          <a:endParaRPr lang="es-AR"/>
        </a:p>
      </dgm:t>
    </dgm:pt>
    <dgm:pt modelId="{69C1C843-6C63-4770-919E-5BD967486B5E}" type="sibTrans" cxnId="{5BD265F7-B574-4624-B94E-10D07B44305B}">
      <dgm:prSet/>
      <dgm:spPr/>
      <dgm:t>
        <a:bodyPr/>
        <a:lstStyle/>
        <a:p>
          <a:endParaRPr lang="es-AR"/>
        </a:p>
      </dgm:t>
    </dgm:pt>
    <dgm:pt modelId="{762458A6-3D69-466B-9A58-ACB288011798}">
      <dgm:prSet phldrT="[Texto]"/>
      <dgm:spPr/>
      <dgm:t>
        <a:bodyPr/>
        <a:lstStyle/>
        <a:p>
          <a:r>
            <a:rPr lang="es-ES" b="1" i="1" dirty="0"/>
            <a:t>Gestionar el I/O</a:t>
          </a:r>
          <a:endParaRPr lang="es-AR" dirty="0"/>
        </a:p>
      </dgm:t>
    </dgm:pt>
    <dgm:pt modelId="{0BCC3C7A-1C9F-4647-8EA2-AF35995B7794}" type="parTrans" cxnId="{A015391E-7C4E-4AFE-AC85-E89B3BA6A78A}">
      <dgm:prSet/>
      <dgm:spPr/>
      <dgm:t>
        <a:bodyPr/>
        <a:lstStyle/>
        <a:p>
          <a:endParaRPr lang="es-AR"/>
        </a:p>
      </dgm:t>
    </dgm:pt>
    <dgm:pt modelId="{CB265924-244D-4B5B-AE30-08E6F4AEC191}" type="sibTrans" cxnId="{A015391E-7C4E-4AFE-AC85-E89B3BA6A78A}">
      <dgm:prSet/>
      <dgm:spPr/>
      <dgm:t>
        <a:bodyPr/>
        <a:lstStyle/>
        <a:p>
          <a:endParaRPr lang="es-AR"/>
        </a:p>
      </dgm:t>
    </dgm:pt>
    <dgm:pt modelId="{A6455A02-9B12-46D7-B712-DD46295BAF6F}">
      <dgm:prSet phldrT="[Texto]"/>
      <dgm:spPr/>
      <dgm:t>
        <a:bodyPr/>
        <a:lstStyle/>
        <a:p>
          <a:r>
            <a:rPr lang="es-ES" b="1" i="1" dirty="0"/>
            <a:t>Gestionar los </a:t>
          </a:r>
          <a:r>
            <a:rPr lang="es-ES" b="1" i="1" u="none" dirty="0"/>
            <a:t>Procesos</a:t>
          </a:r>
          <a:endParaRPr lang="es-AR" u="none" dirty="0"/>
        </a:p>
      </dgm:t>
    </dgm:pt>
    <dgm:pt modelId="{A5B39610-D644-4321-8DB7-0D1BAA25F1A5}" type="parTrans" cxnId="{E36000C9-7153-4909-87F2-54BDB4E4D697}">
      <dgm:prSet/>
      <dgm:spPr/>
      <dgm:t>
        <a:bodyPr/>
        <a:lstStyle/>
        <a:p>
          <a:endParaRPr lang="es-AR"/>
        </a:p>
      </dgm:t>
    </dgm:pt>
    <dgm:pt modelId="{C2773406-BAE2-45F0-9DE7-1EE37AFE7D71}" type="sibTrans" cxnId="{E36000C9-7153-4909-87F2-54BDB4E4D697}">
      <dgm:prSet/>
      <dgm:spPr/>
      <dgm:t>
        <a:bodyPr/>
        <a:lstStyle/>
        <a:p>
          <a:endParaRPr lang="es-AR"/>
        </a:p>
      </dgm:t>
    </dgm:pt>
    <dgm:pt modelId="{0EEAD2B0-17A4-42F6-8A25-8729AD77D82D}">
      <dgm:prSet/>
      <dgm:spPr/>
      <dgm:t>
        <a:bodyPr/>
        <a:lstStyle/>
        <a:p>
          <a:r>
            <a:rPr lang="es-AR" dirty="0"/>
            <a:t>Administra los recursos de la CPU repartiéndolos entre los procesos.</a:t>
          </a:r>
        </a:p>
      </dgm:t>
    </dgm:pt>
    <dgm:pt modelId="{D6042786-66A8-4F59-99CD-CA6971285CED}" type="parTrans" cxnId="{87D41DDB-406A-4F64-8F2C-06E76B112F59}">
      <dgm:prSet/>
      <dgm:spPr/>
      <dgm:t>
        <a:bodyPr/>
        <a:lstStyle/>
        <a:p>
          <a:endParaRPr lang="es-AR"/>
        </a:p>
      </dgm:t>
    </dgm:pt>
    <dgm:pt modelId="{20E075D7-1B98-4592-9B1E-E72298687CC1}" type="sibTrans" cxnId="{87D41DDB-406A-4F64-8F2C-06E76B112F59}">
      <dgm:prSet/>
      <dgm:spPr/>
      <dgm:t>
        <a:bodyPr/>
        <a:lstStyle/>
        <a:p>
          <a:endParaRPr lang="es-AR"/>
        </a:p>
      </dgm:t>
    </dgm:pt>
    <dgm:pt modelId="{2FECFF2D-66F3-45BA-9894-031FE4D56C41}">
      <dgm:prSet/>
      <dgm:spPr/>
      <dgm:t>
        <a:bodyPr/>
        <a:lstStyle/>
        <a:p>
          <a:r>
            <a:rPr lang="es-ES" dirty="0"/>
            <a:t>Asigna el espacio de memoria a cada aplicación</a:t>
          </a:r>
          <a:endParaRPr lang="es-AR" dirty="0"/>
        </a:p>
      </dgm:t>
    </dgm:pt>
    <dgm:pt modelId="{EFB7C7CB-60DE-4F3B-B243-5CD29C23A7AF}" type="parTrans" cxnId="{A5A583E1-0B5D-472D-B5CC-803994043FAB}">
      <dgm:prSet/>
      <dgm:spPr/>
      <dgm:t>
        <a:bodyPr/>
        <a:lstStyle/>
        <a:p>
          <a:endParaRPr lang="es-AR"/>
        </a:p>
      </dgm:t>
    </dgm:pt>
    <dgm:pt modelId="{D41EB14B-FFFB-4871-A6C5-E3F6FC417246}" type="sibTrans" cxnId="{A5A583E1-0B5D-472D-B5CC-803994043FAB}">
      <dgm:prSet/>
      <dgm:spPr/>
      <dgm:t>
        <a:bodyPr/>
        <a:lstStyle/>
        <a:p>
          <a:endParaRPr lang="es-AR"/>
        </a:p>
      </dgm:t>
    </dgm:pt>
    <dgm:pt modelId="{25744C55-F622-4479-BD95-033A591589C0}">
      <dgm:prSet/>
      <dgm:spPr/>
      <dgm:t>
        <a:bodyPr/>
        <a:lstStyle/>
        <a:p>
          <a:r>
            <a:rPr lang="es-AR" dirty="0"/>
            <a:t>Administración de los dispositivos.</a:t>
          </a:r>
        </a:p>
      </dgm:t>
    </dgm:pt>
    <dgm:pt modelId="{F2E1BD3A-507D-4DD8-92A8-57FC5E6680E6}" type="parTrans" cxnId="{999F6E96-5232-4D5C-BC49-28E7ABEF3C1A}">
      <dgm:prSet/>
      <dgm:spPr/>
      <dgm:t>
        <a:bodyPr/>
        <a:lstStyle/>
        <a:p>
          <a:endParaRPr lang="es-AR"/>
        </a:p>
      </dgm:t>
    </dgm:pt>
    <dgm:pt modelId="{ED371279-05B5-4B9C-80EB-E21751C770A0}" type="sibTrans" cxnId="{999F6E96-5232-4D5C-BC49-28E7ABEF3C1A}">
      <dgm:prSet/>
      <dgm:spPr/>
      <dgm:t>
        <a:bodyPr/>
        <a:lstStyle/>
        <a:p>
          <a:endParaRPr lang="es-AR"/>
        </a:p>
      </dgm:t>
    </dgm:pt>
    <dgm:pt modelId="{B920DD0E-5F7B-40F0-83EC-A49ABBF9F63C}">
      <dgm:prSet/>
      <dgm:spPr/>
      <dgm:t>
        <a:bodyPr/>
        <a:lstStyle/>
        <a:p>
          <a:r>
            <a:rPr lang="es-AR" dirty="0"/>
            <a:t>Control de aplicaciones, controlando sus recursos y errores.</a:t>
          </a:r>
        </a:p>
      </dgm:t>
    </dgm:pt>
    <dgm:pt modelId="{335D3747-90CD-40E4-AE96-EAB7CC3541A7}" type="parTrans" cxnId="{FDA2BB08-C39B-45A2-B03E-D500FCB81D04}">
      <dgm:prSet/>
      <dgm:spPr/>
      <dgm:t>
        <a:bodyPr/>
        <a:lstStyle/>
        <a:p>
          <a:endParaRPr lang="es-AR"/>
        </a:p>
      </dgm:t>
    </dgm:pt>
    <dgm:pt modelId="{CFD66EB6-4DE2-4BB5-ADF1-679F6EA268FA}" type="sibTrans" cxnId="{FDA2BB08-C39B-45A2-B03E-D500FCB81D04}">
      <dgm:prSet/>
      <dgm:spPr/>
      <dgm:t>
        <a:bodyPr/>
        <a:lstStyle/>
        <a:p>
          <a:endParaRPr lang="es-AR"/>
        </a:p>
      </dgm:t>
    </dgm:pt>
    <dgm:pt modelId="{A38F682E-6224-42FA-83AE-3E91F8E9BCC0}" type="pres">
      <dgm:prSet presAssocID="{BE6CD038-8F54-4C29-B558-7AE7A7E51B6D}" presName="linear" presStyleCnt="0">
        <dgm:presLayoutVars>
          <dgm:dir/>
          <dgm:animLvl val="lvl"/>
          <dgm:resizeHandles val="exact"/>
        </dgm:presLayoutVars>
      </dgm:prSet>
      <dgm:spPr/>
    </dgm:pt>
    <dgm:pt modelId="{76545019-C0A1-4C1F-9A75-38A6C9C8A673}" type="pres">
      <dgm:prSet presAssocID="{17388323-48E6-4916-AC6F-2C485D9E1E46}" presName="parentLin" presStyleCnt="0"/>
      <dgm:spPr/>
    </dgm:pt>
    <dgm:pt modelId="{B08CB930-B750-48FA-B6C9-8B8EC8D7EF13}" type="pres">
      <dgm:prSet presAssocID="{17388323-48E6-4916-AC6F-2C485D9E1E46}" presName="parentLeftMargin" presStyleLbl="node1" presStyleIdx="0" presStyleCnt="4"/>
      <dgm:spPr/>
    </dgm:pt>
    <dgm:pt modelId="{1951C07B-5910-41DC-A05A-A53B38D0DF9F}" type="pres">
      <dgm:prSet presAssocID="{17388323-48E6-4916-AC6F-2C485D9E1E46}" presName="parentText" presStyleLbl="node1" presStyleIdx="0" presStyleCnt="4" custScaleX="27658" custLinFactNeighborX="-74858" custLinFactNeighborY="2993">
        <dgm:presLayoutVars>
          <dgm:chMax val="0"/>
          <dgm:bulletEnabled val="1"/>
        </dgm:presLayoutVars>
      </dgm:prSet>
      <dgm:spPr/>
    </dgm:pt>
    <dgm:pt modelId="{64AE27EB-1CAD-457D-83C1-F9623407B75A}" type="pres">
      <dgm:prSet presAssocID="{17388323-48E6-4916-AC6F-2C485D9E1E46}" presName="negativeSpace" presStyleCnt="0"/>
      <dgm:spPr/>
    </dgm:pt>
    <dgm:pt modelId="{EE762CE6-3EBD-4628-9EA6-32C9FB41F2B2}" type="pres">
      <dgm:prSet presAssocID="{17388323-48E6-4916-AC6F-2C485D9E1E46}" presName="childText" presStyleLbl="conFgAcc1" presStyleIdx="0" presStyleCnt="4" custScaleY="86307">
        <dgm:presLayoutVars>
          <dgm:bulletEnabled val="1"/>
        </dgm:presLayoutVars>
      </dgm:prSet>
      <dgm:spPr/>
    </dgm:pt>
    <dgm:pt modelId="{B604D5F0-167A-4487-A741-E56E5BFC175A}" type="pres">
      <dgm:prSet presAssocID="{18E70CA6-1832-4EA5-A820-4A3E6378C620}" presName="spaceBetweenRectangles" presStyleCnt="0"/>
      <dgm:spPr/>
    </dgm:pt>
    <dgm:pt modelId="{D2B1E2D4-E0DD-4032-9139-5DC459C0890E}" type="pres">
      <dgm:prSet presAssocID="{83D08B63-62E3-4281-8CDD-F3F7719E7FDD}" presName="parentLin" presStyleCnt="0"/>
      <dgm:spPr/>
    </dgm:pt>
    <dgm:pt modelId="{8585ACF3-398E-48BE-8FB3-5D3661716D51}" type="pres">
      <dgm:prSet presAssocID="{83D08B63-62E3-4281-8CDD-F3F7719E7FDD}" presName="parentLeftMargin" presStyleLbl="node1" presStyleIdx="0" presStyleCnt="4"/>
      <dgm:spPr/>
    </dgm:pt>
    <dgm:pt modelId="{D52E7BB3-98BB-495C-B9F7-D2C3B36A21A9}" type="pres">
      <dgm:prSet presAssocID="{83D08B63-62E3-4281-8CDD-F3F7719E7FDD}" presName="parentText" presStyleLbl="node1" presStyleIdx="1" presStyleCnt="4" custScaleX="29216" custLinFactNeighborX="-74858">
        <dgm:presLayoutVars>
          <dgm:chMax val="0"/>
          <dgm:bulletEnabled val="1"/>
        </dgm:presLayoutVars>
      </dgm:prSet>
      <dgm:spPr/>
    </dgm:pt>
    <dgm:pt modelId="{F6202FCF-D625-41F2-9084-11D14C10ADF5}" type="pres">
      <dgm:prSet presAssocID="{83D08B63-62E3-4281-8CDD-F3F7719E7FDD}" presName="negativeSpace" presStyleCnt="0"/>
      <dgm:spPr/>
    </dgm:pt>
    <dgm:pt modelId="{9FD346F7-5E74-4C10-AEBD-FDF5F0E08AAF}" type="pres">
      <dgm:prSet presAssocID="{83D08B63-62E3-4281-8CDD-F3F7719E7FDD}" presName="childText" presStyleLbl="conFgAcc1" presStyleIdx="1" presStyleCnt="4" custScaleY="79294">
        <dgm:presLayoutVars>
          <dgm:bulletEnabled val="1"/>
        </dgm:presLayoutVars>
      </dgm:prSet>
      <dgm:spPr/>
    </dgm:pt>
    <dgm:pt modelId="{C3BAAD86-FDF2-4C0F-869A-7D9D783F54C5}" type="pres">
      <dgm:prSet presAssocID="{69C1C843-6C63-4770-919E-5BD967486B5E}" presName="spaceBetweenRectangles" presStyleCnt="0"/>
      <dgm:spPr/>
    </dgm:pt>
    <dgm:pt modelId="{39BE331E-A759-4811-89C1-66C83A5DA6FF}" type="pres">
      <dgm:prSet presAssocID="{762458A6-3D69-466B-9A58-ACB288011798}" presName="parentLin" presStyleCnt="0"/>
      <dgm:spPr/>
    </dgm:pt>
    <dgm:pt modelId="{2BC22F50-95C6-4D97-A583-1E1E7CD008D0}" type="pres">
      <dgm:prSet presAssocID="{762458A6-3D69-466B-9A58-ACB288011798}" presName="parentLeftMargin" presStyleLbl="node1" presStyleIdx="1" presStyleCnt="4"/>
      <dgm:spPr/>
    </dgm:pt>
    <dgm:pt modelId="{92E0BAF3-5E1C-4655-A48C-13761EBAD9A5}" type="pres">
      <dgm:prSet presAssocID="{762458A6-3D69-466B-9A58-ACB288011798}" presName="parentText" presStyleLbl="node1" presStyleIdx="2" presStyleCnt="4" custScaleX="26277" custLinFactNeighborX="-84672" custLinFactNeighborY="-1717">
        <dgm:presLayoutVars>
          <dgm:chMax val="0"/>
          <dgm:bulletEnabled val="1"/>
        </dgm:presLayoutVars>
      </dgm:prSet>
      <dgm:spPr/>
    </dgm:pt>
    <dgm:pt modelId="{4598FBF2-A093-48EA-8366-D2229848DE21}" type="pres">
      <dgm:prSet presAssocID="{762458A6-3D69-466B-9A58-ACB288011798}" presName="negativeSpace" presStyleCnt="0"/>
      <dgm:spPr/>
    </dgm:pt>
    <dgm:pt modelId="{B687DE0B-779A-4597-9856-23D679213D33}" type="pres">
      <dgm:prSet presAssocID="{762458A6-3D69-466B-9A58-ACB288011798}" presName="childText" presStyleLbl="conFgAcc1" presStyleIdx="2" presStyleCnt="4" custScaleY="76369">
        <dgm:presLayoutVars>
          <dgm:bulletEnabled val="1"/>
        </dgm:presLayoutVars>
      </dgm:prSet>
      <dgm:spPr/>
    </dgm:pt>
    <dgm:pt modelId="{95E75F4F-0DB3-43A6-A835-CB736446F4EF}" type="pres">
      <dgm:prSet presAssocID="{CB265924-244D-4B5B-AE30-08E6F4AEC191}" presName="spaceBetweenRectangles" presStyleCnt="0"/>
      <dgm:spPr/>
    </dgm:pt>
    <dgm:pt modelId="{374BBCF8-2257-48B3-8100-EAC38DADB291}" type="pres">
      <dgm:prSet presAssocID="{A6455A02-9B12-46D7-B712-DD46295BAF6F}" presName="parentLin" presStyleCnt="0"/>
      <dgm:spPr/>
    </dgm:pt>
    <dgm:pt modelId="{55D73101-C22D-4C55-B2DC-2A60E7491519}" type="pres">
      <dgm:prSet presAssocID="{A6455A02-9B12-46D7-B712-DD46295BAF6F}" presName="parentLeftMargin" presStyleLbl="node1" presStyleIdx="2" presStyleCnt="4" custScaleX="25131"/>
      <dgm:spPr/>
    </dgm:pt>
    <dgm:pt modelId="{D87AAD01-FFD5-4269-B862-70B106012A02}" type="pres">
      <dgm:prSet presAssocID="{A6455A02-9B12-46D7-B712-DD46295BAF6F}" presName="parentText" presStyleLbl="node1" presStyleIdx="3" presStyleCnt="4" custScaleX="34508">
        <dgm:presLayoutVars>
          <dgm:chMax val="0"/>
          <dgm:bulletEnabled val="1"/>
        </dgm:presLayoutVars>
      </dgm:prSet>
      <dgm:spPr/>
    </dgm:pt>
    <dgm:pt modelId="{97EA6304-4CC6-48A2-A88F-BAB143ABE995}" type="pres">
      <dgm:prSet presAssocID="{A6455A02-9B12-46D7-B712-DD46295BAF6F}" presName="negativeSpace" presStyleCnt="0"/>
      <dgm:spPr/>
    </dgm:pt>
    <dgm:pt modelId="{C8ADE832-C4D6-4054-B60E-563E092C6FC7}" type="pres">
      <dgm:prSet presAssocID="{A6455A02-9B12-46D7-B712-DD46295BAF6F}" presName="childText" presStyleLbl="conFgAcc1" presStyleIdx="3" presStyleCnt="4" custScaleY="79170">
        <dgm:presLayoutVars>
          <dgm:bulletEnabled val="1"/>
        </dgm:presLayoutVars>
      </dgm:prSet>
      <dgm:spPr/>
    </dgm:pt>
  </dgm:ptLst>
  <dgm:cxnLst>
    <dgm:cxn modelId="{95CC2F05-BFC5-49EA-BAB9-EFB6BEE9D1AA}" type="presOf" srcId="{0EEAD2B0-17A4-42F6-8A25-8729AD77D82D}" destId="{EE762CE6-3EBD-4628-9EA6-32C9FB41F2B2}" srcOrd="0" destOrd="0" presId="urn:microsoft.com/office/officeart/2005/8/layout/list1"/>
    <dgm:cxn modelId="{62D2A006-E787-4FBA-8A51-87D4E5878E2A}" srcId="{BE6CD038-8F54-4C29-B558-7AE7A7E51B6D}" destId="{17388323-48E6-4916-AC6F-2C485D9E1E46}" srcOrd="0" destOrd="0" parTransId="{F99FA119-7316-4751-B461-876851DD5236}" sibTransId="{18E70CA6-1832-4EA5-A820-4A3E6378C620}"/>
    <dgm:cxn modelId="{FDA2BB08-C39B-45A2-B03E-D500FCB81D04}" srcId="{A6455A02-9B12-46D7-B712-DD46295BAF6F}" destId="{B920DD0E-5F7B-40F0-83EC-A49ABBF9F63C}" srcOrd="0" destOrd="0" parTransId="{335D3747-90CD-40E4-AE96-EAB7CC3541A7}" sibTransId="{CFD66EB6-4DE2-4BB5-ADF1-679F6EA268FA}"/>
    <dgm:cxn modelId="{B70BC60D-B54F-4986-A039-A111342553DA}" type="presOf" srcId="{17388323-48E6-4916-AC6F-2C485D9E1E46}" destId="{1951C07B-5910-41DC-A05A-A53B38D0DF9F}" srcOrd="1" destOrd="0" presId="urn:microsoft.com/office/officeart/2005/8/layout/list1"/>
    <dgm:cxn modelId="{BF0C2213-61EF-4E1B-B81B-66FE64EA87D4}" type="presOf" srcId="{A6455A02-9B12-46D7-B712-DD46295BAF6F}" destId="{D87AAD01-FFD5-4269-B862-70B106012A02}" srcOrd="1" destOrd="0" presId="urn:microsoft.com/office/officeart/2005/8/layout/list1"/>
    <dgm:cxn modelId="{A015391E-7C4E-4AFE-AC85-E89B3BA6A78A}" srcId="{BE6CD038-8F54-4C29-B558-7AE7A7E51B6D}" destId="{762458A6-3D69-466B-9A58-ACB288011798}" srcOrd="2" destOrd="0" parTransId="{0BCC3C7A-1C9F-4647-8EA2-AF35995B7794}" sibTransId="{CB265924-244D-4B5B-AE30-08E6F4AEC191}"/>
    <dgm:cxn modelId="{41E61D36-5F13-406B-9119-7E94BE60BB4A}" type="presOf" srcId="{A6455A02-9B12-46D7-B712-DD46295BAF6F}" destId="{55D73101-C22D-4C55-B2DC-2A60E7491519}" srcOrd="0" destOrd="0" presId="urn:microsoft.com/office/officeart/2005/8/layout/list1"/>
    <dgm:cxn modelId="{A32F0737-D39C-4237-AED4-AAB116BDDD87}" type="presOf" srcId="{17388323-48E6-4916-AC6F-2C485D9E1E46}" destId="{B08CB930-B750-48FA-B6C9-8B8EC8D7EF13}" srcOrd="0" destOrd="0" presId="urn:microsoft.com/office/officeart/2005/8/layout/list1"/>
    <dgm:cxn modelId="{C294E244-5728-4F37-A2DC-427F6283E298}" type="presOf" srcId="{83D08B63-62E3-4281-8CDD-F3F7719E7FDD}" destId="{D52E7BB3-98BB-495C-B9F7-D2C3B36A21A9}" srcOrd="1" destOrd="0" presId="urn:microsoft.com/office/officeart/2005/8/layout/list1"/>
    <dgm:cxn modelId="{9C1C3258-E442-4502-9DBA-EC0692B7BFF0}" type="presOf" srcId="{B920DD0E-5F7B-40F0-83EC-A49ABBF9F63C}" destId="{C8ADE832-C4D6-4054-B60E-563E092C6FC7}" srcOrd="0" destOrd="0" presId="urn:microsoft.com/office/officeart/2005/8/layout/list1"/>
    <dgm:cxn modelId="{26593E80-ABEB-4177-9052-4870204F6625}" type="presOf" srcId="{762458A6-3D69-466B-9A58-ACB288011798}" destId="{2BC22F50-95C6-4D97-A583-1E1E7CD008D0}" srcOrd="0" destOrd="0" presId="urn:microsoft.com/office/officeart/2005/8/layout/list1"/>
    <dgm:cxn modelId="{C695008D-4890-46A9-98B5-A094484192D4}" type="presOf" srcId="{25744C55-F622-4479-BD95-033A591589C0}" destId="{B687DE0B-779A-4597-9856-23D679213D33}" srcOrd="0" destOrd="0" presId="urn:microsoft.com/office/officeart/2005/8/layout/list1"/>
    <dgm:cxn modelId="{999F6E96-5232-4D5C-BC49-28E7ABEF3C1A}" srcId="{762458A6-3D69-466B-9A58-ACB288011798}" destId="{25744C55-F622-4479-BD95-033A591589C0}" srcOrd="0" destOrd="0" parTransId="{F2E1BD3A-507D-4DD8-92A8-57FC5E6680E6}" sibTransId="{ED371279-05B5-4B9C-80EB-E21751C770A0}"/>
    <dgm:cxn modelId="{1BB3F49C-BE4B-430A-9EA4-19BCA11D51D5}" type="presOf" srcId="{762458A6-3D69-466B-9A58-ACB288011798}" destId="{92E0BAF3-5E1C-4655-A48C-13761EBAD9A5}" srcOrd="1" destOrd="0" presId="urn:microsoft.com/office/officeart/2005/8/layout/list1"/>
    <dgm:cxn modelId="{4BE353A1-FB1A-4C9D-AB2D-54036E4A408E}" type="presOf" srcId="{2FECFF2D-66F3-45BA-9894-031FE4D56C41}" destId="{9FD346F7-5E74-4C10-AEBD-FDF5F0E08AAF}" srcOrd="0" destOrd="0" presId="urn:microsoft.com/office/officeart/2005/8/layout/list1"/>
    <dgm:cxn modelId="{59F4F2C1-3E6C-4043-8B76-16A0EFBE47EF}" type="presOf" srcId="{83D08B63-62E3-4281-8CDD-F3F7719E7FDD}" destId="{8585ACF3-398E-48BE-8FB3-5D3661716D51}" srcOrd="0" destOrd="0" presId="urn:microsoft.com/office/officeart/2005/8/layout/list1"/>
    <dgm:cxn modelId="{E36000C9-7153-4909-87F2-54BDB4E4D697}" srcId="{BE6CD038-8F54-4C29-B558-7AE7A7E51B6D}" destId="{A6455A02-9B12-46D7-B712-DD46295BAF6F}" srcOrd="3" destOrd="0" parTransId="{A5B39610-D644-4321-8DB7-0D1BAA25F1A5}" sibTransId="{C2773406-BAE2-45F0-9DE7-1EE37AFE7D71}"/>
    <dgm:cxn modelId="{87D41DDB-406A-4F64-8F2C-06E76B112F59}" srcId="{17388323-48E6-4916-AC6F-2C485D9E1E46}" destId="{0EEAD2B0-17A4-42F6-8A25-8729AD77D82D}" srcOrd="0" destOrd="0" parTransId="{D6042786-66A8-4F59-99CD-CA6971285CED}" sibTransId="{20E075D7-1B98-4592-9B1E-E72298687CC1}"/>
    <dgm:cxn modelId="{A5A583E1-0B5D-472D-B5CC-803994043FAB}" srcId="{83D08B63-62E3-4281-8CDD-F3F7719E7FDD}" destId="{2FECFF2D-66F3-45BA-9894-031FE4D56C41}" srcOrd="0" destOrd="0" parTransId="{EFB7C7CB-60DE-4F3B-B243-5CD29C23A7AF}" sibTransId="{D41EB14B-FFFB-4871-A6C5-E3F6FC417246}"/>
    <dgm:cxn modelId="{FB978EF5-AFF1-40C9-AFC4-0D2FAACFF60D}" type="presOf" srcId="{BE6CD038-8F54-4C29-B558-7AE7A7E51B6D}" destId="{A38F682E-6224-42FA-83AE-3E91F8E9BCC0}" srcOrd="0" destOrd="0" presId="urn:microsoft.com/office/officeart/2005/8/layout/list1"/>
    <dgm:cxn modelId="{5BD265F7-B574-4624-B94E-10D07B44305B}" srcId="{BE6CD038-8F54-4C29-B558-7AE7A7E51B6D}" destId="{83D08B63-62E3-4281-8CDD-F3F7719E7FDD}" srcOrd="1" destOrd="0" parTransId="{4BD741EE-7133-430C-B11E-052D59A1B65F}" sibTransId="{69C1C843-6C63-4770-919E-5BD967486B5E}"/>
    <dgm:cxn modelId="{175107CA-21D8-4D41-A939-671092CA8E0D}" type="presParOf" srcId="{A38F682E-6224-42FA-83AE-3E91F8E9BCC0}" destId="{76545019-C0A1-4C1F-9A75-38A6C9C8A673}" srcOrd="0" destOrd="0" presId="urn:microsoft.com/office/officeart/2005/8/layout/list1"/>
    <dgm:cxn modelId="{8DC45DEB-91C5-4921-8A6D-181FFD8CB1CA}" type="presParOf" srcId="{76545019-C0A1-4C1F-9A75-38A6C9C8A673}" destId="{B08CB930-B750-48FA-B6C9-8B8EC8D7EF13}" srcOrd="0" destOrd="0" presId="urn:microsoft.com/office/officeart/2005/8/layout/list1"/>
    <dgm:cxn modelId="{05281A34-04AD-49DD-A8B0-E485F07C8C38}" type="presParOf" srcId="{76545019-C0A1-4C1F-9A75-38A6C9C8A673}" destId="{1951C07B-5910-41DC-A05A-A53B38D0DF9F}" srcOrd="1" destOrd="0" presId="urn:microsoft.com/office/officeart/2005/8/layout/list1"/>
    <dgm:cxn modelId="{BD24A960-9AF6-4BBA-835B-2E703FBCE5B7}" type="presParOf" srcId="{A38F682E-6224-42FA-83AE-3E91F8E9BCC0}" destId="{64AE27EB-1CAD-457D-83C1-F9623407B75A}" srcOrd="1" destOrd="0" presId="urn:microsoft.com/office/officeart/2005/8/layout/list1"/>
    <dgm:cxn modelId="{0C22450B-4A14-467D-8CC6-3CD0B6A56FF1}" type="presParOf" srcId="{A38F682E-6224-42FA-83AE-3E91F8E9BCC0}" destId="{EE762CE6-3EBD-4628-9EA6-32C9FB41F2B2}" srcOrd="2" destOrd="0" presId="urn:microsoft.com/office/officeart/2005/8/layout/list1"/>
    <dgm:cxn modelId="{86D80FEF-DEAD-4D91-ABAF-A8E6D53F2846}" type="presParOf" srcId="{A38F682E-6224-42FA-83AE-3E91F8E9BCC0}" destId="{B604D5F0-167A-4487-A741-E56E5BFC175A}" srcOrd="3" destOrd="0" presId="urn:microsoft.com/office/officeart/2005/8/layout/list1"/>
    <dgm:cxn modelId="{109BBA84-D9B3-4942-8E6F-77F060CC1C8B}" type="presParOf" srcId="{A38F682E-6224-42FA-83AE-3E91F8E9BCC0}" destId="{D2B1E2D4-E0DD-4032-9139-5DC459C0890E}" srcOrd="4" destOrd="0" presId="urn:microsoft.com/office/officeart/2005/8/layout/list1"/>
    <dgm:cxn modelId="{59A8189C-89A5-45D0-948A-0254E74F8289}" type="presParOf" srcId="{D2B1E2D4-E0DD-4032-9139-5DC459C0890E}" destId="{8585ACF3-398E-48BE-8FB3-5D3661716D51}" srcOrd="0" destOrd="0" presId="urn:microsoft.com/office/officeart/2005/8/layout/list1"/>
    <dgm:cxn modelId="{1E215DCE-49E1-4EBB-96A9-7F42F91F396F}" type="presParOf" srcId="{D2B1E2D4-E0DD-4032-9139-5DC459C0890E}" destId="{D52E7BB3-98BB-495C-B9F7-D2C3B36A21A9}" srcOrd="1" destOrd="0" presId="urn:microsoft.com/office/officeart/2005/8/layout/list1"/>
    <dgm:cxn modelId="{6DEAFBC3-6551-40F5-B53C-F99D3BA71D91}" type="presParOf" srcId="{A38F682E-6224-42FA-83AE-3E91F8E9BCC0}" destId="{F6202FCF-D625-41F2-9084-11D14C10ADF5}" srcOrd="5" destOrd="0" presId="urn:microsoft.com/office/officeart/2005/8/layout/list1"/>
    <dgm:cxn modelId="{CEB1E40F-3189-4D12-802F-1B25B7D52124}" type="presParOf" srcId="{A38F682E-6224-42FA-83AE-3E91F8E9BCC0}" destId="{9FD346F7-5E74-4C10-AEBD-FDF5F0E08AAF}" srcOrd="6" destOrd="0" presId="urn:microsoft.com/office/officeart/2005/8/layout/list1"/>
    <dgm:cxn modelId="{3DA43CDE-34B0-45FA-A960-536DD33EFD68}" type="presParOf" srcId="{A38F682E-6224-42FA-83AE-3E91F8E9BCC0}" destId="{C3BAAD86-FDF2-4C0F-869A-7D9D783F54C5}" srcOrd="7" destOrd="0" presId="urn:microsoft.com/office/officeart/2005/8/layout/list1"/>
    <dgm:cxn modelId="{06951BFE-84E0-4791-9334-7D4F8580E35A}" type="presParOf" srcId="{A38F682E-6224-42FA-83AE-3E91F8E9BCC0}" destId="{39BE331E-A759-4811-89C1-66C83A5DA6FF}" srcOrd="8" destOrd="0" presId="urn:microsoft.com/office/officeart/2005/8/layout/list1"/>
    <dgm:cxn modelId="{C3FC64A1-7149-4CFC-A1CB-80B3B5AB5134}" type="presParOf" srcId="{39BE331E-A759-4811-89C1-66C83A5DA6FF}" destId="{2BC22F50-95C6-4D97-A583-1E1E7CD008D0}" srcOrd="0" destOrd="0" presId="urn:microsoft.com/office/officeart/2005/8/layout/list1"/>
    <dgm:cxn modelId="{CF83951D-9156-4C95-AE14-1141D75E0008}" type="presParOf" srcId="{39BE331E-A759-4811-89C1-66C83A5DA6FF}" destId="{92E0BAF3-5E1C-4655-A48C-13761EBAD9A5}" srcOrd="1" destOrd="0" presId="urn:microsoft.com/office/officeart/2005/8/layout/list1"/>
    <dgm:cxn modelId="{A20B1776-0518-4FF9-9D8D-5DFDF3791EEA}" type="presParOf" srcId="{A38F682E-6224-42FA-83AE-3E91F8E9BCC0}" destId="{4598FBF2-A093-48EA-8366-D2229848DE21}" srcOrd="9" destOrd="0" presId="urn:microsoft.com/office/officeart/2005/8/layout/list1"/>
    <dgm:cxn modelId="{01D00B2C-B0DD-4C9A-AFCC-6BE247F3473C}" type="presParOf" srcId="{A38F682E-6224-42FA-83AE-3E91F8E9BCC0}" destId="{B687DE0B-779A-4597-9856-23D679213D33}" srcOrd="10" destOrd="0" presId="urn:microsoft.com/office/officeart/2005/8/layout/list1"/>
    <dgm:cxn modelId="{9ED25C42-B2EC-4BE7-967E-913C9DF47EDF}" type="presParOf" srcId="{A38F682E-6224-42FA-83AE-3E91F8E9BCC0}" destId="{95E75F4F-0DB3-43A6-A835-CB736446F4EF}" srcOrd="11" destOrd="0" presId="urn:microsoft.com/office/officeart/2005/8/layout/list1"/>
    <dgm:cxn modelId="{1E28FC76-7B52-46C7-B538-107B6C0C0E32}" type="presParOf" srcId="{A38F682E-6224-42FA-83AE-3E91F8E9BCC0}" destId="{374BBCF8-2257-48B3-8100-EAC38DADB291}" srcOrd="12" destOrd="0" presId="urn:microsoft.com/office/officeart/2005/8/layout/list1"/>
    <dgm:cxn modelId="{A728E0B1-119F-4873-9448-140DF988344D}" type="presParOf" srcId="{374BBCF8-2257-48B3-8100-EAC38DADB291}" destId="{55D73101-C22D-4C55-B2DC-2A60E7491519}" srcOrd="0" destOrd="0" presId="urn:microsoft.com/office/officeart/2005/8/layout/list1"/>
    <dgm:cxn modelId="{D9C0E0C1-ED54-4FE4-BF49-6811C811F086}" type="presParOf" srcId="{374BBCF8-2257-48B3-8100-EAC38DADB291}" destId="{D87AAD01-FFD5-4269-B862-70B106012A02}" srcOrd="1" destOrd="0" presId="urn:microsoft.com/office/officeart/2005/8/layout/list1"/>
    <dgm:cxn modelId="{63834850-E7BB-4277-A2D5-4D24C81FF3BF}" type="presParOf" srcId="{A38F682E-6224-42FA-83AE-3E91F8E9BCC0}" destId="{97EA6304-4CC6-48A2-A88F-BAB143ABE995}" srcOrd="13" destOrd="0" presId="urn:microsoft.com/office/officeart/2005/8/layout/list1"/>
    <dgm:cxn modelId="{FB08E1FB-56D0-4E30-9B45-7086679097C3}" type="presParOf" srcId="{A38F682E-6224-42FA-83AE-3E91F8E9BCC0}" destId="{C8ADE832-C4D6-4054-B60E-563E092C6FC7}" srcOrd="14"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6CD038-8F54-4C29-B558-7AE7A7E51B6D}"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s-AR"/>
        </a:p>
      </dgm:t>
    </dgm:pt>
    <dgm:pt modelId="{17388323-48E6-4916-AC6F-2C485D9E1E46}">
      <dgm:prSet phldrT="[Texto]"/>
      <dgm:spPr/>
      <dgm:t>
        <a:bodyPr/>
        <a:lstStyle/>
        <a:p>
          <a:r>
            <a:rPr lang="es-ES" b="1" i="1" dirty="0"/>
            <a:t>Gestionar los permisos</a:t>
          </a:r>
          <a:endParaRPr lang="es-AR" dirty="0"/>
        </a:p>
      </dgm:t>
    </dgm:pt>
    <dgm:pt modelId="{F99FA119-7316-4751-B461-876851DD5236}" type="parTrans" cxnId="{62D2A006-E787-4FBA-8A51-87D4E5878E2A}">
      <dgm:prSet/>
      <dgm:spPr/>
      <dgm:t>
        <a:bodyPr/>
        <a:lstStyle/>
        <a:p>
          <a:endParaRPr lang="es-AR"/>
        </a:p>
      </dgm:t>
    </dgm:pt>
    <dgm:pt modelId="{18E70CA6-1832-4EA5-A820-4A3E6378C620}" type="sibTrans" cxnId="{62D2A006-E787-4FBA-8A51-87D4E5878E2A}">
      <dgm:prSet/>
      <dgm:spPr/>
      <dgm:t>
        <a:bodyPr/>
        <a:lstStyle/>
        <a:p>
          <a:endParaRPr lang="es-AR"/>
        </a:p>
      </dgm:t>
    </dgm:pt>
    <dgm:pt modelId="{83D08B63-62E3-4281-8CDD-F3F7719E7FDD}">
      <dgm:prSet phldrT="[Texto]"/>
      <dgm:spPr/>
      <dgm:t>
        <a:bodyPr/>
        <a:lstStyle/>
        <a:p>
          <a:r>
            <a:rPr lang="es-ES" b="1" i="1" dirty="0"/>
            <a:t>Gestionar los archivos</a:t>
          </a:r>
          <a:endParaRPr lang="es-AR" dirty="0"/>
        </a:p>
      </dgm:t>
    </dgm:pt>
    <dgm:pt modelId="{4BD741EE-7133-430C-B11E-052D59A1B65F}" type="parTrans" cxnId="{5BD265F7-B574-4624-B94E-10D07B44305B}">
      <dgm:prSet/>
      <dgm:spPr/>
      <dgm:t>
        <a:bodyPr/>
        <a:lstStyle/>
        <a:p>
          <a:endParaRPr lang="es-AR"/>
        </a:p>
      </dgm:t>
    </dgm:pt>
    <dgm:pt modelId="{69C1C843-6C63-4770-919E-5BD967486B5E}" type="sibTrans" cxnId="{5BD265F7-B574-4624-B94E-10D07B44305B}">
      <dgm:prSet/>
      <dgm:spPr/>
      <dgm:t>
        <a:bodyPr/>
        <a:lstStyle/>
        <a:p>
          <a:endParaRPr lang="es-AR"/>
        </a:p>
      </dgm:t>
    </dgm:pt>
    <dgm:pt modelId="{762458A6-3D69-466B-9A58-ACB288011798}">
      <dgm:prSet phldrT="[Texto]"/>
      <dgm:spPr/>
      <dgm:t>
        <a:bodyPr/>
        <a:lstStyle/>
        <a:p>
          <a:r>
            <a:rPr lang="es-ES" b="1" i="1" dirty="0"/>
            <a:t>Gestionar información</a:t>
          </a:r>
          <a:endParaRPr lang="es-AR" dirty="0"/>
        </a:p>
      </dgm:t>
    </dgm:pt>
    <dgm:pt modelId="{0BCC3C7A-1C9F-4647-8EA2-AF35995B7794}" type="parTrans" cxnId="{A015391E-7C4E-4AFE-AC85-E89B3BA6A78A}">
      <dgm:prSet/>
      <dgm:spPr/>
      <dgm:t>
        <a:bodyPr/>
        <a:lstStyle/>
        <a:p>
          <a:endParaRPr lang="es-AR"/>
        </a:p>
      </dgm:t>
    </dgm:pt>
    <dgm:pt modelId="{CB265924-244D-4B5B-AE30-08E6F4AEC191}" type="sibTrans" cxnId="{A015391E-7C4E-4AFE-AC85-E89B3BA6A78A}">
      <dgm:prSet/>
      <dgm:spPr/>
      <dgm:t>
        <a:bodyPr/>
        <a:lstStyle/>
        <a:p>
          <a:endParaRPr lang="es-AR"/>
        </a:p>
      </dgm:t>
    </dgm:pt>
    <dgm:pt modelId="{0EEAD2B0-17A4-42F6-8A25-8729AD77D82D}">
      <dgm:prSet/>
      <dgm:spPr/>
      <dgm:t>
        <a:bodyPr/>
        <a:lstStyle/>
        <a:p>
          <a:r>
            <a:rPr lang="es-AR" dirty="0"/>
            <a:t>Brinda recursos a aquellos usuarios y programas que posean autorización.</a:t>
          </a:r>
        </a:p>
      </dgm:t>
    </dgm:pt>
    <dgm:pt modelId="{D6042786-66A8-4F59-99CD-CA6971285CED}" type="parTrans" cxnId="{87D41DDB-406A-4F64-8F2C-06E76B112F59}">
      <dgm:prSet/>
      <dgm:spPr/>
      <dgm:t>
        <a:bodyPr/>
        <a:lstStyle/>
        <a:p>
          <a:endParaRPr lang="es-AR"/>
        </a:p>
      </dgm:t>
    </dgm:pt>
    <dgm:pt modelId="{20E075D7-1B98-4592-9B1E-E72298687CC1}" type="sibTrans" cxnId="{87D41DDB-406A-4F64-8F2C-06E76B112F59}">
      <dgm:prSet/>
      <dgm:spPr/>
      <dgm:t>
        <a:bodyPr/>
        <a:lstStyle/>
        <a:p>
          <a:endParaRPr lang="es-AR"/>
        </a:p>
      </dgm:t>
    </dgm:pt>
    <dgm:pt modelId="{2FECFF2D-66F3-45BA-9894-031FE4D56C41}">
      <dgm:prSet/>
      <dgm:spPr/>
      <dgm:t>
        <a:bodyPr/>
        <a:lstStyle/>
        <a:p>
          <a:r>
            <a:rPr lang="es-ES" dirty="0"/>
            <a:t>Lectura y escritura en el sistema de archivos, y los permisos de acceso a ellos.</a:t>
          </a:r>
          <a:endParaRPr lang="es-AR" dirty="0"/>
        </a:p>
      </dgm:t>
    </dgm:pt>
    <dgm:pt modelId="{EFB7C7CB-60DE-4F3B-B243-5CD29C23A7AF}" type="parTrans" cxnId="{A5A583E1-0B5D-472D-B5CC-803994043FAB}">
      <dgm:prSet/>
      <dgm:spPr/>
      <dgm:t>
        <a:bodyPr/>
        <a:lstStyle/>
        <a:p>
          <a:endParaRPr lang="es-AR"/>
        </a:p>
      </dgm:t>
    </dgm:pt>
    <dgm:pt modelId="{D41EB14B-FFFB-4871-A6C5-E3F6FC417246}" type="sibTrans" cxnId="{A5A583E1-0B5D-472D-B5CC-803994043FAB}">
      <dgm:prSet/>
      <dgm:spPr/>
      <dgm:t>
        <a:bodyPr/>
        <a:lstStyle/>
        <a:p>
          <a:endParaRPr lang="es-AR"/>
        </a:p>
      </dgm:t>
    </dgm:pt>
    <dgm:pt modelId="{25744C55-F622-4479-BD95-033A591589C0}">
      <dgm:prSet/>
      <dgm:spPr/>
      <dgm:t>
        <a:bodyPr/>
        <a:lstStyle/>
        <a:p>
          <a:r>
            <a:rPr lang="es-AR" dirty="0"/>
            <a:t>Debe informar al usuario la información necesaria para comprender las tareas que se están realizando</a:t>
          </a:r>
        </a:p>
      </dgm:t>
    </dgm:pt>
    <dgm:pt modelId="{F2E1BD3A-507D-4DD8-92A8-57FC5E6680E6}" type="parTrans" cxnId="{999F6E96-5232-4D5C-BC49-28E7ABEF3C1A}">
      <dgm:prSet/>
      <dgm:spPr/>
      <dgm:t>
        <a:bodyPr/>
        <a:lstStyle/>
        <a:p>
          <a:endParaRPr lang="es-AR"/>
        </a:p>
      </dgm:t>
    </dgm:pt>
    <dgm:pt modelId="{ED371279-05B5-4B9C-80EB-E21751C770A0}" type="sibTrans" cxnId="{999F6E96-5232-4D5C-BC49-28E7ABEF3C1A}">
      <dgm:prSet/>
      <dgm:spPr/>
      <dgm:t>
        <a:bodyPr/>
        <a:lstStyle/>
        <a:p>
          <a:endParaRPr lang="es-AR"/>
        </a:p>
      </dgm:t>
    </dgm:pt>
    <dgm:pt modelId="{A38F682E-6224-42FA-83AE-3E91F8E9BCC0}" type="pres">
      <dgm:prSet presAssocID="{BE6CD038-8F54-4C29-B558-7AE7A7E51B6D}" presName="linear" presStyleCnt="0">
        <dgm:presLayoutVars>
          <dgm:dir/>
          <dgm:animLvl val="lvl"/>
          <dgm:resizeHandles val="exact"/>
        </dgm:presLayoutVars>
      </dgm:prSet>
      <dgm:spPr/>
    </dgm:pt>
    <dgm:pt modelId="{76545019-C0A1-4C1F-9A75-38A6C9C8A673}" type="pres">
      <dgm:prSet presAssocID="{17388323-48E6-4916-AC6F-2C485D9E1E46}" presName="parentLin" presStyleCnt="0"/>
      <dgm:spPr/>
    </dgm:pt>
    <dgm:pt modelId="{B08CB930-B750-48FA-B6C9-8B8EC8D7EF13}" type="pres">
      <dgm:prSet presAssocID="{17388323-48E6-4916-AC6F-2C485D9E1E46}" presName="parentLeftMargin" presStyleLbl="node1" presStyleIdx="0" presStyleCnt="3"/>
      <dgm:spPr/>
    </dgm:pt>
    <dgm:pt modelId="{1951C07B-5910-41DC-A05A-A53B38D0DF9F}" type="pres">
      <dgm:prSet presAssocID="{17388323-48E6-4916-AC6F-2C485D9E1E46}" presName="parentText" presStyleLbl="node1" presStyleIdx="0" presStyleCnt="3" custScaleX="34646" custLinFactNeighborX="-72497" custLinFactNeighborY="2993">
        <dgm:presLayoutVars>
          <dgm:chMax val="0"/>
          <dgm:bulletEnabled val="1"/>
        </dgm:presLayoutVars>
      </dgm:prSet>
      <dgm:spPr/>
    </dgm:pt>
    <dgm:pt modelId="{64AE27EB-1CAD-457D-83C1-F9623407B75A}" type="pres">
      <dgm:prSet presAssocID="{17388323-48E6-4916-AC6F-2C485D9E1E46}" presName="negativeSpace" presStyleCnt="0"/>
      <dgm:spPr/>
    </dgm:pt>
    <dgm:pt modelId="{EE762CE6-3EBD-4628-9EA6-32C9FB41F2B2}" type="pres">
      <dgm:prSet presAssocID="{17388323-48E6-4916-AC6F-2C485D9E1E46}" presName="childText" presStyleLbl="conFgAcc1" presStyleIdx="0" presStyleCnt="3" custScaleY="86307">
        <dgm:presLayoutVars>
          <dgm:bulletEnabled val="1"/>
        </dgm:presLayoutVars>
      </dgm:prSet>
      <dgm:spPr/>
    </dgm:pt>
    <dgm:pt modelId="{B604D5F0-167A-4487-A741-E56E5BFC175A}" type="pres">
      <dgm:prSet presAssocID="{18E70CA6-1832-4EA5-A820-4A3E6378C620}" presName="spaceBetweenRectangles" presStyleCnt="0"/>
      <dgm:spPr/>
    </dgm:pt>
    <dgm:pt modelId="{D2B1E2D4-E0DD-4032-9139-5DC459C0890E}" type="pres">
      <dgm:prSet presAssocID="{83D08B63-62E3-4281-8CDD-F3F7719E7FDD}" presName="parentLin" presStyleCnt="0"/>
      <dgm:spPr/>
    </dgm:pt>
    <dgm:pt modelId="{8585ACF3-398E-48BE-8FB3-5D3661716D51}" type="pres">
      <dgm:prSet presAssocID="{83D08B63-62E3-4281-8CDD-F3F7719E7FDD}" presName="parentLeftMargin" presStyleLbl="node1" presStyleIdx="0" presStyleCnt="3"/>
      <dgm:spPr/>
    </dgm:pt>
    <dgm:pt modelId="{D52E7BB3-98BB-495C-B9F7-D2C3B36A21A9}" type="pres">
      <dgm:prSet presAssocID="{83D08B63-62E3-4281-8CDD-F3F7719E7FDD}" presName="parentText" presStyleLbl="node1" presStyleIdx="1" presStyleCnt="3" custScaleX="34064" custLinFactNeighborX="-74858">
        <dgm:presLayoutVars>
          <dgm:chMax val="0"/>
          <dgm:bulletEnabled val="1"/>
        </dgm:presLayoutVars>
      </dgm:prSet>
      <dgm:spPr/>
    </dgm:pt>
    <dgm:pt modelId="{F6202FCF-D625-41F2-9084-11D14C10ADF5}" type="pres">
      <dgm:prSet presAssocID="{83D08B63-62E3-4281-8CDD-F3F7719E7FDD}" presName="negativeSpace" presStyleCnt="0"/>
      <dgm:spPr/>
    </dgm:pt>
    <dgm:pt modelId="{9FD346F7-5E74-4C10-AEBD-FDF5F0E08AAF}" type="pres">
      <dgm:prSet presAssocID="{83D08B63-62E3-4281-8CDD-F3F7719E7FDD}" presName="childText" presStyleLbl="conFgAcc1" presStyleIdx="1" presStyleCnt="3" custScaleY="79294">
        <dgm:presLayoutVars>
          <dgm:bulletEnabled val="1"/>
        </dgm:presLayoutVars>
      </dgm:prSet>
      <dgm:spPr/>
    </dgm:pt>
    <dgm:pt modelId="{C3BAAD86-FDF2-4C0F-869A-7D9D783F54C5}" type="pres">
      <dgm:prSet presAssocID="{69C1C843-6C63-4770-919E-5BD967486B5E}" presName="spaceBetweenRectangles" presStyleCnt="0"/>
      <dgm:spPr/>
    </dgm:pt>
    <dgm:pt modelId="{39BE331E-A759-4811-89C1-66C83A5DA6FF}" type="pres">
      <dgm:prSet presAssocID="{762458A6-3D69-466B-9A58-ACB288011798}" presName="parentLin" presStyleCnt="0"/>
      <dgm:spPr/>
    </dgm:pt>
    <dgm:pt modelId="{2BC22F50-95C6-4D97-A583-1E1E7CD008D0}" type="pres">
      <dgm:prSet presAssocID="{762458A6-3D69-466B-9A58-ACB288011798}" presName="parentLeftMargin" presStyleLbl="node1" presStyleIdx="1" presStyleCnt="3"/>
      <dgm:spPr/>
    </dgm:pt>
    <dgm:pt modelId="{92E0BAF3-5E1C-4655-A48C-13761EBAD9A5}" type="pres">
      <dgm:prSet presAssocID="{762458A6-3D69-466B-9A58-ACB288011798}" presName="parentText" presStyleLbl="node1" presStyleIdx="2" presStyleCnt="3" custScaleX="35851" custLinFactNeighborX="-84672" custLinFactNeighborY="-1717">
        <dgm:presLayoutVars>
          <dgm:chMax val="0"/>
          <dgm:bulletEnabled val="1"/>
        </dgm:presLayoutVars>
      </dgm:prSet>
      <dgm:spPr/>
    </dgm:pt>
    <dgm:pt modelId="{4598FBF2-A093-48EA-8366-D2229848DE21}" type="pres">
      <dgm:prSet presAssocID="{762458A6-3D69-466B-9A58-ACB288011798}" presName="negativeSpace" presStyleCnt="0"/>
      <dgm:spPr/>
    </dgm:pt>
    <dgm:pt modelId="{B687DE0B-779A-4597-9856-23D679213D33}" type="pres">
      <dgm:prSet presAssocID="{762458A6-3D69-466B-9A58-ACB288011798}" presName="childText" presStyleLbl="conFgAcc1" presStyleIdx="2" presStyleCnt="3" custScaleY="55623">
        <dgm:presLayoutVars>
          <dgm:bulletEnabled val="1"/>
        </dgm:presLayoutVars>
      </dgm:prSet>
      <dgm:spPr/>
    </dgm:pt>
  </dgm:ptLst>
  <dgm:cxnLst>
    <dgm:cxn modelId="{95CC2F05-BFC5-49EA-BAB9-EFB6BEE9D1AA}" type="presOf" srcId="{0EEAD2B0-17A4-42F6-8A25-8729AD77D82D}" destId="{EE762CE6-3EBD-4628-9EA6-32C9FB41F2B2}" srcOrd="0" destOrd="0" presId="urn:microsoft.com/office/officeart/2005/8/layout/list1"/>
    <dgm:cxn modelId="{62D2A006-E787-4FBA-8A51-87D4E5878E2A}" srcId="{BE6CD038-8F54-4C29-B558-7AE7A7E51B6D}" destId="{17388323-48E6-4916-AC6F-2C485D9E1E46}" srcOrd="0" destOrd="0" parTransId="{F99FA119-7316-4751-B461-876851DD5236}" sibTransId="{18E70CA6-1832-4EA5-A820-4A3E6378C620}"/>
    <dgm:cxn modelId="{B70BC60D-B54F-4986-A039-A111342553DA}" type="presOf" srcId="{17388323-48E6-4916-AC6F-2C485D9E1E46}" destId="{1951C07B-5910-41DC-A05A-A53B38D0DF9F}" srcOrd="1" destOrd="0" presId="urn:microsoft.com/office/officeart/2005/8/layout/list1"/>
    <dgm:cxn modelId="{A015391E-7C4E-4AFE-AC85-E89B3BA6A78A}" srcId="{BE6CD038-8F54-4C29-B558-7AE7A7E51B6D}" destId="{762458A6-3D69-466B-9A58-ACB288011798}" srcOrd="2" destOrd="0" parTransId="{0BCC3C7A-1C9F-4647-8EA2-AF35995B7794}" sibTransId="{CB265924-244D-4B5B-AE30-08E6F4AEC191}"/>
    <dgm:cxn modelId="{A32F0737-D39C-4237-AED4-AAB116BDDD87}" type="presOf" srcId="{17388323-48E6-4916-AC6F-2C485D9E1E46}" destId="{B08CB930-B750-48FA-B6C9-8B8EC8D7EF13}" srcOrd="0" destOrd="0" presId="urn:microsoft.com/office/officeart/2005/8/layout/list1"/>
    <dgm:cxn modelId="{C294E244-5728-4F37-A2DC-427F6283E298}" type="presOf" srcId="{83D08B63-62E3-4281-8CDD-F3F7719E7FDD}" destId="{D52E7BB3-98BB-495C-B9F7-D2C3B36A21A9}" srcOrd="1" destOrd="0" presId="urn:microsoft.com/office/officeart/2005/8/layout/list1"/>
    <dgm:cxn modelId="{26593E80-ABEB-4177-9052-4870204F6625}" type="presOf" srcId="{762458A6-3D69-466B-9A58-ACB288011798}" destId="{2BC22F50-95C6-4D97-A583-1E1E7CD008D0}" srcOrd="0" destOrd="0" presId="urn:microsoft.com/office/officeart/2005/8/layout/list1"/>
    <dgm:cxn modelId="{C695008D-4890-46A9-98B5-A094484192D4}" type="presOf" srcId="{25744C55-F622-4479-BD95-033A591589C0}" destId="{B687DE0B-779A-4597-9856-23D679213D33}" srcOrd="0" destOrd="0" presId="urn:microsoft.com/office/officeart/2005/8/layout/list1"/>
    <dgm:cxn modelId="{999F6E96-5232-4D5C-BC49-28E7ABEF3C1A}" srcId="{762458A6-3D69-466B-9A58-ACB288011798}" destId="{25744C55-F622-4479-BD95-033A591589C0}" srcOrd="0" destOrd="0" parTransId="{F2E1BD3A-507D-4DD8-92A8-57FC5E6680E6}" sibTransId="{ED371279-05B5-4B9C-80EB-E21751C770A0}"/>
    <dgm:cxn modelId="{1BB3F49C-BE4B-430A-9EA4-19BCA11D51D5}" type="presOf" srcId="{762458A6-3D69-466B-9A58-ACB288011798}" destId="{92E0BAF3-5E1C-4655-A48C-13761EBAD9A5}" srcOrd="1" destOrd="0" presId="urn:microsoft.com/office/officeart/2005/8/layout/list1"/>
    <dgm:cxn modelId="{4BE353A1-FB1A-4C9D-AB2D-54036E4A408E}" type="presOf" srcId="{2FECFF2D-66F3-45BA-9894-031FE4D56C41}" destId="{9FD346F7-5E74-4C10-AEBD-FDF5F0E08AAF}" srcOrd="0" destOrd="0" presId="urn:microsoft.com/office/officeart/2005/8/layout/list1"/>
    <dgm:cxn modelId="{59F4F2C1-3E6C-4043-8B76-16A0EFBE47EF}" type="presOf" srcId="{83D08B63-62E3-4281-8CDD-F3F7719E7FDD}" destId="{8585ACF3-398E-48BE-8FB3-5D3661716D51}" srcOrd="0" destOrd="0" presId="urn:microsoft.com/office/officeart/2005/8/layout/list1"/>
    <dgm:cxn modelId="{87D41DDB-406A-4F64-8F2C-06E76B112F59}" srcId="{17388323-48E6-4916-AC6F-2C485D9E1E46}" destId="{0EEAD2B0-17A4-42F6-8A25-8729AD77D82D}" srcOrd="0" destOrd="0" parTransId="{D6042786-66A8-4F59-99CD-CA6971285CED}" sibTransId="{20E075D7-1B98-4592-9B1E-E72298687CC1}"/>
    <dgm:cxn modelId="{A5A583E1-0B5D-472D-B5CC-803994043FAB}" srcId="{83D08B63-62E3-4281-8CDD-F3F7719E7FDD}" destId="{2FECFF2D-66F3-45BA-9894-031FE4D56C41}" srcOrd="0" destOrd="0" parTransId="{EFB7C7CB-60DE-4F3B-B243-5CD29C23A7AF}" sibTransId="{D41EB14B-FFFB-4871-A6C5-E3F6FC417246}"/>
    <dgm:cxn modelId="{FB978EF5-AFF1-40C9-AFC4-0D2FAACFF60D}" type="presOf" srcId="{BE6CD038-8F54-4C29-B558-7AE7A7E51B6D}" destId="{A38F682E-6224-42FA-83AE-3E91F8E9BCC0}" srcOrd="0" destOrd="0" presId="urn:microsoft.com/office/officeart/2005/8/layout/list1"/>
    <dgm:cxn modelId="{5BD265F7-B574-4624-B94E-10D07B44305B}" srcId="{BE6CD038-8F54-4C29-B558-7AE7A7E51B6D}" destId="{83D08B63-62E3-4281-8CDD-F3F7719E7FDD}" srcOrd="1" destOrd="0" parTransId="{4BD741EE-7133-430C-B11E-052D59A1B65F}" sibTransId="{69C1C843-6C63-4770-919E-5BD967486B5E}"/>
    <dgm:cxn modelId="{175107CA-21D8-4D41-A939-671092CA8E0D}" type="presParOf" srcId="{A38F682E-6224-42FA-83AE-3E91F8E9BCC0}" destId="{76545019-C0A1-4C1F-9A75-38A6C9C8A673}" srcOrd="0" destOrd="0" presId="urn:microsoft.com/office/officeart/2005/8/layout/list1"/>
    <dgm:cxn modelId="{8DC45DEB-91C5-4921-8A6D-181FFD8CB1CA}" type="presParOf" srcId="{76545019-C0A1-4C1F-9A75-38A6C9C8A673}" destId="{B08CB930-B750-48FA-B6C9-8B8EC8D7EF13}" srcOrd="0" destOrd="0" presId="urn:microsoft.com/office/officeart/2005/8/layout/list1"/>
    <dgm:cxn modelId="{05281A34-04AD-49DD-A8B0-E485F07C8C38}" type="presParOf" srcId="{76545019-C0A1-4C1F-9A75-38A6C9C8A673}" destId="{1951C07B-5910-41DC-A05A-A53B38D0DF9F}" srcOrd="1" destOrd="0" presId="urn:microsoft.com/office/officeart/2005/8/layout/list1"/>
    <dgm:cxn modelId="{BD24A960-9AF6-4BBA-835B-2E703FBCE5B7}" type="presParOf" srcId="{A38F682E-6224-42FA-83AE-3E91F8E9BCC0}" destId="{64AE27EB-1CAD-457D-83C1-F9623407B75A}" srcOrd="1" destOrd="0" presId="urn:microsoft.com/office/officeart/2005/8/layout/list1"/>
    <dgm:cxn modelId="{0C22450B-4A14-467D-8CC6-3CD0B6A56FF1}" type="presParOf" srcId="{A38F682E-6224-42FA-83AE-3E91F8E9BCC0}" destId="{EE762CE6-3EBD-4628-9EA6-32C9FB41F2B2}" srcOrd="2" destOrd="0" presId="urn:microsoft.com/office/officeart/2005/8/layout/list1"/>
    <dgm:cxn modelId="{86D80FEF-DEAD-4D91-ABAF-A8E6D53F2846}" type="presParOf" srcId="{A38F682E-6224-42FA-83AE-3E91F8E9BCC0}" destId="{B604D5F0-167A-4487-A741-E56E5BFC175A}" srcOrd="3" destOrd="0" presId="urn:microsoft.com/office/officeart/2005/8/layout/list1"/>
    <dgm:cxn modelId="{109BBA84-D9B3-4942-8E6F-77F060CC1C8B}" type="presParOf" srcId="{A38F682E-6224-42FA-83AE-3E91F8E9BCC0}" destId="{D2B1E2D4-E0DD-4032-9139-5DC459C0890E}" srcOrd="4" destOrd="0" presId="urn:microsoft.com/office/officeart/2005/8/layout/list1"/>
    <dgm:cxn modelId="{59A8189C-89A5-45D0-948A-0254E74F8289}" type="presParOf" srcId="{D2B1E2D4-E0DD-4032-9139-5DC459C0890E}" destId="{8585ACF3-398E-48BE-8FB3-5D3661716D51}" srcOrd="0" destOrd="0" presId="urn:microsoft.com/office/officeart/2005/8/layout/list1"/>
    <dgm:cxn modelId="{1E215DCE-49E1-4EBB-96A9-7F42F91F396F}" type="presParOf" srcId="{D2B1E2D4-E0DD-4032-9139-5DC459C0890E}" destId="{D52E7BB3-98BB-495C-B9F7-D2C3B36A21A9}" srcOrd="1" destOrd="0" presId="urn:microsoft.com/office/officeart/2005/8/layout/list1"/>
    <dgm:cxn modelId="{6DEAFBC3-6551-40F5-B53C-F99D3BA71D91}" type="presParOf" srcId="{A38F682E-6224-42FA-83AE-3E91F8E9BCC0}" destId="{F6202FCF-D625-41F2-9084-11D14C10ADF5}" srcOrd="5" destOrd="0" presId="urn:microsoft.com/office/officeart/2005/8/layout/list1"/>
    <dgm:cxn modelId="{CEB1E40F-3189-4D12-802F-1B25B7D52124}" type="presParOf" srcId="{A38F682E-6224-42FA-83AE-3E91F8E9BCC0}" destId="{9FD346F7-5E74-4C10-AEBD-FDF5F0E08AAF}" srcOrd="6" destOrd="0" presId="urn:microsoft.com/office/officeart/2005/8/layout/list1"/>
    <dgm:cxn modelId="{3DA43CDE-34B0-45FA-A960-536DD33EFD68}" type="presParOf" srcId="{A38F682E-6224-42FA-83AE-3E91F8E9BCC0}" destId="{C3BAAD86-FDF2-4C0F-869A-7D9D783F54C5}" srcOrd="7" destOrd="0" presId="urn:microsoft.com/office/officeart/2005/8/layout/list1"/>
    <dgm:cxn modelId="{06951BFE-84E0-4791-9334-7D4F8580E35A}" type="presParOf" srcId="{A38F682E-6224-42FA-83AE-3E91F8E9BCC0}" destId="{39BE331E-A759-4811-89C1-66C83A5DA6FF}" srcOrd="8" destOrd="0" presId="urn:microsoft.com/office/officeart/2005/8/layout/list1"/>
    <dgm:cxn modelId="{C3FC64A1-7149-4CFC-A1CB-80B3B5AB5134}" type="presParOf" srcId="{39BE331E-A759-4811-89C1-66C83A5DA6FF}" destId="{2BC22F50-95C6-4D97-A583-1E1E7CD008D0}" srcOrd="0" destOrd="0" presId="urn:microsoft.com/office/officeart/2005/8/layout/list1"/>
    <dgm:cxn modelId="{CF83951D-9156-4C95-AE14-1141D75E0008}" type="presParOf" srcId="{39BE331E-A759-4811-89C1-66C83A5DA6FF}" destId="{92E0BAF3-5E1C-4655-A48C-13761EBAD9A5}" srcOrd="1" destOrd="0" presId="urn:microsoft.com/office/officeart/2005/8/layout/list1"/>
    <dgm:cxn modelId="{A20B1776-0518-4FF9-9D8D-5DFDF3791EEA}" type="presParOf" srcId="{A38F682E-6224-42FA-83AE-3E91F8E9BCC0}" destId="{4598FBF2-A093-48EA-8366-D2229848DE21}" srcOrd="9" destOrd="0" presId="urn:microsoft.com/office/officeart/2005/8/layout/list1"/>
    <dgm:cxn modelId="{01D00B2C-B0DD-4C9A-AFCC-6BE247F3473C}" type="presParOf" srcId="{A38F682E-6224-42FA-83AE-3E91F8E9BCC0}" destId="{B687DE0B-779A-4597-9856-23D679213D33}"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33370E-CDD1-4231-BB57-070EB10DDC99}" type="doc">
      <dgm:prSet loTypeId="urn:microsoft.com/office/officeart/2005/8/layout/vList2" loCatId="list" qsTypeId="urn:microsoft.com/office/officeart/2005/8/quickstyle/3d6" qsCatId="3D" csTypeId="urn:microsoft.com/office/officeart/2005/8/colors/accent2_5" csCatId="accent2" phldr="1"/>
      <dgm:spPr/>
      <dgm:t>
        <a:bodyPr/>
        <a:lstStyle/>
        <a:p>
          <a:endParaRPr lang="es-AR"/>
        </a:p>
      </dgm:t>
    </dgm:pt>
    <dgm:pt modelId="{DD826BFC-9121-4BCE-A84D-DFAF99A3CDED}">
      <dgm:prSet phldrT="[Texto]"/>
      <dgm:spPr/>
      <dgm:t>
        <a:bodyPr/>
        <a:lstStyle/>
        <a:p>
          <a:r>
            <a:rPr lang="es-AR" b="1" dirty="0"/>
            <a:t>Es una de las distribuciones mas utilizadas.</a:t>
          </a:r>
        </a:p>
      </dgm:t>
    </dgm:pt>
    <dgm:pt modelId="{7DF343B7-BAD4-4AE4-B226-699F262E9BE4}" type="parTrans" cxnId="{2E0AE95F-4FE2-484B-9292-6A0999FFFDFA}">
      <dgm:prSet/>
      <dgm:spPr/>
      <dgm:t>
        <a:bodyPr/>
        <a:lstStyle/>
        <a:p>
          <a:endParaRPr lang="es-AR"/>
        </a:p>
      </dgm:t>
    </dgm:pt>
    <dgm:pt modelId="{07243157-17E1-43BA-8CCB-CF411066425F}" type="sibTrans" cxnId="{2E0AE95F-4FE2-484B-9292-6A0999FFFDFA}">
      <dgm:prSet/>
      <dgm:spPr/>
      <dgm:t>
        <a:bodyPr/>
        <a:lstStyle/>
        <a:p>
          <a:endParaRPr lang="es-AR"/>
        </a:p>
      </dgm:t>
    </dgm:pt>
    <dgm:pt modelId="{AB1CB169-72A5-4EA7-87F2-1C57F84D9D32}">
      <dgm:prSet/>
      <dgm:spPr/>
      <dgm:t>
        <a:bodyPr/>
        <a:lstStyle/>
        <a:p>
          <a:r>
            <a:rPr lang="es-AR" b="1" dirty="0"/>
            <a:t>Está orientado al usuario promedio.</a:t>
          </a:r>
        </a:p>
      </dgm:t>
    </dgm:pt>
    <dgm:pt modelId="{300276B6-E2B3-49A5-AB73-0184E8A336ED}" type="parTrans" cxnId="{165CBB8B-19D8-4CEF-ACB1-FBF28F932339}">
      <dgm:prSet/>
      <dgm:spPr/>
      <dgm:t>
        <a:bodyPr/>
        <a:lstStyle/>
        <a:p>
          <a:endParaRPr lang="es-AR"/>
        </a:p>
      </dgm:t>
    </dgm:pt>
    <dgm:pt modelId="{6EACF73C-F7F5-4DCE-8115-C18D11D2E566}" type="sibTrans" cxnId="{165CBB8B-19D8-4CEF-ACB1-FBF28F932339}">
      <dgm:prSet/>
      <dgm:spPr/>
      <dgm:t>
        <a:bodyPr/>
        <a:lstStyle/>
        <a:p>
          <a:endParaRPr lang="es-AR"/>
        </a:p>
      </dgm:t>
    </dgm:pt>
    <dgm:pt modelId="{AC83DB74-B5E6-4A4F-9C49-5B077F1E94BE}">
      <dgm:prSet/>
      <dgm:spPr/>
      <dgm:t>
        <a:bodyPr/>
        <a:lstStyle/>
        <a:p>
          <a:r>
            <a:rPr lang="es-AR" b="1" dirty="0"/>
            <a:t>Posee software de código abierto.</a:t>
          </a:r>
        </a:p>
      </dgm:t>
    </dgm:pt>
    <dgm:pt modelId="{7F5697AF-88C0-438A-B2D4-A63CFFF3A0DB}" type="parTrans" cxnId="{416D2499-426E-4A82-B05E-E8C09D982546}">
      <dgm:prSet/>
      <dgm:spPr/>
      <dgm:t>
        <a:bodyPr/>
        <a:lstStyle/>
        <a:p>
          <a:endParaRPr lang="es-AR"/>
        </a:p>
      </dgm:t>
    </dgm:pt>
    <dgm:pt modelId="{EA14689E-EDE9-47AA-8A57-327F578184B2}" type="sibTrans" cxnId="{416D2499-426E-4A82-B05E-E8C09D982546}">
      <dgm:prSet/>
      <dgm:spPr/>
      <dgm:t>
        <a:bodyPr/>
        <a:lstStyle/>
        <a:p>
          <a:endParaRPr lang="es-AR"/>
        </a:p>
      </dgm:t>
    </dgm:pt>
    <dgm:pt modelId="{CD4C9464-1B59-4ACC-9E22-EC9AB620B485}">
      <dgm:prSet/>
      <dgm:spPr/>
      <dgm:t>
        <a:bodyPr/>
        <a:lstStyle/>
        <a:p>
          <a:r>
            <a:rPr lang="es-AR" b="1" dirty="0"/>
            <a:t>Actualmente corre en computadoras de escritorio y servidores.</a:t>
          </a:r>
        </a:p>
      </dgm:t>
    </dgm:pt>
    <dgm:pt modelId="{BB2E16FA-BA9D-43C6-80CF-FEBA9E108CE5}" type="parTrans" cxnId="{C556B946-4793-43D9-87EC-BD1032507423}">
      <dgm:prSet/>
      <dgm:spPr/>
      <dgm:t>
        <a:bodyPr/>
        <a:lstStyle/>
        <a:p>
          <a:endParaRPr lang="es-AR"/>
        </a:p>
      </dgm:t>
    </dgm:pt>
    <dgm:pt modelId="{BC694348-8E79-481D-8DD2-A4C746C04A05}" type="sibTrans" cxnId="{C556B946-4793-43D9-87EC-BD1032507423}">
      <dgm:prSet/>
      <dgm:spPr/>
      <dgm:t>
        <a:bodyPr/>
        <a:lstStyle/>
        <a:p>
          <a:endParaRPr lang="es-AR"/>
        </a:p>
      </dgm:t>
    </dgm:pt>
    <dgm:pt modelId="{34819D60-5E4D-47C4-99AC-B45E769FB85D}">
      <dgm:prSet/>
      <dgm:spPr/>
      <dgm:t>
        <a:bodyPr/>
        <a:lstStyle/>
        <a:p>
          <a:r>
            <a:rPr lang="es-AR" b="1" dirty="0">
              <a:solidFill>
                <a:schemeClr val="bg1"/>
              </a:solidFill>
            </a:rPr>
            <a:t>Ubuntu es una distribución de Linux basada de Debian.</a:t>
          </a:r>
        </a:p>
      </dgm:t>
    </dgm:pt>
    <dgm:pt modelId="{7C934CD0-C1FE-4F9A-A862-9925E60471C4}" type="parTrans" cxnId="{9EB7CCD6-729A-43B4-8A46-8292A10ECBDD}">
      <dgm:prSet/>
      <dgm:spPr/>
      <dgm:t>
        <a:bodyPr/>
        <a:lstStyle/>
        <a:p>
          <a:endParaRPr lang="es-AR"/>
        </a:p>
      </dgm:t>
    </dgm:pt>
    <dgm:pt modelId="{15CEAD2F-3EBB-4F5F-844D-2B8EB5241CDC}" type="sibTrans" cxnId="{9EB7CCD6-729A-43B4-8A46-8292A10ECBDD}">
      <dgm:prSet/>
      <dgm:spPr/>
      <dgm:t>
        <a:bodyPr/>
        <a:lstStyle/>
        <a:p>
          <a:endParaRPr lang="es-AR"/>
        </a:p>
      </dgm:t>
    </dgm:pt>
    <dgm:pt modelId="{9D90DAD7-8421-417A-B194-79680C091DBC}">
      <dgm:prSet/>
      <dgm:spPr/>
      <dgm:t>
        <a:bodyPr/>
        <a:lstStyle/>
        <a:p>
          <a:r>
            <a:rPr lang="es-AR" b="1" dirty="0"/>
            <a:t>Soporta</a:t>
          </a:r>
          <a:r>
            <a:rPr lang="es-AR" b="1" baseline="0" dirty="0"/>
            <a:t> múltiples arquitecturas.</a:t>
          </a:r>
          <a:endParaRPr lang="es-AR" b="1" dirty="0"/>
        </a:p>
      </dgm:t>
    </dgm:pt>
    <dgm:pt modelId="{2E417F23-3B0F-444C-8BED-8E70AD088358}" type="parTrans" cxnId="{53F99E99-5B62-466E-9477-E86750A91074}">
      <dgm:prSet/>
      <dgm:spPr/>
      <dgm:t>
        <a:bodyPr/>
        <a:lstStyle/>
        <a:p>
          <a:endParaRPr lang="es-AR"/>
        </a:p>
      </dgm:t>
    </dgm:pt>
    <dgm:pt modelId="{E11CE55E-B39F-4DE4-BE3F-925BB010B822}" type="sibTrans" cxnId="{53F99E99-5B62-466E-9477-E86750A91074}">
      <dgm:prSet/>
      <dgm:spPr/>
      <dgm:t>
        <a:bodyPr/>
        <a:lstStyle/>
        <a:p>
          <a:endParaRPr lang="es-AR"/>
        </a:p>
      </dgm:t>
    </dgm:pt>
    <dgm:pt modelId="{024EDD72-2014-4AE9-8688-94C124906129}" type="pres">
      <dgm:prSet presAssocID="{4633370E-CDD1-4231-BB57-070EB10DDC99}" presName="linear" presStyleCnt="0">
        <dgm:presLayoutVars>
          <dgm:animLvl val="lvl"/>
          <dgm:resizeHandles val="exact"/>
        </dgm:presLayoutVars>
      </dgm:prSet>
      <dgm:spPr/>
    </dgm:pt>
    <dgm:pt modelId="{40272C83-DF92-4E5F-A4C3-170A011470EA}" type="pres">
      <dgm:prSet presAssocID="{34819D60-5E4D-47C4-99AC-B45E769FB85D}" presName="parentText" presStyleLbl="node1" presStyleIdx="0" presStyleCnt="6">
        <dgm:presLayoutVars>
          <dgm:chMax val="0"/>
          <dgm:bulletEnabled val="1"/>
        </dgm:presLayoutVars>
      </dgm:prSet>
      <dgm:spPr/>
    </dgm:pt>
    <dgm:pt modelId="{E46E6CC5-5F1B-4713-B58C-60F27DF4C9F3}" type="pres">
      <dgm:prSet presAssocID="{15CEAD2F-3EBB-4F5F-844D-2B8EB5241CDC}" presName="spacer" presStyleCnt="0"/>
      <dgm:spPr/>
    </dgm:pt>
    <dgm:pt modelId="{B37507AB-C472-4C57-ABD2-07B792F06C2C}" type="pres">
      <dgm:prSet presAssocID="{CD4C9464-1B59-4ACC-9E22-EC9AB620B485}" presName="parentText" presStyleLbl="node1" presStyleIdx="1" presStyleCnt="6">
        <dgm:presLayoutVars>
          <dgm:chMax val="0"/>
          <dgm:bulletEnabled val="1"/>
        </dgm:presLayoutVars>
      </dgm:prSet>
      <dgm:spPr/>
    </dgm:pt>
    <dgm:pt modelId="{29B8E3AC-6D6A-4392-98A2-0718ED22BBC5}" type="pres">
      <dgm:prSet presAssocID="{BC694348-8E79-481D-8DD2-A4C746C04A05}" presName="spacer" presStyleCnt="0"/>
      <dgm:spPr/>
    </dgm:pt>
    <dgm:pt modelId="{117B238D-AD1D-47E0-AFE5-160947F2FE6B}" type="pres">
      <dgm:prSet presAssocID="{9D90DAD7-8421-417A-B194-79680C091DBC}" presName="parentText" presStyleLbl="node1" presStyleIdx="2" presStyleCnt="6">
        <dgm:presLayoutVars>
          <dgm:chMax val="0"/>
          <dgm:bulletEnabled val="1"/>
        </dgm:presLayoutVars>
      </dgm:prSet>
      <dgm:spPr/>
    </dgm:pt>
    <dgm:pt modelId="{FFC10E84-5C51-4186-9938-DD20126D8164}" type="pres">
      <dgm:prSet presAssocID="{E11CE55E-B39F-4DE4-BE3F-925BB010B822}" presName="spacer" presStyleCnt="0"/>
      <dgm:spPr/>
    </dgm:pt>
    <dgm:pt modelId="{9C7EE47F-3CBE-4B93-9039-B730C9897D56}" type="pres">
      <dgm:prSet presAssocID="{AB1CB169-72A5-4EA7-87F2-1C57F84D9D32}" presName="parentText" presStyleLbl="node1" presStyleIdx="3" presStyleCnt="6">
        <dgm:presLayoutVars>
          <dgm:chMax val="0"/>
          <dgm:bulletEnabled val="1"/>
        </dgm:presLayoutVars>
      </dgm:prSet>
      <dgm:spPr/>
    </dgm:pt>
    <dgm:pt modelId="{4ACF6C77-6941-4695-BA61-373530D95876}" type="pres">
      <dgm:prSet presAssocID="{6EACF73C-F7F5-4DCE-8115-C18D11D2E566}" presName="spacer" presStyleCnt="0"/>
      <dgm:spPr/>
    </dgm:pt>
    <dgm:pt modelId="{20958754-582A-437A-8D2C-2DD9A53EC610}" type="pres">
      <dgm:prSet presAssocID="{AC83DB74-B5E6-4A4F-9C49-5B077F1E94BE}" presName="parentText" presStyleLbl="node1" presStyleIdx="4" presStyleCnt="6">
        <dgm:presLayoutVars>
          <dgm:chMax val="0"/>
          <dgm:bulletEnabled val="1"/>
        </dgm:presLayoutVars>
      </dgm:prSet>
      <dgm:spPr/>
    </dgm:pt>
    <dgm:pt modelId="{966AB027-37D6-4FC2-BEF3-AF4C24BB81D0}" type="pres">
      <dgm:prSet presAssocID="{EA14689E-EDE9-47AA-8A57-327F578184B2}" presName="spacer" presStyleCnt="0"/>
      <dgm:spPr/>
    </dgm:pt>
    <dgm:pt modelId="{9DD65887-1904-4AD1-AA2C-D8E4AF4C7D9E}" type="pres">
      <dgm:prSet presAssocID="{DD826BFC-9121-4BCE-A84D-DFAF99A3CDED}" presName="parentText" presStyleLbl="node1" presStyleIdx="5" presStyleCnt="6">
        <dgm:presLayoutVars>
          <dgm:chMax val="0"/>
          <dgm:bulletEnabled val="1"/>
        </dgm:presLayoutVars>
      </dgm:prSet>
      <dgm:spPr/>
    </dgm:pt>
  </dgm:ptLst>
  <dgm:cxnLst>
    <dgm:cxn modelId="{05D5F213-AA63-4837-9577-7BD54B637A85}" type="presOf" srcId="{DD826BFC-9121-4BCE-A84D-DFAF99A3CDED}" destId="{9DD65887-1904-4AD1-AA2C-D8E4AF4C7D9E}" srcOrd="0" destOrd="0" presId="urn:microsoft.com/office/officeart/2005/8/layout/vList2"/>
    <dgm:cxn modelId="{2E0AE95F-4FE2-484B-9292-6A0999FFFDFA}" srcId="{4633370E-CDD1-4231-BB57-070EB10DDC99}" destId="{DD826BFC-9121-4BCE-A84D-DFAF99A3CDED}" srcOrd="5" destOrd="0" parTransId="{7DF343B7-BAD4-4AE4-B226-699F262E9BE4}" sibTransId="{07243157-17E1-43BA-8CCB-CF411066425F}"/>
    <dgm:cxn modelId="{C556B946-4793-43D9-87EC-BD1032507423}" srcId="{4633370E-CDD1-4231-BB57-070EB10DDC99}" destId="{CD4C9464-1B59-4ACC-9E22-EC9AB620B485}" srcOrd="1" destOrd="0" parTransId="{BB2E16FA-BA9D-43C6-80CF-FEBA9E108CE5}" sibTransId="{BC694348-8E79-481D-8DD2-A4C746C04A05}"/>
    <dgm:cxn modelId="{E42BDB4A-EEC4-4F30-BE6D-734C828BE7CE}" type="presOf" srcId="{AB1CB169-72A5-4EA7-87F2-1C57F84D9D32}" destId="{9C7EE47F-3CBE-4B93-9039-B730C9897D56}" srcOrd="0" destOrd="0" presId="urn:microsoft.com/office/officeart/2005/8/layout/vList2"/>
    <dgm:cxn modelId="{165CBB8B-19D8-4CEF-ACB1-FBF28F932339}" srcId="{4633370E-CDD1-4231-BB57-070EB10DDC99}" destId="{AB1CB169-72A5-4EA7-87F2-1C57F84D9D32}" srcOrd="3" destOrd="0" parTransId="{300276B6-E2B3-49A5-AB73-0184E8A336ED}" sibTransId="{6EACF73C-F7F5-4DCE-8115-C18D11D2E566}"/>
    <dgm:cxn modelId="{74E2518E-A14E-4071-8CD9-F8B937CBB207}" type="presOf" srcId="{CD4C9464-1B59-4ACC-9E22-EC9AB620B485}" destId="{B37507AB-C472-4C57-ABD2-07B792F06C2C}" srcOrd="0" destOrd="0" presId="urn:microsoft.com/office/officeart/2005/8/layout/vList2"/>
    <dgm:cxn modelId="{70F99D91-1A97-4DB8-BAA2-9CEB516D250B}" type="presOf" srcId="{AC83DB74-B5E6-4A4F-9C49-5B077F1E94BE}" destId="{20958754-582A-437A-8D2C-2DD9A53EC610}" srcOrd="0" destOrd="0" presId="urn:microsoft.com/office/officeart/2005/8/layout/vList2"/>
    <dgm:cxn modelId="{416D2499-426E-4A82-B05E-E8C09D982546}" srcId="{4633370E-CDD1-4231-BB57-070EB10DDC99}" destId="{AC83DB74-B5E6-4A4F-9C49-5B077F1E94BE}" srcOrd="4" destOrd="0" parTransId="{7F5697AF-88C0-438A-B2D4-A63CFFF3A0DB}" sibTransId="{EA14689E-EDE9-47AA-8A57-327F578184B2}"/>
    <dgm:cxn modelId="{53F99E99-5B62-466E-9477-E86750A91074}" srcId="{4633370E-CDD1-4231-BB57-070EB10DDC99}" destId="{9D90DAD7-8421-417A-B194-79680C091DBC}" srcOrd="2" destOrd="0" parTransId="{2E417F23-3B0F-444C-8BED-8E70AD088358}" sibTransId="{E11CE55E-B39F-4DE4-BE3F-925BB010B822}"/>
    <dgm:cxn modelId="{38A67FA7-AE2C-4A3C-A1F3-588EDB3F8B0A}" type="presOf" srcId="{9D90DAD7-8421-417A-B194-79680C091DBC}" destId="{117B238D-AD1D-47E0-AFE5-160947F2FE6B}" srcOrd="0" destOrd="0" presId="urn:microsoft.com/office/officeart/2005/8/layout/vList2"/>
    <dgm:cxn modelId="{430448A9-B563-4260-92E9-C70A920C36EF}" type="presOf" srcId="{4633370E-CDD1-4231-BB57-070EB10DDC99}" destId="{024EDD72-2014-4AE9-8688-94C124906129}" srcOrd="0" destOrd="0" presId="urn:microsoft.com/office/officeart/2005/8/layout/vList2"/>
    <dgm:cxn modelId="{E21D82CF-CECB-44AF-85D1-94086AB328D8}" type="presOf" srcId="{34819D60-5E4D-47C4-99AC-B45E769FB85D}" destId="{40272C83-DF92-4E5F-A4C3-170A011470EA}" srcOrd="0" destOrd="0" presId="urn:microsoft.com/office/officeart/2005/8/layout/vList2"/>
    <dgm:cxn modelId="{9EB7CCD6-729A-43B4-8A46-8292A10ECBDD}" srcId="{4633370E-CDD1-4231-BB57-070EB10DDC99}" destId="{34819D60-5E4D-47C4-99AC-B45E769FB85D}" srcOrd="0" destOrd="0" parTransId="{7C934CD0-C1FE-4F9A-A862-9925E60471C4}" sibTransId="{15CEAD2F-3EBB-4F5F-844D-2B8EB5241CDC}"/>
    <dgm:cxn modelId="{2589FB5F-8D86-4C3A-A5D1-B2CD9A688598}" type="presParOf" srcId="{024EDD72-2014-4AE9-8688-94C124906129}" destId="{40272C83-DF92-4E5F-A4C3-170A011470EA}" srcOrd="0" destOrd="0" presId="urn:microsoft.com/office/officeart/2005/8/layout/vList2"/>
    <dgm:cxn modelId="{182EBC98-EA66-4E9F-A0CE-FDFDF1DA6266}" type="presParOf" srcId="{024EDD72-2014-4AE9-8688-94C124906129}" destId="{E46E6CC5-5F1B-4713-B58C-60F27DF4C9F3}" srcOrd="1" destOrd="0" presId="urn:microsoft.com/office/officeart/2005/8/layout/vList2"/>
    <dgm:cxn modelId="{7AC02DD9-5433-4369-AC16-60B165D100D4}" type="presParOf" srcId="{024EDD72-2014-4AE9-8688-94C124906129}" destId="{B37507AB-C472-4C57-ABD2-07B792F06C2C}" srcOrd="2" destOrd="0" presId="urn:microsoft.com/office/officeart/2005/8/layout/vList2"/>
    <dgm:cxn modelId="{4F494351-728B-4C60-9FEE-461335A5B47A}" type="presParOf" srcId="{024EDD72-2014-4AE9-8688-94C124906129}" destId="{29B8E3AC-6D6A-4392-98A2-0718ED22BBC5}" srcOrd="3" destOrd="0" presId="urn:microsoft.com/office/officeart/2005/8/layout/vList2"/>
    <dgm:cxn modelId="{5C13F10C-417C-41A5-8B39-D403A48E7B8E}" type="presParOf" srcId="{024EDD72-2014-4AE9-8688-94C124906129}" destId="{117B238D-AD1D-47E0-AFE5-160947F2FE6B}" srcOrd="4" destOrd="0" presId="urn:microsoft.com/office/officeart/2005/8/layout/vList2"/>
    <dgm:cxn modelId="{22FEBEE3-E284-45EF-AC39-0BEA29F35E2C}" type="presParOf" srcId="{024EDD72-2014-4AE9-8688-94C124906129}" destId="{FFC10E84-5C51-4186-9938-DD20126D8164}" srcOrd="5" destOrd="0" presId="urn:microsoft.com/office/officeart/2005/8/layout/vList2"/>
    <dgm:cxn modelId="{32B3203A-07CC-45A5-954A-306ED2B5B216}" type="presParOf" srcId="{024EDD72-2014-4AE9-8688-94C124906129}" destId="{9C7EE47F-3CBE-4B93-9039-B730C9897D56}" srcOrd="6" destOrd="0" presId="urn:microsoft.com/office/officeart/2005/8/layout/vList2"/>
    <dgm:cxn modelId="{78FAD712-D608-4F42-BC8A-3939C6647746}" type="presParOf" srcId="{024EDD72-2014-4AE9-8688-94C124906129}" destId="{4ACF6C77-6941-4695-BA61-373530D95876}" srcOrd="7" destOrd="0" presId="urn:microsoft.com/office/officeart/2005/8/layout/vList2"/>
    <dgm:cxn modelId="{AF5C0C34-B5A7-42C9-BF4F-C410C24D94DD}" type="presParOf" srcId="{024EDD72-2014-4AE9-8688-94C124906129}" destId="{20958754-582A-437A-8D2C-2DD9A53EC610}" srcOrd="8" destOrd="0" presId="urn:microsoft.com/office/officeart/2005/8/layout/vList2"/>
    <dgm:cxn modelId="{F3D32095-C719-4BEE-BF7A-669BB270F004}" type="presParOf" srcId="{024EDD72-2014-4AE9-8688-94C124906129}" destId="{966AB027-37D6-4FC2-BEF3-AF4C24BB81D0}" srcOrd="9" destOrd="0" presId="urn:microsoft.com/office/officeart/2005/8/layout/vList2"/>
    <dgm:cxn modelId="{1813EE6F-2B29-4D68-BC3A-D56ADF7D1EB9}" type="presParOf" srcId="{024EDD72-2014-4AE9-8688-94C124906129}" destId="{9DD65887-1904-4AD1-AA2C-D8E4AF4C7D9E}" srcOrd="1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EE9D45-E2B5-4857-B919-F0FA1D1995EA}"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s-AR"/>
        </a:p>
      </dgm:t>
    </dgm:pt>
    <dgm:pt modelId="{ABB9D769-F117-44C2-993D-4E539D68D898}">
      <dgm:prSet phldrT="[Texto]"/>
      <dgm:spPr/>
      <dgm:t>
        <a:bodyPr/>
        <a:lstStyle/>
        <a:p>
          <a:r>
            <a:rPr lang="es-AR" dirty="0"/>
            <a:t>Kubuntu</a:t>
          </a:r>
        </a:p>
      </dgm:t>
    </dgm:pt>
    <dgm:pt modelId="{E90267F4-7B66-4EC3-9843-59BFC291A952}" type="parTrans" cxnId="{83118D67-C92E-4D82-8321-78689D51AB2D}">
      <dgm:prSet/>
      <dgm:spPr/>
      <dgm:t>
        <a:bodyPr/>
        <a:lstStyle/>
        <a:p>
          <a:endParaRPr lang="es-AR"/>
        </a:p>
      </dgm:t>
    </dgm:pt>
    <dgm:pt modelId="{02F681F2-AB98-43DF-B4D7-31BCA169569F}" type="sibTrans" cxnId="{83118D67-C92E-4D82-8321-78689D51AB2D}">
      <dgm:prSet/>
      <dgm:spPr/>
      <dgm:t>
        <a:bodyPr/>
        <a:lstStyle/>
        <a:p>
          <a:endParaRPr lang="es-AR"/>
        </a:p>
      </dgm:t>
    </dgm:pt>
    <dgm:pt modelId="{BE13FBE3-9DE0-4EDC-A1CF-15F1498FC02F}">
      <dgm:prSet phldrT="[Texto]"/>
      <dgm:spPr/>
      <dgm:t>
        <a:bodyPr/>
        <a:lstStyle/>
        <a:p>
          <a:r>
            <a:rPr lang="es-AR" dirty="0" err="1"/>
            <a:t>Xubuntu</a:t>
          </a:r>
          <a:endParaRPr lang="es-AR" dirty="0"/>
        </a:p>
      </dgm:t>
    </dgm:pt>
    <dgm:pt modelId="{432C68EA-10A6-4CA9-B386-9D9039B2630D}" type="parTrans" cxnId="{734C2493-1C9D-4336-B2D1-370E088EAD61}">
      <dgm:prSet/>
      <dgm:spPr/>
      <dgm:t>
        <a:bodyPr/>
        <a:lstStyle/>
        <a:p>
          <a:endParaRPr lang="es-AR"/>
        </a:p>
      </dgm:t>
    </dgm:pt>
    <dgm:pt modelId="{C84D3C2D-9635-42D6-8532-CD417C4C1527}" type="sibTrans" cxnId="{734C2493-1C9D-4336-B2D1-370E088EAD61}">
      <dgm:prSet/>
      <dgm:spPr/>
      <dgm:t>
        <a:bodyPr/>
        <a:lstStyle/>
        <a:p>
          <a:endParaRPr lang="es-AR"/>
        </a:p>
      </dgm:t>
    </dgm:pt>
    <dgm:pt modelId="{62CB6029-C9C7-45B9-B43C-C4B0F95AAF89}">
      <dgm:prSet phldrT="[Texto]"/>
      <dgm:spPr/>
      <dgm:t>
        <a:bodyPr/>
        <a:lstStyle/>
        <a:p>
          <a:r>
            <a:rPr lang="es-AR" dirty="0"/>
            <a:t>Lubuntu</a:t>
          </a:r>
        </a:p>
      </dgm:t>
    </dgm:pt>
    <dgm:pt modelId="{70D3EB8F-A15F-494E-9ED3-8445A7673065}" type="sibTrans" cxnId="{AC49240B-B24E-40B1-8433-B8BABAE24BF0}">
      <dgm:prSet/>
      <dgm:spPr/>
      <dgm:t>
        <a:bodyPr/>
        <a:lstStyle/>
        <a:p>
          <a:endParaRPr lang="es-AR"/>
        </a:p>
      </dgm:t>
    </dgm:pt>
    <dgm:pt modelId="{7B5042C7-9DDD-44E5-A9A6-7EA4B90CC565}" type="parTrans" cxnId="{AC49240B-B24E-40B1-8433-B8BABAE24BF0}">
      <dgm:prSet/>
      <dgm:spPr/>
      <dgm:t>
        <a:bodyPr/>
        <a:lstStyle/>
        <a:p>
          <a:endParaRPr lang="es-AR"/>
        </a:p>
      </dgm:t>
    </dgm:pt>
    <dgm:pt modelId="{7E82D941-23EB-4E12-BAD9-F9255C7FBD58}" type="pres">
      <dgm:prSet presAssocID="{E8EE9D45-E2B5-4857-B919-F0FA1D1995EA}" presName="Name0" presStyleCnt="0">
        <dgm:presLayoutVars>
          <dgm:dir/>
          <dgm:resizeHandles val="exact"/>
        </dgm:presLayoutVars>
      </dgm:prSet>
      <dgm:spPr/>
    </dgm:pt>
    <dgm:pt modelId="{646CE617-899F-4E7C-BE2A-E253B1247336}" type="pres">
      <dgm:prSet presAssocID="{ABB9D769-F117-44C2-993D-4E539D68D898}" presName="composite" presStyleCnt="0"/>
      <dgm:spPr/>
    </dgm:pt>
    <dgm:pt modelId="{561BB83C-C87D-4F34-BED6-3627DD3B7234}" type="pres">
      <dgm:prSet presAssocID="{ABB9D769-F117-44C2-993D-4E539D68D898}" presName="rect1" presStyleLbl="b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0303BB18-B193-4519-B98C-763254D29198}" type="pres">
      <dgm:prSet presAssocID="{ABB9D769-F117-44C2-993D-4E539D68D898}" presName="wedgeRectCallout1" presStyleLbl="node1" presStyleIdx="0" presStyleCnt="3" custFlipVert="0" custScaleX="69926" custScaleY="66567">
        <dgm:presLayoutVars>
          <dgm:bulletEnabled val="1"/>
        </dgm:presLayoutVars>
      </dgm:prSet>
      <dgm:spPr/>
    </dgm:pt>
    <dgm:pt modelId="{F44925DF-4DA1-404E-87F1-A5AEF1E4AB69}" type="pres">
      <dgm:prSet presAssocID="{02F681F2-AB98-43DF-B4D7-31BCA169569F}" presName="sibTrans" presStyleCnt="0"/>
      <dgm:spPr/>
    </dgm:pt>
    <dgm:pt modelId="{E1DC6104-CD71-4D0B-8466-FD4B9D4CF037}" type="pres">
      <dgm:prSet presAssocID="{62CB6029-C9C7-45B9-B43C-C4B0F95AAF89}" presName="composite" presStyleCnt="0"/>
      <dgm:spPr/>
    </dgm:pt>
    <dgm:pt modelId="{070D3648-B732-41AA-9EEA-F54741DBB25D}" type="pres">
      <dgm:prSet presAssocID="{62CB6029-C9C7-45B9-B43C-C4B0F95AAF89}" presName="rect1" presStyleLbl="bgImgPlace1" presStyleIdx="1"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9000" r="-19000"/>
          </a:stretch>
        </a:blipFill>
      </dgm:spPr>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D20C258C-55E1-4B8E-AD7B-5A30CC168528}" type="pres">
      <dgm:prSet presAssocID="{62CB6029-C9C7-45B9-B43C-C4B0F95AAF89}" presName="wedgeRectCallout1" presStyleLbl="node1" presStyleIdx="1" presStyleCnt="3" custScaleX="79038" custScaleY="62998">
        <dgm:presLayoutVars>
          <dgm:bulletEnabled val="1"/>
        </dgm:presLayoutVars>
      </dgm:prSet>
      <dgm:spPr/>
    </dgm:pt>
    <dgm:pt modelId="{00E1FB13-D6CE-4984-AC87-E3392CF4FCA7}" type="pres">
      <dgm:prSet presAssocID="{70D3EB8F-A15F-494E-9ED3-8445A7673065}" presName="sibTrans" presStyleCnt="0"/>
      <dgm:spPr/>
    </dgm:pt>
    <dgm:pt modelId="{62E70A60-AB82-439D-8D0C-C9ABB1E3EF52}" type="pres">
      <dgm:prSet presAssocID="{BE13FBE3-9DE0-4EDC-A1CF-15F1498FC02F}" presName="composite" presStyleCnt="0"/>
      <dgm:spPr/>
    </dgm:pt>
    <dgm:pt modelId="{962441A4-CA78-447D-BCD7-6BBC32A07A9C}" type="pres">
      <dgm:prSet presAssocID="{BE13FBE3-9DE0-4EDC-A1CF-15F1498FC02F}" presName="rect1" presStyleLbl="bgImgPlace1" presStyleIdx="2" presStyleCnt="3"/>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83358725-3D94-4656-8651-E7B091845A8E}" type="pres">
      <dgm:prSet presAssocID="{BE13FBE3-9DE0-4EDC-A1CF-15F1498FC02F}" presName="wedgeRectCallout1" presStyleLbl="node1" presStyleIdx="2" presStyleCnt="3" custScaleX="67268" custScaleY="66019">
        <dgm:presLayoutVars>
          <dgm:bulletEnabled val="1"/>
        </dgm:presLayoutVars>
      </dgm:prSet>
      <dgm:spPr/>
    </dgm:pt>
  </dgm:ptLst>
  <dgm:cxnLst>
    <dgm:cxn modelId="{AC49240B-B24E-40B1-8433-B8BABAE24BF0}" srcId="{E8EE9D45-E2B5-4857-B919-F0FA1D1995EA}" destId="{62CB6029-C9C7-45B9-B43C-C4B0F95AAF89}" srcOrd="1" destOrd="0" parTransId="{7B5042C7-9DDD-44E5-A9A6-7EA4B90CC565}" sibTransId="{70D3EB8F-A15F-494E-9ED3-8445A7673065}"/>
    <dgm:cxn modelId="{7B3A450B-B9A8-4176-BBCE-1BA6A8BC6B51}" type="presOf" srcId="{62CB6029-C9C7-45B9-B43C-C4B0F95AAF89}" destId="{D20C258C-55E1-4B8E-AD7B-5A30CC168528}" srcOrd="0" destOrd="0" presId="urn:microsoft.com/office/officeart/2008/layout/BendingPictureCaptionList"/>
    <dgm:cxn modelId="{F63BE12D-CB9A-4962-827E-30DA80A400A3}" type="presOf" srcId="{E8EE9D45-E2B5-4857-B919-F0FA1D1995EA}" destId="{7E82D941-23EB-4E12-BAD9-F9255C7FBD58}" srcOrd="0" destOrd="0" presId="urn:microsoft.com/office/officeart/2008/layout/BendingPictureCaptionList"/>
    <dgm:cxn modelId="{83118D67-C92E-4D82-8321-78689D51AB2D}" srcId="{E8EE9D45-E2B5-4857-B919-F0FA1D1995EA}" destId="{ABB9D769-F117-44C2-993D-4E539D68D898}" srcOrd="0" destOrd="0" parTransId="{E90267F4-7B66-4EC3-9843-59BFC291A952}" sibTransId="{02F681F2-AB98-43DF-B4D7-31BCA169569F}"/>
    <dgm:cxn modelId="{734C2493-1C9D-4336-B2D1-370E088EAD61}" srcId="{E8EE9D45-E2B5-4857-B919-F0FA1D1995EA}" destId="{BE13FBE3-9DE0-4EDC-A1CF-15F1498FC02F}" srcOrd="2" destOrd="0" parTransId="{432C68EA-10A6-4CA9-B386-9D9039B2630D}" sibTransId="{C84D3C2D-9635-42D6-8532-CD417C4C1527}"/>
    <dgm:cxn modelId="{8902F99B-A6AB-42D0-A0F1-51E534CEFD04}" type="presOf" srcId="{BE13FBE3-9DE0-4EDC-A1CF-15F1498FC02F}" destId="{83358725-3D94-4656-8651-E7B091845A8E}" srcOrd="0" destOrd="0" presId="urn:microsoft.com/office/officeart/2008/layout/BendingPictureCaptionList"/>
    <dgm:cxn modelId="{39F94FA3-4F08-4B97-B62F-86D0A64C81AC}" type="presOf" srcId="{ABB9D769-F117-44C2-993D-4E539D68D898}" destId="{0303BB18-B193-4519-B98C-763254D29198}" srcOrd="0" destOrd="0" presId="urn:microsoft.com/office/officeart/2008/layout/BendingPictureCaptionList"/>
    <dgm:cxn modelId="{225738F3-5FAE-4E64-8426-69E737A71D75}" type="presParOf" srcId="{7E82D941-23EB-4E12-BAD9-F9255C7FBD58}" destId="{646CE617-899F-4E7C-BE2A-E253B1247336}" srcOrd="0" destOrd="0" presId="urn:microsoft.com/office/officeart/2008/layout/BendingPictureCaptionList"/>
    <dgm:cxn modelId="{E8AD8BAF-4345-43ED-A1C4-2C0E541C98EB}" type="presParOf" srcId="{646CE617-899F-4E7C-BE2A-E253B1247336}" destId="{561BB83C-C87D-4F34-BED6-3627DD3B7234}" srcOrd="0" destOrd="0" presId="urn:microsoft.com/office/officeart/2008/layout/BendingPictureCaptionList"/>
    <dgm:cxn modelId="{3F7E986E-9FBB-4EDA-B60B-192A63C2115A}" type="presParOf" srcId="{646CE617-899F-4E7C-BE2A-E253B1247336}" destId="{0303BB18-B193-4519-B98C-763254D29198}" srcOrd="1" destOrd="0" presId="urn:microsoft.com/office/officeart/2008/layout/BendingPictureCaptionList"/>
    <dgm:cxn modelId="{DB7BFBA3-E183-4BE1-8CEB-44B0E61C4DA0}" type="presParOf" srcId="{7E82D941-23EB-4E12-BAD9-F9255C7FBD58}" destId="{F44925DF-4DA1-404E-87F1-A5AEF1E4AB69}" srcOrd="1" destOrd="0" presId="urn:microsoft.com/office/officeart/2008/layout/BendingPictureCaptionList"/>
    <dgm:cxn modelId="{E9EBF208-8DDF-4AD3-975D-B13DC9EBE491}" type="presParOf" srcId="{7E82D941-23EB-4E12-BAD9-F9255C7FBD58}" destId="{E1DC6104-CD71-4D0B-8466-FD4B9D4CF037}" srcOrd="2" destOrd="0" presId="urn:microsoft.com/office/officeart/2008/layout/BendingPictureCaptionList"/>
    <dgm:cxn modelId="{7C790294-29F8-4F7B-A803-82AAA58CC13A}" type="presParOf" srcId="{E1DC6104-CD71-4D0B-8466-FD4B9D4CF037}" destId="{070D3648-B732-41AA-9EEA-F54741DBB25D}" srcOrd="0" destOrd="0" presId="urn:microsoft.com/office/officeart/2008/layout/BendingPictureCaptionList"/>
    <dgm:cxn modelId="{DD25BA66-AF12-4AB8-9829-5DABD587400C}" type="presParOf" srcId="{E1DC6104-CD71-4D0B-8466-FD4B9D4CF037}" destId="{D20C258C-55E1-4B8E-AD7B-5A30CC168528}" srcOrd="1" destOrd="0" presId="urn:microsoft.com/office/officeart/2008/layout/BendingPictureCaptionList"/>
    <dgm:cxn modelId="{FECDA924-C9A3-42E5-BFDE-34B49B482CB5}" type="presParOf" srcId="{7E82D941-23EB-4E12-BAD9-F9255C7FBD58}" destId="{00E1FB13-D6CE-4984-AC87-E3392CF4FCA7}" srcOrd="3" destOrd="0" presId="urn:microsoft.com/office/officeart/2008/layout/BendingPictureCaptionList"/>
    <dgm:cxn modelId="{3B6262FF-A724-4DEA-9177-0CAEB3D7A993}" type="presParOf" srcId="{7E82D941-23EB-4E12-BAD9-F9255C7FBD58}" destId="{62E70A60-AB82-439D-8D0C-C9ABB1E3EF52}" srcOrd="4" destOrd="0" presId="urn:microsoft.com/office/officeart/2008/layout/BendingPictureCaptionList"/>
    <dgm:cxn modelId="{85D56E0A-22D7-4B5D-BCFD-47B41AD80C63}" type="presParOf" srcId="{62E70A60-AB82-439D-8D0C-C9ABB1E3EF52}" destId="{962441A4-CA78-447D-BCD7-6BBC32A07A9C}" srcOrd="0" destOrd="0" presId="urn:microsoft.com/office/officeart/2008/layout/BendingPictureCaptionList"/>
    <dgm:cxn modelId="{33AD499A-28B8-46C4-AEB6-99C7BC155AF1}" type="presParOf" srcId="{62E70A60-AB82-439D-8D0C-C9ABB1E3EF52}" destId="{83358725-3D94-4656-8651-E7B091845A8E}" srcOrd="1" destOrd="0" presId="urn:microsoft.com/office/officeart/2008/layout/BendingPictureCap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33370E-CDD1-4231-BB57-070EB10DDC99}" type="doc">
      <dgm:prSet loTypeId="urn:microsoft.com/office/officeart/2005/8/layout/vList2" loCatId="list" qsTypeId="urn:microsoft.com/office/officeart/2005/8/quickstyle/3d3" qsCatId="3D" csTypeId="urn:microsoft.com/office/officeart/2005/8/colors/accent2_5" csCatId="accent2" phldr="1"/>
      <dgm:spPr/>
      <dgm:t>
        <a:bodyPr/>
        <a:lstStyle/>
        <a:p>
          <a:endParaRPr lang="es-AR"/>
        </a:p>
      </dgm:t>
    </dgm:pt>
    <dgm:pt modelId="{CD4C9464-1B59-4ACC-9E22-EC9AB620B485}">
      <dgm:prSet custT="1"/>
      <dgm:spPr/>
      <dgm:t>
        <a:bodyPr/>
        <a:lstStyle/>
        <a:p>
          <a:r>
            <a:rPr lang="es-AR" sz="2000" dirty="0"/>
            <a:t>Su primer lanzamiento fue el 20 de octubre de 2004.</a:t>
          </a:r>
          <a:endParaRPr lang="es-AR" sz="2000" b="1" dirty="0"/>
        </a:p>
      </dgm:t>
    </dgm:pt>
    <dgm:pt modelId="{BB2E16FA-BA9D-43C6-80CF-FEBA9E108CE5}" type="parTrans" cxnId="{C556B946-4793-43D9-87EC-BD1032507423}">
      <dgm:prSet/>
      <dgm:spPr/>
      <dgm:t>
        <a:bodyPr/>
        <a:lstStyle/>
        <a:p>
          <a:endParaRPr lang="es-AR"/>
        </a:p>
      </dgm:t>
    </dgm:pt>
    <dgm:pt modelId="{BC694348-8E79-481D-8DD2-A4C746C04A05}" type="sibTrans" cxnId="{C556B946-4793-43D9-87EC-BD1032507423}">
      <dgm:prSet/>
      <dgm:spPr/>
      <dgm:t>
        <a:bodyPr/>
        <a:lstStyle/>
        <a:p>
          <a:endParaRPr lang="es-AR"/>
        </a:p>
      </dgm:t>
    </dgm:pt>
    <dgm:pt modelId="{34819D60-5E4D-47C4-99AC-B45E769FB85D}">
      <dgm:prSet custT="1"/>
      <dgm:spPr/>
      <dgm:t>
        <a:bodyPr/>
        <a:lstStyle/>
        <a:p>
          <a:r>
            <a:rPr lang="es-AR" sz="2400" b="1" dirty="0"/>
            <a:t>El objetivo inicial era hacer de Debian una distribución más fácil de usar y entender.</a:t>
          </a:r>
        </a:p>
      </dgm:t>
    </dgm:pt>
    <dgm:pt modelId="{7C934CD0-C1FE-4F9A-A862-9925E60471C4}" type="parTrans" cxnId="{9EB7CCD6-729A-43B4-8A46-8292A10ECBDD}">
      <dgm:prSet/>
      <dgm:spPr/>
      <dgm:t>
        <a:bodyPr/>
        <a:lstStyle/>
        <a:p>
          <a:endParaRPr lang="es-AR"/>
        </a:p>
      </dgm:t>
    </dgm:pt>
    <dgm:pt modelId="{15CEAD2F-3EBB-4F5F-844D-2B8EB5241CDC}" type="sibTrans" cxnId="{9EB7CCD6-729A-43B4-8A46-8292A10ECBDD}">
      <dgm:prSet/>
      <dgm:spPr/>
      <dgm:t>
        <a:bodyPr/>
        <a:lstStyle/>
        <a:p>
          <a:endParaRPr lang="es-AR"/>
        </a:p>
      </dgm:t>
    </dgm:pt>
    <dgm:pt modelId="{F5E1AC5F-339A-435A-A390-2C82D9EF9C89}">
      <dgm:prSet custT="1"/>
      <dgm:spPr/>
      <dgm:t>
        <a:bodyPr/>
        <a:lstStyle/>
        <a:p>
          <a:r>
            <a:rPr lang="es-AR" sz="2000" dirty="0"/>
            <a:t>En 2009 se planifica la aplicación central para el manejo e instalación de aplicaciones.</a:t>
          </a:r>
        </a:p>
      </dgm:t>
    </dgm:pt>
    <dgm:pt modelId="{04FBC1EF-1065-4234-84AD-302DD8AF9AFA}" type="parTrans" cxnId="{6024EAF6-9DF2-4FEF-9C70-D5E37303E628}">
      <dgm:prSet/>
      <dgm:spPr/>
      <dgm:t>
        <a:bodyPr/>
        <a:lstStyle/>
        <a:p>
          <a:endParaRPr lang="es-AR"/>
        </a:p>
      </dgm:t>
    </dgm:pt>
    <dgm:pt modelId="{965D6B4E-DA60-41EE-AF88-B5900554AEF0}" type="sibTrans" cxnId="{6024EAF6-9DF2-4FEF-9C70-D5E37303E628}">
      <dgm:prSet/>
      <dgm:spPr/>
      <dgm:t>
        <a:bodyPr/>
        <a:lstStyle/>
        <a:p>
          <a:endParaRPr lang="es-AR"/>
        </a:p>
      </dgm:t>
    </dgm:pt>
    <dgm:pt modelId="{024EDD72-2014-4AE9-8688-94C124906129}" type="pres">
      <dgm:prSet presAssocID="{4633370E-CDD1-4231-BB57-070EB10DDC99}" presName="linear" presStyleCnt="0">
        <dgm:presLayoutVars>
          <dgm:animLvl val="lvl"/>
          <dgm:resizeHandles val="exact"/>
        </dgm:presLayoutVars>
      </dgm:prSet>
      <dgm:spPr/>
    </dgm:pt>
    <dgm:pt modelId="{40272C83-DF92-4E5F-A4C3-170A011470EA}" type="pres">
      <dgm:prSet presAssocID="{34819D60-5E4D-47C4-99AC-B45E769FB85D}" presName="parentText" presStyleLbl="node1" presStyleIdx="0" presStyleCnt="3" custScaleY="132931">
        <dgm:presLayoutVars>
          <dgm:chMax val="0"/>
          <dgm:bulletEnabled val="1"/>
        </dgm:presLayoutVars>
      </dgm:prSet>
      <dgm:spPr/>
    </dgm:pt>
    <dgm:pt modelId="{E46E6CC5-5F1B-4713-B58C-60F27DF4C9F3}" type="pres">
      <dgm:prSet presAssocID="{15CEAD2F-3EBB-4F5F-844D-2B8EB5241CDC}" presName="spacer" presStyleCnt="0"/>
      <dgm:spPr/>
    </dgm:pt>
    <dgm:pt modelId="{B37507AB-C472-4C57-ABD2-07B792F06C2C}" type="pres">
      <dgm:prSet presAssocID="{CD4C9464-1B59-4ACC-9E22-EC9AB620B485}" presName="parentText" presStyleLbl="node1" presStyleIdx="1" presStyleCnt="3" custScaleY="47794">
        <dgm:presLayoutVars>
          <dgm:chMax val="0"/>
          <dgm:bulletEnabled val="1"/>
        </dgm:presLayoutVars>
      </dgm:prSet>
      <dgm:spPr/>
    </dgm:pt>
    <dgm:pt modelId="{E372188A-8631-4410-B568-D2D45777C795}" type="pres">
      <dgm:prSet presAssocID="{BC694348-8E79-481D-8DD2-A4C746C04A05}" presName="spacer" presStyleCnt="0"/>
      <dgm:spPr/>
    </dgm:pt>
    <dgm:pt modelId="{143716E6-D7B8-456C-8F12-97D00FEC1B08}" type="pres">
      <dgm:prSet presAssocID="{F5E1AC5F-339A-435A-A390-2C82D9EF9C89}" presName="parentText" presStyleLbl="node1" presStyleIdx="2" presStyleCnt="3" custScaleY="54368">
        <dgm:presLayoutVars>
          <dgm:chMax val="0"/>
          <dgm:bulletEnabled val="1"/>
        </dgm:presLayoutVars>
      </dgm:prSet>
      <dgm:spPr/>
    </dgm:pt>
  </dgm:ptLst>
  <dgm:cxnLst>
    <dgm:cxn modelId="{C556B946-4793-43D9-87EC-BD1032507423}" srcId="{4633370E-CDD1-4231-BB57-070EB10DDC99}" destId="{CD4C9464-1B59-4ACC-9E22-EC9AB620B485}" srcOrd="1" destOrd="0" parTransId="{BB2E16FA-BA9D-43C6-80CF-FEBA9E108CE5}" sibTransId="{BC694348-8E79-481D-8DD2-A4C746C04A05}"/>
    <dgm:cxn modelId="{74E2518E-A14E-4071-8CD9-F8B937CBB207}" type="presOf" srcId="{CD4C9464-1B59-4ACC-9E22-EC9AB620B485}" destId="{B37507AB-C472-4C57-ABD2-07B792F06C2C}" srcOrd="0" destOrd="0" presId="urn:microsoft.com/office/officeart/2005/8/layout/vList2"/>
    <dgm:cxn modelId="{430448A9-B563-4260-92E9-C70A920C36EF}" type="presOf" srcId="{4633370E-CDD1-4231-BB57-070EB10DDC99}" destId="{024EDD72-2014-4AE9-8688-94C124906129}" srcOrd="0" destOrd="0" presId="urn:microsoft.com/office/officeart/2005/8/layout/vList2"/>
    <dgm:cxn modelId="{E21D82CF-CECB-44AF-85D1-94086AB328D8}" type="presOf" srcId="{34819D60-5E4D-47C4-99AC-B45E769FB85D}" destId="{40272C83-DF92-4E5F-A4C3-170A011470EA}" srcOrd="0" destOrd="0" presId="urn:microsoft.com/office/officeart/2005/8/layout/vList2"/>
    <dgm:cxn modelId="{9EB7CCD6-729A-43B4-8A46-8292A10ECBDD}" srcId="{4633370E-CDD1-4231-BB57-070EB10DDC99}" destId="{34819D60-5E4D-47C4-99AC-B45E769FB85D}" srcOrd="0" destOrd="0" parTransId="{7C934CD0-C1FE-4F9A-A862-9925E60471C4}" sibTransId="{15CEAD2F-3EBB-4F5F-844D-2B8EB5241CDC}"/>
    <dgm:cxn modelId="{B61684EB-FC74-47B8-AFDB-3B71DB098F71}" type="presOf" srcId="{F5E1AC5F-339A-435A-A390-2C82D9EF9C89}" destId="{143716E6-D7B8-456C-8F12-97D00FEC1B08}" srcOrd="0" destOrd="0" presId="urn:microsoft.com/office/officeart/2005/8/layout/vList2"/>
    <dgm:cxn modelId="{6024EAF6-9DF2-4FEF-9C70-D5E37303E628}" srcId="{4633370E-CDD1-4231-BB57-070EB10DDC99}" destId="{F5E1AC5F-339A-435A-A390-2C82D9EF9C89}" srcOrd="2" destOrd="0" parTransId="{04FBC1EF-1065-4234-84AD-302DD8AF9AFA}" sibTransId="{965D6B4E-DA60-41EE-AF88-B5900554AEF0}"/>
    <dgm:cxn modelId="{2589FB5F-8D86-4C3A-A5D1-B2CD9A688598}" type="presParOf" srcId="{024EDD72-2014-4AE9-8688-94C124906129}" destId="{40272C83-DF92-4E5F-A4C3-170A011470EA}" srcOrd="0" destOrd="0" presId="urn:microsoft.com/office/officeart/2005/8/layout/vList2"/>
    <dgm:cxn modelId="{182EBC98-EA66-4E9F-A0CE-FDFDF1DA6266}" type="presParOf" srcId="{024EDD72-2014-4AE9-8688-94C124906129}" destId="{E46E6CC5-5F1B-4713-B58C-60F27DF4C9F3}" srcOrd="1" destOrd="0" presId="urn:microsoft.com/office/officeart/2005/8/layout/vList2"/>
    <dgm:cxn modelId="{7AC02DD9-5433-4369-AC16-60B165D100D4}" type="presParOf" srcId="{024EDD72-2014-4AE9-8688-94C124906129}" destId="{B37507AB-C472-4C57-ABD2-07B792F06C2C}" srcOrd="2" destOrd="0" presId="urn:microsoft.com/office/officeart/2005/8/layout/vList2"/>
    <dgm:cxn modelId="{C1278680-642B-4C8C-9E0C-9D5508A009DC}" type="presParOf" srcId="{024EDD72-2014-4AE9-8688-94C124906129}" destId="{E372188A-8631-4410-B568-D2D45777C795}" srcOrd="3" destOrd="0" presId="urn:microsoft.com/office/officeart/2005/8/layout/vList2"/>
    <dgm:cxn modelId="{7ED82172-41AB-42F4-B2E0-2895850F2DDB}" type="presParOf" srcId="{024EDD72-2014-4AE9-8688-94C124906129}" destId="{143716E6-D7B8-456C-8F12-97D00FEC1B08}" srcOrd="4"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633370E-CDD1-4231-BB57-070EB10DDC99}" type="doc">
      <dgm:prSet loTypeId="urn:microsoft.com/office/officeart/2005/8/layout/vList2" loCatId="list" qsTypeId="urn:microsoft.com/office/officeart/2005/8/quickstyle/3d3" qsCatId="3D" csTypeId="urn:microsoft.com/office/officeart/2005/8/colors/accent2_5" csCatId="accent2" phldr="1"/>
      <dgm:spPr/>
      <dgm:t>
        <a:bodyPr/>
        <a:lstStyle/>
        <a:p>
          <a:endParaRPr lang="es-AR"/>
        </a:p>
      </dgm:t>
    </dgm:pt>
    <dgm:pt modelId="{CD4C9464-1B59-4ACC-9E22-EC9AB620B485}">
      <dgm:prSet custT="1"/>
      <dgm:spPr/>
      <dgm:t>
        <a:bodyPr/>
        <a:lstStyle/>
        <a:p>
          <a:r>
            <a:rPr lang="es-AR" sz="2000" dirty="0"/>
            <a:t>En 2010 se incluye a Unity como interfaz de usuario.</a:t>
          </a:r>
          <a:endParaRPr lang="es-AR" sz="2000" b="1" dirty="0"/>
        </a:p>
      </dgm:t>
    </dgm:pt>
    <dgm:pt modelId="{BB2E16FA-BA9D-43C6-80CF-FEBA9E108CE5}" type="parTrans" cxnId="{C556B946-4793-43D9-87EC-BD1032507423}">
      <dgm:prSet/>
      <dgm:spPr/>
      <dgm:t>
        <a:bodyPr/>
        <a:lstStyle/>
        <a:p>
          <a:endParaRPr lang="es-AR"/>
        </a:p>
      </dgm:t>
    </dgm:pt>
    <dgm:pt modelId="{BC694348-8E79-481D-8DD2-A4C746C04A05}" type="sibTrans" cxnId="{C556B946-4793-43D9-87EC-BD1032507423}">
      <dgm:prSet/>
      <dgm:spPr/>
      <dgm:t>
        <a:bodyPr/>
        <a:lstStyle/>
        <a:p>
          <a:endParaRPr lang="es-AR"/>
        </a:p>
      </dgm:t>
    </dgm:pt>
    <dgm:pt modelId="{34819D60-5E4D-47C4-99AC-B45E769FB85D}">
      <dgm:prSet custT="1"/>
      <dgm:spPr/>
      <dgm:t>
        <a:bodyPr/>
        <a:lstStyle/>
        <a:p>
          <a:r>
            <a:rPr lang="es-AR" sz="2000" b="1" dirty="0"/>
            <a:t>En 2010 se incluye la venta de aplicaciones por el centro de software de Ubuntu.</a:t>
          </a:r>
        </a:p>
      </dgm:t>
    </dgm:pt>
    <dgm:pt modelId="{7C934CD0-C1FE-4F9A-A862-9925E60471C4}" type="parTrans" cxnId="{9EB7CCD6-729A-43B4-8A46-8292A10ECBDD}">
      <dgm:prSet/>
      <dgm:spPr/>
      <dgm:t>
        <a:bodyPr/>
        <a:lstStyle/>
        <a:p>
          <a:endParaRPr lang="es-AR"/>
        </a:p>
      </dgm:t>
    </dgm:pt>
    <dgm:pt modelId="{15CEAD2F-3EBB-4F5F-844D-2B8EB5241CDC}" type="sibTrans" cxnId="{9EB7CCD6-729A-43B4-8A46-8292A10ECBDD}">
      <dgm:prSet/>
      <dgm:spPr/>
      <dgm:t>
        <a:bodyPr/>
        <a:lstStyle/>
        <a:p>
          <a:endParaRPr lang="es-AR"/>
        </a:p>
      </dgm:t>
    </dgm:pt>
    <dgm:pt modelId="{024EDD72-2014-4AE9-8688-94C124906129}" type="pres">
      <dgm:prSet presAssocID="{4633370E-CDD1-4231-BB57-070EB10DDC99}" presName="linear" presStyleCnt="0">
        <dgm:presLayoutVars>
          <dgm:animLvl val="lvl"/>
          <dgm:resizeHandles val="exact"/>
        </dgm:presLayoutVars>
      </dgm:prSet>
      <dgm:spPr/>
    </dgm:pt>
    <dgm:pt modelId="{40272C83-DF92-4E5F-A4C3-170A011470EA}" type="pres">
      <dgm:prSet presAssocID="{34819D60-5E4D-47C4-99AC-B45E769FB85D}" presName="parentText" presStyleLbl="node1" presStyleIdx="0" presStyleCnt="2" custScaleY="53516">
        <dgm:presLayoutVars>
          <dgm:chMax val="0"/>
          <dgm:bulletEnabled val="1"/>
        </dgm:presLayoutVars>
      </dgm:prSet>
      <dgm:spPr/>
    </dgm:pt>
    <dgm:pt modelId="{E46E6CC5-5F1B-4713-B58C-60F27DF4C9F3}" type="pres">
      <dgm:prSet presAssocID="{15CEAD2F-3EBB-4F5F-844D-2B8EB5241CDC}" presName="spacer" presStyleCnt="0"/>
      <dgm:spPr/>
    </dgm:pt>
    <dgm:pt modelId="{B37507AB-C472-4C57-ABD2-07B792F06C2C}" type="pres">
      <dgm:prSet presAssocID="{CD4C9464-1B59-4ACC-9E22-EC9AB620B485}" presName="parentText" presStyleLbl="node1" presStyleIdx="1" presStyleCnt="2" custScaleY="47794">
        <dgm:presLayoutVars>
          <dgm:chMax val="0"/>
          <dgm:bulletEnabled val="1"/>
        </dgm:presLayoutVars>
      </dgm:prSet>
      <dgm:spPr/>
    </dgm:pt>
  </dgm:ptLst>
  <dgm:cxnLst>
    <dgm:cxn modelId="{C556B946-4793-43D9-87EC-BD1032507423}" srcId="{4633370E-CDD1-4231-BB57-070EB10DDC99}" destId="{CD4C9464-1B59-4ACC-9E22-EC9AB620B485}" srcOrd="1" destOrd="0" parTransId="{BB2E16FA-BA9D-43C6-80CF-FEBA9E108CE5}" sibTransId="{BC694348-8E79-481D-8DD2-A4C746C04A05}"/>
    <dgm:cxn modelId="{74E2518E-A14E-4071-8CD9-F8B937CBB207}" type="presOf" srcId="{CD4C9464-1B59-4ACC-9E22-EC9AB620B485}" destId="{B37507AB-C472-4C57-ABD2-07B792F06C2C}" srcOrd="0" destOrd="0" presId="urn:microsoft.com/office/officeart/2005/8/layout/vList2"/>
    <dgm:cxn modelId="{430448A9-B563-4260-92E9-C70A920C36EF}" type="presOf" srcId="{4633370E-CDD1-4231-BB57-070EB10DDC99}" destId="{024EDD72-2014-4AE9-8688-94C124906129}" srcOrd="0" destOrd="0" presId="urn:microsoft.com/office/officeart/2005/8/layout/vList2"/>
    <dgm:cxn modelId="{E21D82CF-CECB-44AF-85D1-94086AB328D8}" type="presOf" srcId="{34819D60-5E4D-47C4-99AC-B45E769FB85D}" destId="{40272C83-DF92-4E5F-A4C3-170A011470EA}" srcOrd="0" destOrd="0" presId="urn:microsoft.com/office/officeart/2005/8/layout/vList2"/>
    <dgm:cxn modelId="{9EB7CCD6-729A-43B4-8A46-8292A10ECBDD}" srcId="{4633370E-CDD1-4231-BB57-070EB10DDC99}" destId="{34819D60-5E4D-47C4-99AC-B45E769FB85D}" srcOrd="0" destOrd="0" parTransId="{7C934CD0-C1FE-4F9A-A862-9925E60471C4}" sibTransId="{15CEAD2F-3EBB-4F5F-844D-2B8EB5241CDC}"/>
    <dgm:cxn modelId="{2589FB5F-8D86-4C3A-A5D1-B2CD9A688598}" type="presParOf" srcId="{024EDD72-2014-4AE9-8688-94C124906129}" destId="{40272C83-DF92-4E5F-A4C3-170A011470EA}" srcOrd="0" destOrd="0" presId="urn:microsoft.com/office/officeart/2005/8/layout/vList2"/>
    <dgm:cxn modelId="{182EBC98-EA66-4E9F-A0CE-FDFDF1DA6266}" type="presParOf" srcId="{024EDD72-2014-4AE9-8688-94C124906129}" destId="{E46E6CC5-5F1B-4713-B58C-60F27DF4C9F3}" srcOrd="1" destOrd="0" presId="urn:microsoft.com/office/officeart/2005/8/layout/vList2"/>
    <dgm:cxn modelId="{7AC02DD9-5433-4369-AC16-60B165D100D4}" type="presParOf" srcId="{024EDD72-2014-4AE9-8688-94C124906129}" destId="{B37507AB-C472-4C57-ABD2-07B792F06C2C}" srcOrd="2"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98AF1B2-6DEC-4F14-BF5B-78F5AAAA9FBD}" type="doc">
      <dgm:prSet loTypeId="urn:microsoft.com/office/officeart/2005/8/layout/hList6" loCatId="list" qsTypeId="urn:microsoft.com/office/officeart/2005/8/quickstyle/3d6" qsCatId="3D" csTypeId="urn:microsoft.com/office/officeart/2005/8/colors/accent2_2" csCatId="accent2" phldr="1"/>
      <dgm:spPr/>
      <dgm:t>
        <a:bodyPr/>
        <a:lstStyle/>
        <a:p>
          <a:endParaRPr lang="es-AR"/>
        </a:p>
      </dgm:t>
    </dgm:pt>
    <dgm:pt modelId="{740FD067-BC07-4656-A80D-3A18EB0E254E}">
      <dgm:prSet phldrT="[Texto]"/>
      <dgm:spPr/>
      <dgm:t>
        <a:bodyPr/>
        <a:lstStyle/>
        <a:p>
          <a:r>
            <a:rPr lang="es-AR" b="1" i="1" dirty="0" err="1"/>
            <a:t>main</a:t>
          </a:r>
          <a:r>
            <a:rPr lang="es-AR" b="1" i="1" dirty="0"/>
            <a:t>:</a:t>
          </a:r>
        </a:p>
        <a:p>
          <a:r>
            <a:rPr lang="es-AR" dirty="0"/>
            <a:t>Incluye todo lo necesario para la mayoría de los sistemas Linux de uso general. </a:t>
          </a:r>
        </a:p>
      </dgm:t>
    </dgm:pt>
    <dgm:pt modelId="{6C928C02-6A93-41A9-BCAA-9D50E6B369CB}" type="parTrans" cxnId="{E54EA8A3-2F8A-441B-BAAF-A1A10D7298F8}">
      <dgm:prSet/>
      <dgm:spPr/>
      <dgm:t>
        <a:bodyPr/>
        <a:lstStyle/>
        <a:p>
          <a:endParaRPr lang="es-AR"/>
        </a:p>
      </dgm:t>
    </dgm:pt>
    <dgm:pt modelId="{0E7B9A43-09A8-41A8-8A6A-BC08EA122261}" type="sibTrans" cxnId="{E54EA8A3-2F8A-441B-BAAF-A1A10D7298F8}">
      <dgm:prSet/>
      <dgm:spPr/>
      <dgm:t>
        <a:bodyPr/>
        <a:lstStyle/>
        <a:p>
          <a:endParaRPr lang="es-AR"/>
        </a:p>
      </dgm:t>
    </dgm:pt>
    <dgm:pt modelId="{3E51320E-9953-4933-9798-71271AB2F75D}">
      <dgm:prSet phldrT="[Texto]"/>
      <dgm:spPr/>
      <dgm:t>
        <a:bodyPr/>
        <a:lstStyle/>
        <a:p>
          <a:r>
            <a:rPr lang="es-AR" b="1" i="1" dirty="0" err="1"/>
            <a:t>restricted</a:t>
          </a:r>
          <a:r>
            <a:rPr lang="es-AR" dirty="0"/>
            <a:t>:</a:t>
          </a:r>
        </a:p>
        <a:p>
          <a:r>
            <a:rPr lang="es-AR" dirty="0"/>
            <a:t>Son programas importantes que no poseen la licencia libre como para pertenecer a </a:t>
          </a:r>
          <a:r>
            <a:rPr lang="es-AR" dirty="0" err="1"/>
            <a:t>main</a:t>
          </a:r>
          <a:r>
            <a:rPr lang="es-AR" dirty="0"/>
            <a:t>. </a:t>
          </a:r>
        </a:p>
      </dgm:t>
    </dgm:pt>
    <dgm:pt modelId="{FD118BD9-3AE5-4B70-BE2A-0C10F062D97C}" type="parTrans" cxnId="{A4545265-3E0E-4B4D-A2A1-484E68703515}">
      <dgm:prSet/>
      <dgm:spPr/>
      <dgm:t>
        <a:bodyPr/>
        <a:lstStyle/>
        <a:p>
          <a:endParaRPr lang="es-AR"/>
        </a:p>
      </dgm:t>
    </dgm:pt>
    <dgm:pt modelId="{BC26661B-0C90-4F89-A018-F71775A6469E}" type="sibTrans" cxnId="{A4545265-3E0E-4B4D-A2A1-484E68703515}">
      <dgm:prSet/>
      <dgm:spPr/>
      <dgm:t>
        <a:bodyPr/>
        <a:lstStyle/>
        <a:p>
          <a:endParaRPr lang="es-AR"/>
        </a:p>
      </dgm:t>
    </dgm:pt>
    <dgm:pt modelId="{1838E45D-51FD-40DF-965F-83478C2D5EBD}">
      <dgm:prSet phldrT="[Texto]"/>
      <dgm:spPr/>
      <dgm:t>
        <a:bodyPr/>
        <a:lstStyle/>
        <a:p>
          <a:r>
            <a:rPr lang="es-AR" b="1" i="1" dirty="0" err="1"/>
            <a:t>universe</a:t>
          </a:r>
          <a:r>
            <a:rPr lang="es-AR" dirty="0"/>
            <a:t>:</a:t>
          </a:r>
        </a:p>
        <a:p>
          <a:r>
            <a:rPr lang="es-AR" dirty="0"/>
            <a:t>Software que no recibe apoyo por parte del equipo de Ubuntu sino por parte de la comunidad. </a:t>
          </a:r>
        </a:p>
      </dgm:t>
    </dgm:pt>
    <dgm:pt modelId="{C8D04D90-F56E-40CD-9353-0473ECCA28F3}" type="parTrans" cxnId="{DF186DB9-D0B9-4185-9214-C1ABA2F0B79A}">
      <dgm:prSet/>
      <dgm:spPr/>
      <dgm:t>
        <a:bodyPr/>
        <a:lstStyle/>
        <a:p>
          <a:endParaRPr lang="es-AR"/>
        </a:p>
      </dgm:t>
    </dgm:pt>
    <dgm:pt modelId="{52E0DEF5-B852-4142-96D8-FDA4F78CCF54}" type="sibTrans" cxnId="{DF186DB9-D0B9-4185-9214-C1ABA2F0B79A}">
      <dgm:prSet/>
      <dgm:spPr/>
      <dgm:t>
        <a:bodyPr/>
        <a:lstStyle/>
        <a:p>
          <a:endParaRPr lang="es-AR"/>
        </a:p>
      </dgm:t>
    </dgm:pt>
    <dgm:pt modelId="{C2801BE1-F5D0-41C6-8C39-C8906663178F}">
      <dgm:prSet/>
      <dgm:spPr/>
      <dgm:t>
        <a:bodyPr/>
        <a:lstStyle/>
        <a:p>
          <a:r>
            <a:rPr lang="es-AR" b="1" i="1" dirty="0" err="1"/>
            <a:t>multiverse</a:t>
          </a:r>
          <a:r>
            <a:rPr lang="es-AR" dirty="0"/>
            <a:t>: contiene los paquetes sin soporte debido a que no cumplen los requisitos de software libre.</a:t>
          </a:r>
        </a:p>
      </dgm:t>
    </dgm:pt>
    <dgm:pt modelId="{198C3D57-4E00-4BC3-84A4-17A3FB2F6374}" type="parTrans" cxnId="{5AD70C8E-47DA-49E1-98B7-49F3408351BA}">
      <dgm:prSet/>
      <dgm:spPr/>
      <dgm:t>
        <a:bodyPr/>
        <a:lstStyle/>
        <a:p>
          <a:endParaRPr lang="es-AR"/>
        </a:p>
      </dgm:t>
    </dgm:pt>
    <dgm:pt modelId="{B5A0301B-69CE-44B9-BBC4-F96B36358C48}" type="sibTrans" cxnId="{5AD70C8E-47DA-49E1-98B7-49F3408351BA}">
      <dgm:prSet/>
      <dgm:spPr/>
      <dgm:t>
        <a:bodyPr/>
        <a:lstStyle/>
        <a:p>
          <a:endParaRPr lang="es-AR"/>
        </a:p>
      </dgm:t>
    </dgm:pt>
    <dgm:pt modelId="{A33654B4-2EEC-4D47-83EA-6E91E2DF761B}" type="pres">
      <dgm:prSet presAssocID="{998AF1B2-6DEC-4F14-BF5B-78F5AAAA9FBD}" presName="Name0" presStyleCnt="0">
        <dgm:presLayoutVars>
          <dgm:dir/>
          <dgm:resizeHandles val="exact"/>
        </dgm:presLayoutVars>
      </dgm:prSet>
      <dgm:spPr/>
    </dgm:pt>
    <dgm:pt modelId="{17FC2EC8-FC14-465F-9D55-66568847EBE4}" type="pres">
      <dgm:prSet presAssocID="{740FD067-BC07-4656-A80D-3A18EB0E254E}" presName="node" presStyleLbl="node1" presStyleIdx="0" presStyleCnt="4" custLinFactNeighborX="-22797" custLinFactNeighborY="-137">
        <dgm:presLayoutVars>
          <dgm:bulletEnabled val="1"/>
        </dgm:presLayoutVars>
      </dgm:prSet>
      <dgm:spPr/>
    </dgm:pt>
    <dgm:pt modelId="{3D4675BE-800C-4F4C-8304-977EE99263BC}" type="pres">
      <dgm:prSet presAssocID="{0E7B9A43-09A8-41A8-8A6A-BC08EA122261}" presName="sibTrans" presStyleCnt="0"/>
      <dgm:spPr/>
    </dgm:pt>
    <dgm:pt modelId="{581E9436-3C20-42FA-95F3-147687356771}" type="pres">
      <dgm:prSet presAssocID="{3E51320E-9953-4933-9798-71271AB2F75D}" presName="node" presStyleLbl="node1" presStyleIdx="1" presStyleCnt="4">
        <dgm:presLayoutVars>
          <dgm:bulletEnabled val="1"/>
        </dgm:presLayoutVars>
      </dgm:prSet>
      <dgm:spPr/>
    </dgm:pt>
    <dgm:pt modelId="{4DCD2663-8F65-4C0A-B308-A21EF94ACCC2}" type="pres">
      <dgm:prSet presAssocID="{BC26661B-0C90-4F89-A018-F71775A6469E}" presName="sibTrans" presStyleCnt="0"/>
      <dgm:spPr/>
    </dgm:pt>
    <dgm:pt modelId="{51DEABCE-7F86-4C68-A4D0-8E1F1F027D5D}" type="pres">
      <dgm:prSet presAssocID="{1838E45D-51FD-40DF-965F-83478C2D5EBD}" presName="node" presStyleLbl="node1" presStyleIdx="2" presStyleCnt="4">
        <dgm:presLayoutVars>
          <dgm:bulletEnabled val="1"/>
        </dgm:presLayoutVars>
      </dgm:prSet>
      <dgm:spPr/>
    </dgm:pt>
    <dgm:pt modelId="{0FA2BBBF-C62C-41DF-AA8B-F7FE7C29197E}" type="pres">
      <dgm:prSet presAssocID="{52E0DEF5-B852-4142-96D8-FDA4F78CCF54}" presName="sibTrans" presStyleCnt="0"/>
      <dgm:spPr/>
    </dgm:pt>
    <dgm:pt modelId="{BF62899C-E832-4B5C-98BB-99DCCE47D361}" type="pres">
      <dgm:prSet presAssocID="{C2801BE1-F5D0-41C6-8C39-C8906663178F}" presName="node" presStyleLbl="node1" presStyleIdx="3" presStyleCnt="4">
        <dgm:presLayoutVars>
          <dgm:bulletEnabled val="1"/>
        </dgm:presLayoutVars>
      </dgm:prSet>
      <dgm:spPr/>
    </dgm:pt>
  </dgm:ptLst>
  <dgm:cxnLst>
    <dgm:cxn modelId="{A4545265-3E0E-4B4D-A2A1-484E68703515}" srcId="{998AF1B2-6DEC-4F14-BF5B-78F5AAAA9FBD}" destId="{3E51320E-9953-4933-9798-71271AB2F75D}" srcOrd="1" destOrd="0" parTransId="{FD118BD9-3AE5-4B70-BE2A-0C10F062D97C}" sibTransId="{BC26661B-0C90-4F89-A018-F71775A6469E}"/>
    <dgm:cxn modelId="{718BE179-9258-403A-95FB-7624BD47C33A}" type="presOf" srcId="{740FD067-BC07-4656-A80D-3A18EB0E254E}" destId="{17FC2EC8-FC14-465F-9D55-66568847EBE4}" srcOrd="0" destOrd="0" presId="urn:microsoft.com/office/officeart/2005/8/layout/hList6"/>
    <dgm:cxn modelId="{5AD70C8E-47DA-49E1-98B7-49F3408351BA}" srcId="{998AF1B2-6DEC-4F14-BF5B-78F5AAAA9FBD}" destId="{C2801BE1-F5D0-41C6-8C39-C8906663178F}" srcOrd="3" destOrd="0" parTransId="{198C3D57-4E00-4BC3-84A4-17A3FB2F6374}" sibTransId="{B5A0301B-69CE-44B9-BBC4-F96B36358C48}"/>
    <dgm:cxn modelId="{62B4E696-72B3-4122-8852-B21A2DCEAA80}" type="presOf" srcId="{1838E45D-51FD-40DF-965F-83478C2D5EBD}" destId="{51DEABCE-7F86-4C68-A4D0-8E1F1F027D5D}" srcOrd="0" destOrd="0" presId="urn:microsoft.com/office/officeart/2005/8/layout/hList6"/>
    <dgm:cxn modelId="{E54EA8A3-2F8A-441B-BAAF-A1A10D7298F8}" srcId="{998AF1B2-6DEC-4F14-BF5B-78F5AAAA9FBD}" destId="{740FD067-BC07-4656-A80D-3A18EB0E254E}" srcOrd="0" destOrd="0" parTransId="{6C928C02-6A93-41A9-BCAA-9D50E6B369CB}" sibTransId="{0E7B9A43-09A8-41A8-8A6A-BC08EA122261}"/>
    <dgm:cxn modelId="{3D7B1EAE-4F25-4998-8427-F0988C5760FA}" type="presOf" srcId="{998AF1B2-6DEC-4F14-BF5B-78F5AAAA9FBD}" destId="{A33654B4-2EEC-4D47-83EA-6E91E2DF761B}" srcOrd="0" destOrd="0" presId="urn:microsoft.com/office/officeart/2005/8/layout/hList6"/>
    <dgm:cxn modelId="{4C0044B4-509C-494C-9D8F-F5CC5EB50D88}" type="presOf" srcId="{C2801BE1-F5D0-41C6-8C39-C8906663178F}" destId="{BF62899C-E832-4B5C-98BB-99DCCE47D361}" srcOrd="0" destOrd="0" presId="urn:microsoft.com/office/officeart/2005/8/layout/hList6"/>
    <dgm:cxn modelId="{DF186DB9-D0B9-4185-9214-C1ABA2F0B79A}" srcId="{998AF1B2-6DEC-4F14-BF5B-78F5AAAA9FBD}" destId="{1838E45D-51FD-40DF-965F-83478C2D5EBD}" srcOrd="2" destOrd="0" parTransId="{C8D04D90-F56E-40CD-9353-0473ECCA28F3}" sibTransId="{52E0DEF5-B852-4142-96D8-FDA4F78CCF54}"/>
    <dgm:cxn modelId="{0B0175E5-F37D-4751-88A7-FB0F4D266BBF}" type="presOf" srcId="{3E51320E-9953-4933-9798-71271AB2F75D}" destId="{581E9436-3C20-42FA-95F3-147687356771}" srcOrd="0" destOrd="0" presId="urn:microsoft.com/office/officeart/2005/8/layout/hList6"/>
    <dgm:cxn modelId="{FD63BC6C-6D18-4E69-8BD4-8EE3C0ECD86F}" type="presParOf" srcId="{A33654B4-2EEC-4D47-83EA-6E91E2DF761B}" destId="{17FC2EC8-FC14-465F-9D55-66568847EBE4}" srcOrd="0" destOrd="0" presId="urn:microsoft.com/office/officeart/2005/8/layout/hList6"/>
    <dgm:cxn modelId="{86C0F524-3E0D-47E6-89CC-AE1065DAFBBB}" type="presParOf" srcId="{A33654B4-2EEC-4D47-83EA-6E91E2DF761B}" destId="{3D4675BE-800C-4F4C-8304-977EE99263BC}" srcOrd="1" destOrd="0" presId="urn:microsoft.com/office/officeart/2005/8/layout/hList6"/>
    <dgm:cxn modelId="{C9C82A5E-24EE-4642-8336-9D96669680F9}" type="presParOf" srcId="{A33654B4-2EEC-4D47-83EA-6E91E2DF761B}" destId="{581E9436-3C20-42FA-95F3-147687356771}" srcOrd="2" destOrd="0" presId="urn:microsoft.com/office/officeart/2005/8/layout/hList6"/>
    <dgm:cxn modelId="{A01EEBA9-FD11-4CB1-A5A0-2E05B1F6B08C}" type="presParOf" srcId="{A33654B4-2EEC-4D47-83EA-6E91E2DF761B}" destId="{4DCD2663-8F65-4C0A-B308-A21EF94ACCC2}" srcOrd="3" destOrd="0" presId="urn:microsoft.com/office/officeart/2005/8/layout/hList6"/>
    <dgm:cxn modelId="{2C213CBC-789F-4CDE-B3B4-5678BC826C87}" type="presParOf" srcId="{A33654B4-2EEC-4D47-83EA-6E91E2DF761B}" destId="{51DEABCE-7F86-4C68-A4D0-8E1F1F027D5D}" srcOrd="4" destOrd="0" presId="urn:microsoft.com/office/officeart/2005/8/layout/hList6"/>
    <dgm:cxn modelId="{35A0A227-7A52-44D0-8397-8AD0E286B053}" type="presParOf" srcId="{A33654B4-2EEC-4D47-83EA-6E91E2DF761B}" destId="{0FA2BBBF-C62C-41DF-AA8B-F7FE7C29197E}" srcOrd="5" destOrd="0" presId="urn:microsoft.com/office/officeart/2005/8/layout/hList6"/>
    <dgm:cxn modelId="{B5B8E308-4746-419F-B03C-47858D566F11}" type="presParOf" srcId="{A33654B4-2EEC-4D47-83EA-6E91E2DF761B}" destId="{BF62899C-E832-4B5C-98BB-99DCCE47D361}" srcOrd="6" destOrd="0" presId="urn:microsoft.com/office/officeart/2005/8/layout/hList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87A8200-937A-461A-B7FD-16EB86D83A65}" type="doc">
      <dgm:prSet loTypeId="urn:microsoft.com/office/officeart/2009/3/layout/SnapshotPictureList" loCatId="picture" qsTypeId="urn:microsoft.com/office/officeart/2005/8/quickstyle/3d3" qsCatId="3D" csTypeId="urn:microsoft.com/office/officeart/2005/8/colors/accent5_1" csCatId="accent5" phldr="1"/>
      <dgm:spPr/>
      <dgm:t>
        <a:bodyPr/>
        <a:lstStyle/>
        <a:p>
          <a:endParaRPr lang="es-AR"/>
        </a:p>
      </dgm:t>
    </dgm:pt>
    <dgm:pt modelId="{116FD6B0-6739-4F40-8EF3-9FD339D53204}">
      <dgm:prSet phldrT="[Texto]"/>
      <dgm:spPr/>
      <dgm:t>
        <a:bodyPr/>
        <a:lstStyle/>
        <a:p>
          <a:r>
            <a:rPr lang="es-AR" dirty="0">
              <a:solidFill>
                <a:schemeClr val="bg1"/>
              </a:solidFill>
            </a:rPr>
            <a:t>Microsoft, empresa creadora de Windows.</a:t>
          </a:r>
        </a:p>
      </dgm:t>
    </dgm:pt>
    <dgm:pt modelId="{46DA0B97-5E31-4E7D-BE9D-CA6D64D8C2D5}" type="parTrans" cxnId="{21534732-3400-41F8-B9F3-AE5DF3157366}">
      <dgm:prSet/>
      <dgm:spPr/>
      <dgm:t>
        <a:bodyPr/>
        <a:lstStyle/>
        <a:p>
          <a:endParaRPr lang="es-AR"/>
        </a:p>
      </dgm:t>
    </dgm:pt>
    <dgm:pt modelId="{C79D0C8A-4DE9-49EC-BBA9-DC3B9D07EA09}" type="sibTrans" cxnId="{21534732-3400-41F8-B9F3-AE5DF3157366}">
      <dgm:prSet/>
      <dgm:spPr/>
      <dgm:t>
        <a:bodyPr/>
        <a:lstStyle/>
        <a:p>
          <a:endParaRPr lang="es-AR"/>
        </a:p>
      </dgm:t>
    </dgm:pt>
    <dgm:pt modelId="{F18D7AD6-500F-4FED-A3B2-2C232FD2746A}">
      <dgm:prSet phldrT="[Texto]" custT="1"/>
      <dgm:spPr>
        <a:solidFill>
          <a:srgbClr val="0070C0">
            <a:alpha val="60000"/>
          </a:srgbClr>
        </a:solidFill>
      </dgm:spPr>
      <dgm:t>
        <a:bodyPr/>
        <a:lstStyle/>
        <a:p>
          <a:pPr algn="ctr"/>
          <a:r>
            <a:rPr lang="es-AR" sz="2000" b="1" dirty="0">
              <a:solidFill>
                <a:schemeClr val="bg1"/>
              </a:solidFill>
            </a:rPr>
            <a:t>Microsoft fue fundada en el año 1975 por William H. Gates III y Paul Allen.</a:t>
          </a:r>
        </a:p>
        <a:p>
          <a:pPr algn="ctr"/>
          <a:endParaRPr lang="es-AR" sz="2000" b="1" dirty="0">
            <a:solidFill>
              <a:schemeClr val="bg1"/>
            </a:solidFill>
          </a:endParaRPr>
        </a:p>
        <a:p>
          <a:pPr algn="ctr"/>
          <a:r>
            <a:rPr lang="es-AR" sz="2000" b="1" dirty="0">
              <a:solidFill>
                <a:schemeClr val="bg1"/>
              </a:solidFill>
            </a:rPr>
            <a:t>Ambos aficionados a la programación.</a:t>
          </a:r>
        </a:p>
      </dgm:t>
    </dgm:pt>
    <dgm:pt modelId="{021E0E2F-FA82-4E06-83C4-7BB86B8AFD22}" type="parTrans" cxnId="{5889BDF4-CF62-457C-8BCE-43D09BEECDF4}">
      <dgm:prSet/>
      <dgm:spPr/>
      <dgm:t>
        <a:bodyPr/>
        <a:lstStyle/>
        <a:p>
          <a:endParaRPr lang="es-AR"/>
        </a:p>
      </dgm:t>
    </dgm:pt>
    <dgm:pt modelId="{91B2CD0C-9DF4-4C8E-876E-D97DA7CE0324}" type="sibTrans" cxnId="{5889BDF4-CF62-457C-8BCE-43D09BEECDF4}">
      <dgm:prSet/>
      <dgm:spPr/>
      <dgm:t>
        <a:bodyPr/>
        <a:lstStyle/>
        <a:p>
          <a:endParaRPr lang="es-AR"/>
        </a:p>
      </dgm:t>
    </dgm:pt>
    <dgm:pt modelId="{F0BA2B8E-88DD-4CC8-BC2C-63E8A8977D61}" type="pres">
      <dgm:prSet presAssocID="{A87A8200-937A-461A-B7FD-16EB86D83A65}" presName="Name0" presStyleCnt="0">
        <dgm:presLayoutVars>
          <dgm:chMax/>
          <dgm:chPref/>
          <dgm:dir/>
          <dgm:animLvl val="lvl"/>
        </dgm:presLayoutVars>
      </dgm:prSet>
      <dgm:spPr/>
    </dgm:pt>
    <dgm:pt modelId="{80061432-5470-4800-A0CA-1A7871124BD3}" type="pres">
      <dgm:prSet presAssocID="{116FD6B0-6739-4F40-8EF3-9FD339D53204}" presName="composite" presStyleCnt="0"/>
      <dgm:spPr/>
    </dgm:pt>
    <dgm:pt modelId="{58A220FE-B1FE-4A2A-BEC6-DF94E2FCFC46}" type="pres">
      <dgm:prSet presAssocID="{116FD6B0-6739-4F40-8EF3-9FD339D53204}" presName="ParentAccentShape" presStyleLbl="trBgShp" presStyleIdx="0" presStyleCnt="2"/>
      <dgm:spPr/>
    </dgm:pt>
    <dgm:pt modelId="{3609202E-BCAC-41E4-8989-7B2E1704D377}" type="pres">
      <dgm:prSet presAssocID="{116FD6B0-6739-4F40-8EF3-9FD339D53204}" presName="ParentText" presStyleLbl="revTx" presStyleIdx="0" presStyleCnt="2">
        <dgm:presLayoutVars>
          <dgm:chMax val="1"/>
          <dgm:chPref val="1"/>
          <dgm:bulletEnabled val="1"/>
        </dgm:presLayoutVars>
      </dgm:prSet>
      <dgm:spPr/>
    </dgm:pt>
    <dgm:pt modelId="{166EC1CA-BC9E-485E-9017-C38842432BF8}" type="pres">
      <dgm:prSet presAssocID="{116FD6B0-6739-4F40-8EF3-9FD339D53204}" presName="ChildText" presStyleLbl="revTx" presStyleIdx="1" presStyleCnt="2" custFlipVert="0" custScaleX="123707" custScaleY="55889" custLinFactNeighborX="5370" custLinFactNeighborY="18896">
        <dgm:presLayoutVars>
          <dgm:chMax val="0"/>
          <dgm:chPref val="0"/>
        </dgm:presLayoutVars>
      </dgm:prSet>
      <dgm:spPr/>
    </dgm:pt>
    <dgm:pt modelId="{1633A7F9-71A8-4771-A2EF-02636375C39C}" type="pres">
      <dgm:prSet presAssocID="{116FD6B0-6739-4F40-8EF3-9FD339D53204}" presName="ChildAccentShape" presStyleLbl="trBgShp" presStyleIdx="1" presStyleCnt="2" custLinFactX="27832" custLinFactNeighborX="100000" custLinFactNeighborY="-4542"/>
      <dgm:spPr/>
    </dgm:pt>
    <dgm:pt modelId="{6E1E6F11-163D-4EC0-98FF-695EF17A12B0}" type="pres">
      <dgm:prSet presAssocID="{116FD6B0-6739-4F40-8EF3-9FD339D53204}" presName="Image" presStyleLbl="align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Lst>
  <dgm:cxnLst>
    <dgm:cxn modelId="{4A733701-8248-4F26-B603-99EFCB7F3BB7}" type="presOf" srcId="{A87A8200-937A-461A-B7FD-16EB86D83A65}" destId="{F0BA2B8E-88DD-4CC8-BC2C-63E8A8977D61}" srcOrd="0" destOrd="0" presId="urn:microsoft.com/office/officeart/2009/3/layout/SnapshotPictureList"/>
    <dgm:cxn modelId="{9012E70D-F1D5-4B45-81C0-72D4FD35D73C}" type="presOf" srcId="{116FD6B0-6739-4F40-8EF3-9FD339D53204}" destId="{3609202E-BCAC-41E4-8989-7B2E1704D377}" srcOrd="0" destOrd="0" presId="urn:microsoft.com/office/officeart/2009/3/layout/SnapshotPictureList"/>
    <dgm:cxn modelId="{21534732-3400-41F8-B9F3-AE5DF3157366}" srcId="{A87A8200-937A-461A-B7FD-16EB86D83A65}" destId="{116FD6B0-6739-4F40-8EF3-9FD339D53204}" srcOrd="0" destOrd="0" parTransId="{46DA0B97-5E31-4E7D-BE9D-CA6D64D8C2D5}" sibTransId="{C79D0C8A-4DE9-49EC-BBA9-DC3B9D07EA09}"/>
    <dgm:cxn modelId="{CE97899A-3969-4F2A-B9FE-D412A0052C62}" type="presOf" srcId="{F18D7AD6-500F-4FED-A3B2-2C232FD2746A}" destId="{166EC1CA-BC9E-485E-9017-C38842432BF8}" srcOrd="0" destOrd="0" presId="urn:microsoft.com/office/officeart/2009/3/layout/SnapshotPictureList"/>
    <dgm:cxn modelId="{5889BDF4-CF62-457C-8BCE-43D09BEECDF4}" srcId="{116FD6B0-6739-4F40-8EF3-9FD339D53204}" destId="{F18D7AD6-500F-4FED-A3B2-2C232FD2746A}" srcOrd="0" destOrd="0" parTransId="{021E0E2F-FA82-4E06-83C4-7BB86B8AFD22}" sibTransId="{91B2CD0C-9DF4-4C8E-876E-D97DA7CE0324}"/>
    <dgm:cxn modelId="{E7A39D28-F124-4E97-8456-51A9235F953D}" type="presParOf" srcId="{F0BA2B8E-88DD-4CC8-BC2C-63E8A8977D61}" destId="{80061432-5470-4800-A0CA-1A7871124BD3}" srcOrd="0" destOrd="0" presId="urn:microsoft.com/office/officeart/2009/3/layout/SnapshotPictureList"/>
    <dgm:cxn modelId="{A79B5A49-ED5A-4541-BE34-C97102AA2F6C}" type="presParOf" srcId="{80061432-5470-4800-A0CA-1A7871124BD3}" destId="{58A220FE-B1FE-4A2A-BEC6-DF94E2FCFC46}" srcOrd="0" destOrd="0" presId="urn:microsoft.com/office/officeart/2009/3/layout/SnapshotPictureList"/>
    <dgm:cxn modelId="{64BBDF4B-7FCB-4054-BFF4-8B823D205F54}" type="presParOf" srcId="{80061432-5470-4800-A0CA-1A7871124BD3}" destId="{3609202E-BCAC-41E4-8989-7B2E1704D377}" srcOrd="1" destOrd="0" presId="urn:microsoft.com/office/officeart/2009/3/layout/SnapshotPictureList"/>
    <dgm:cxn modelId="{6AB3A2C3-CD27-4F0A-9067-6F8BE30FFBC6}" type="presParOf" srcId="{80061432-5470-4800-A0CA-1A7871124BD3}" destId="{166EC1CA-BC9E-485E-9017-C38842432BF8}" srcOrd="2" destOrd="0" presId="urn:microsoft.com/office/officeart/2009/3/layout/SnapshotPictureList"/>
    <dgm:cxn modelId="{0E9E3AE2-3FE2-48DB-AF02-A4C38C05D439}" type="presParOf" srcId="{80061432-5470-4800-A0CA-1A7871124BD3}" destId="{1633A7F9-71A8-4771-A2EF-02636375C39C}" srcOrd="3" destOrd="0" presId="urn:microsoft.com/office/officeart/2009/3/layout/SnapshotPictureList"/>
    <dgm:cxn modelId="{3D24160E-95A0-4589-A305-4781814C93FF}" type="presParOf" srcId="{80061432-5470-4800-A0CA-1A7871124BD3}" destId="{6E1E6F11-163D-4EC0-98FF-695EF17A12B0}" srcOrd="4" destOrd="0" presId="urn:microsoft.com/office/officeart/2009/3/layout/SnapshotPictur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8EE31-E81F-40E7-B08E-7DC8D2264B83}">
      <dsp:nvSpPr>
        <dsp:cNvPr id="0" name=""/>
        <dsp:cNvSpPr/>
      </dsp:nvSpPr>
      <dsp:spPr>
        <a:xfrm>
          <a:off x="348101" y="1063"/>
          <a:ext cx="3099314" cy="1859588"/>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s-ES" sz="3400" b="1" kern="1200" dirty="0"/>
            <a:t>Eficacia</a:t>
          </a:r>
          <a:endParaRPr lang="es-AR" sz="3400" kern="1200" dirty="0"/>
        </a:p>
      </dsp:txBody>
      <dsp:txXfrm>
        <a:off x="348101" y="1063"/>
        <a:ext cx="3099314" cy="1859588"/>
      </dsp:txXfrm>
    </dsp:sp>
    <dsp:sp modelId="{445DE212-9616-4CC4-AC32-B187B50C763E}">
      <dsp:nvSpPr>
        <dsp:cNvPr id="0" name=""/>
        <dsp:cNvSpPr/>
      </dsp:nvSpPr>
      <dsp:spPr>
        <a:xfrm>
          <a:off x="3757347" y="1063"/>
          <a:ext cx="3099314" cy="1859588"/>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s-ES" sz="3400" b="1" kern="1200" dirty="0"/>
            <a:t>Pequeño tamaño</a:t>
          </a:r>
          <a:endParaRPr lang="es-AR" sz="3400" kern="1200" dirty="0"/>
        </a:p>
      </dsp:txBody>
      <dsp:txXfrm>
        <a:off x="3757347" y="1063"/>
        <a:ext cx="3099314" cy="1859588"/>
      </dsp:txXfrm>
    </dsp:sp>
    <dsp:sp modelId="{1919956A-FFB0-4904-ADE0-5E60BC4C22B5}">
      <dsp:nvSpPr>
        <dsp:cNvPr id="0" name=""/>
        <dsp:cNvSpPr/>
      </dsp:nvSpPr>
      <dsp:spPr>
        <a:xfrm>
          <a:off x="348101" y="2170584"/>
          <a:ext cx="3099314" cy="1859588"/>
        </a:xfrm>
        <a:prstGeom prst="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s-ES" sz="3400" b="1" kern="1200" dirty="0"/>
            <a:t>Fiabilidad de Mantenimiento</a:t>
          </a:r>
          <a:endParaRPr lang="es-AR" sz="3400" kern="1200" dirty="0"/>
        </a:p>
      </dsp:txBody>
      <dsp:txXfrm>
        <a:off x="348101" y="2170584"/>
        <a:ext cx="3099314" cy="1859588"/>
      </dsp:txXfrm>
    </dsp:sp>
    <dsp:sp modelId="{DAB31A73-7FBD-44D1-A2B6-12D603B6B579}">
      <dsp:nvSpPr>
        <dsp:cNvPr id="0" name=""/>
        <dsp:cNvSpPr/>
      </dsp:nvSpPr>
      <dsp:spPr>
        <a:xfrm>
          <a:off x="3757347" y="2170584"/>
          <a:ext cx="3099314" cy="18595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s-AR" sz="3400" b="1" kern="1200" dirty="0"/>
            <a:t>Seguro</a:t>
          </a:r>
        </a:p>
      </dsp:txBody>
      <dsp:txXfrm>
        <a:off x="3757347" y="2170584"/>
        <a:ext cx="3099314" cy="18595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62CE6-3EBD-4628-9EA6-32C9FB41F2B2}">
      <dsp:nvSpPr>
        <dsp:cNvPr id="0" name=""/>
        <dsp:cNvSpPr/>
      </dsp:nvSpPr>
      <dsp:spPr>
        <a:xfrm>
          <a:off x="0" y="445381"/>
          <a:ext cx="11859512" cy="844147"/>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0430" tIns="354076" rIns="920430" bIns="120904" numCol="1" spcCol="1270" anchor="t" anchorCtr="0">
          <a:noAutofit/>
        </a:bodyPr>
        <a:lstStyle/>
        <a:p>
          <a:pPr marL="171450" lvl="1" indent="-171450" algn="l" defTabSz="755650">
            <a:lnSpc>
              <a:spcPct val="90000"/>
            </a:lnSpc>
            <a:spcBef>
              <a:spcPct val="0"/>
            </a:spcBef>
            <a:spcAft>
              <a:spcPct val="15000"/>
            </a:spcAft>
            <a:buChar char="•"/>
          </a:pPr>
          <a:r>
            <a:rPr lang="es-AR" sz="1700" kern="1200" dirty="0"/>
            <a:t>Administra los recursos de la CPU repartiéndolos entre los procesos.</a:t>
          </a:r>
        </a:p>
      </dsp:txBody>
      <dsp:txXfrm>
        <a:off x="0" y="445381"/>
        <a:ext cx="11859512" cy="844147"/>
      </dsp:txXfrm>
    </dsp:sp>
    <dsp:sp modelId="{1951C07B-5910-41DC-A05A-A53B38D0DF9F}">
      <dsp:nvSpPr>
        <dsp:cNvPr id="0" name=""/>
        <dsp:cNvSpPr/>
      </dsp:nvSpPr>
      <dsp:spPr>
        <a:xfrm>
          <a:off x="149085" y="126223"/>
          <a:ext cx="2296072" cy="6789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783" tIns="0" rIns="313783" bIns="0" numCol="1" spcCol="1270" anchor="ctr" anchorCtr="0">
          <a:noAutofit/>
        </a:bodyPr>
        <a:lstStyle/>
        <a:p>
          <a:pPr marL="0" lvl="0" indent="0" algn="l" defTabSz="755650">
            <a:lnSpc>
              <a:spcPct val="90000"/>
            </a:lnSpc>
            <a:spcBef>
              <a:spcPct val="0"/>
            </a:spcBef>
            <a:spcAft>
              <a:spcPct val="35000"/>
            </a:spcAft>
            <a:buNone/>
          </a:pPr>
          <a:r>
            <a:rPr lang="es-ES" sz="1700" b="1" i="1" kern="1200" dirty="0"/>
            <a:t>Gestionar la CPU</a:t>
          </a:r>
          <a:endParaRPr lang="es-AR" sz="1700" kern="1200" dirty="0"/>
        </a:p>
      </dsp:txBody>
      <dsp:txXfrm>
        <a:off x="182229" y="159367"/>
        <a:ext cx="2229784" cy="612672"/>
      </dsp:txXfrm>
    </dsp:sp>
    <dsp:sp modelId="{9FD346F7-5E74-4C10-AEBD-FDF5F0E08AAF}">
      <dsp:nvSpPr>
        <dsp:cNvPr id="0" name=""/>
        <dsp:cNvSpPr/>
      </dsp:nvSpPr>
      <dsp:spPr>
        <a:xfrm>
          <a:off x="0" y="1753209"/>
          <a:ext cx="11859512" cy="775554"/>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0430" tIns="354076" rIns="920430" bIns="120904" numCol="1" spcCol="1270" anchor="t" anchorCtr="0">
          <a:noAutofit/>
        </a:bodyPr>
        <a:lstStyle/>
        <a:p>
          <a:pPr marL="171450" lvl="1" indent="-171450" algn="l" defTabSz="755650">
            <a:lnSpc>
              <a:spcPct val="90000"/>
            </a:lnSpc>
            <a:spcBef>
              <a:spcPct val="0"/>
            </a:spcBef>
            <a:spcAft>
              <a:spcPct val="15000"/>
            </a:spcAft>
            <a:buChar char="•"/>
          </a:pPr>
          <a:r>
            <a:rPr lang="es-ES" sz="1700" kern="1200" dirty="0"/>
            <a:t>Asigna el espacio de memoria a cada aplicación</a:t>
          </a:r>
          <a:endParaRPr lang="es-AR" sz="1700" kern="1200" dirty="0"/>
        </a:p>
      </dsp:txBody>
      <dsp:txXfrm>
        <a:off x="0" y="1753209"/>
        <a:ext cx="11859512" cy="775554"/>
      </dsp:txXfrm>
    </dsp:sp>
    <dsp:sp modelId="{D52E7BB3-98BB-495C-B9F7-D2C3B36A21A9}">
      <dsp:nvSpPr>
        <dsp:cNvPr id="0" name=""/>
        <dsp:cNvSpPr/>
      </dsp:nvSpPr>
      <dsp:spPr>
        <a:xfrm>
          <a:off x="149085" y="1413729"/>
          <a:ext cx="2425412" cy="6789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783" tIns="0" rIns="313783" bIns="0" numCol="1" spcCol="1270" anchor="ctr" anchorCtr="0">
          <a:noAutofit/>
        </a:bodyPr>
        <a:lstStyle/>
        <a:p>
          <a:pPr marL="0" lvl="0" indent="0" algn="l" defTabSz="755650">
            <a:lnSpc>
              <a:spcPct val="90000"/>
            </a:lnSpc>
            <a:spcBef>
              <a:spcPct val="0"/>
            </a:spcBef>
            <a:spcAft>
              <a:spcPct val="35000"/>
            </a:spcAft>
            <a:buNone/>
          </a:pPr>
          <a:r>
            <a:rPr lang="es-ES" sz="1700" b="1" i="1" kern="1200" dirty="0"/>
            <a:t>Gestionar la RAM</a:t>
          </a:r>
          <a:endParaRPr lang="es-AR" sz="1700" kern="1200" dirty="0"/>
        </a:p>
      </dsp:txBody>
      <dsp:txXfrm>
        <a:off x="182229" y="1446873"/>
        <a:ext cx="2359124" cy="612672"/>
      </dsp:txXfrm>
    </dsp:sp>
    <dsp:sp modelId="{B687DE0B-779A-4597-9856-23D679213D33}">
      <dsp:nvSpPr>
        <dsp:cNvPr id="0" name=""/>
        <dsp:cNvSpPr/>
      </dsp:nvSpPr>
      <dsp:spPr>
        <a:xfrm>
          <a:off x="0" y="2992443"/>
          <a:ext cx="11859512" cy="746946"/>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0430" tIns="354076" rIns="920430" bIns="120904" numCol="1" spcCol="1270" anchor="t" anchorCtr="0">
          <a:noAutofit/>
        </a:bodyPr>
        <a:lstStyle/>
        <a:p>
          <a:pPr marL="171450" lvl="1" indent="-171450" algn="l" defTabSz="755650">
            <a:lnSpc>
              <a:spcPct val="90000"/>
            </a:lnSpc>
            <a:spcBef>
              <a:spcPct val="0"/>
            </a:spcBef>
            <a:spcAft>
              <a:spcPct val="15000"/>
            </a:spcAft>
            <a:buChar char="•"/>
          </a:pPr>
          <a:r>
            <a:rPr lang="es-AR" sz="1700" kern="1200" dirty="0"/>
            <a:t>Administración de los dispositivos.</a:t>
          </a:r>
        </a:p>
      </dsp:txBody>
      <dsp:txXfrm>
        <a:off x="0" y="2992443"/>
        <a:ext cx="11859512" cy="746946"/>
      </dsp:txXfrm>
    </dsp:sp>
    <dsp:sp modelId="{92E0BAF3-5E1C-4655-A48C-13761EBAD9A5}">
      <dsp:nvSpPr>
        <dsp:cNvPr id="0" name=""/>
        <dsp:cNvSpPr/>
      </dsp:nvSpPr>
      <dsp:spPr>
        <a:xfrm>
          <a:off x="90891" y="2641306"/>
          <a:ext cx="2181426" cy="6789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783" tIns="0" rIns="313783" bIns="0" numCol="1" spcCol="1270" anchor="ctr" anchorCtr="0">
          <a:noAutofit/>
        </a:bodyPr>
        <a:lstStyle/>
        <a:p>
          <a:pPr marL="0" lvl="0" indent="0" algn="l" defTabSz="755650">
            <a:lnSpc>
              <a:spcPct val="90000"/>
            </a:lnSpc>
            <a:spcBef>
              <a:spcPct val="0"/>
            </a:spcBef>
            <a:spcAft>
              <a:spcPct val="35000"/>
            </a:spcAft>
            <a:buNone/>
          </a:pPr>
          <a:r>
            <a:rPr lang="es-ES" sz="1700" b="1" i="1" kern="1200" dirty="0"/>
            <a:t>Gestionar el I/O</a:t>
          </a:r>
          <a:endParaRPr lang="es-AR" sz="1700" kern="1200" dirty="0"/>
        </a:p>
      </dsp:txBody>
      <dsp:txXfrm>
        <a:off x="124035" y="2674450"/>
        <a:ext cx="2115138" cy="612672"/>
      </dsp:txXfrm>
    </dsp:sp>
    <dsp:sp modelId="{C8ADE832-C4D6-4054-B60E-563E092C6FC7}">
      <dsp:nvSpPr>
        <dsp:cNvPr id="0" name=""/>
        <dsp:cNvSpPr/>
      </dsp:nvSpPr>
      <dsp:spPr>
        <a:xfrm>
          <a:off x="0" y="4203070"/>
          <a:ext cx="11859512" cy="774341"/>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0430" tIns="354076" rIns="920430" bIns="120904" numCol="1" spcCol="1270" anchor="t" anchorCtr="0">
          <a:noAutofit/>
        </a:bodyPr>
        <a:lstStyle/>
        <a:p>
          <a:pPr marL="171450" lvl="1" indent="-171450" algn="l" defTabSz="755650">
            <a:lnSpc>
              <a:spcPct val="90000"/>
            </a:lnSpc>
            <a:spcBef>
              <a:spcPct val="0"/>
            </a:spcBef>
            <a:spcAft>
              <a:spcPct val="15000"/>
            </a:spcAft>
            <a:buChar char="•"/>
          </a:pPr>
          <a:r>
            <a:rPr lang="es-AR" sz="1700" kern="1200" dirty="0"/>
            <a:t>Control de aplicaciones, controlando sus recursos y errores.</a:t>
          </a:r>
        </a:p>
      </dsp:txBody>
      <dsp:txXfrm>
        <a:off x="0" y="4203070"/>
        <a:ext cx="11859512" cy="774341"/>
      </dsp:txXfrm>
    </dsp:sp>
    <dsp:sp modelId="{D87AAD01-FFD5-4269-B862-70B106012A02}">
      <dsp:nvSpPr>
        <dsp:cNvPr id="0" name=""/>
        <dsp:cNvSpPr/>
      </dsp:nvSpPr>
      <dsp:spPr>
        <a:xfrm>
          <a:off x="149020" y="3863590"/>
          <a:ext cx="2864736" cy="6789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783" tIns="0" rIns="313783" bIns="0" numCol="1" spcCol="1270" anchor="ctr" anchorCtr="0">
          <a:noAutofit/>
        </a:bodyPr>
        <a:lstStyle/>
        <a:p>
          <a:pPr marL="0" lvl="0" indent="0" algn="l" defTabSz="755650">
            <a:lnSpc>
              <a:spcPct val="90000"/>
            </a:lnSpc>
            <a:spcBef>
              <a:spcPct val="0"/>
            </a:spcBef>
            <a:spcAft>
              <a:spcPct val="35000"/>
            </a:spcAft>
            <a:buNone/>
          </a:pPr>
          <a:r>
            <a:rPr lang="es-ES" sz="1700" b="1" i="1" kern="1200" dirty="0"/>
            <a:t>Gestionar los </a:t>
          </a:r>
          <a:r>
            <a:rPr lang="es-ES" sz="1700" b="1" i="1" u="none" kern="1200" dirty="0"/>
            <a:t>Procesos</a:t>
          </a:r>
          <a:endParaRPr lang="es-AR" sz="1700" u="none" kern="1200" dirty="0"/>
        </a:p>
      </dsp:txBody>
      <dsp:txXfrm>
        <a:off x="182164" y="3896734"/>
        <a:ext cx="2798448"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62CE6-3EBD-4628-9EA6-32C9FB41F2B2}">
      <dsp:nvSpPr>
        <dsp:cNvPr id="0" name=""/>
        <dsp:cNvSpPr/>
      </dsp:nvSpPr>
      <dsp:spPr>
        <a:xfrm>
          <a:off x="0" y="428320"/>
          <a:ext cx="11859512" cy="880849"/>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0430" tIns="374904" rIns="920430" bIns="128016" numCol="1" spcCol="1270" anchor="t" anchorCtr="0">
          <a:noAutofit/>
        </a:bodyPr>
        <a:lstStyle/>
        <a:p>
          <a:pPr marL="171450" lvl="1" indent="-171450" algn="l" defTabSz="800100">
            <a:lnSpc>
              <a:spcPct val="90000"/>
            </a:lnSpc>
            <a:spcBef>
              <a:spcPct val="0"/>
            </a:spcBef>
            <a:spcAft>
              <a:spcPct val="15000"/>
            </a:spcAft>
            <a:buChar char="•"/>
          </a:pPr>
          <a:r>
            <a:rPr lang="es-AR" sz="1800" kern="1200" dirty="0"/>
            <a:t>Brinda recursos a aquellos usuarios y programas que posean autorización.</a:t>
          </a:r>
        </a:p>
      </dsp:txBody>
      <dsp:txXfrm>
        <a:off x="0" y="428320"/>
        <a:ext cx="11859512" cy="880849"/>
      </dsp:txXfrm>
    </dsp:sp>
    <dsp:sp modelId="{1951C07B-5910-41DC-A05A-A53B38D0DF9F}">
      <dsp:nvSpPr>
        <dsp:cNvPr id="0" name=""/>
        <dsp:cNvSpPr/>
      </dsp:nvSpPr>
      <dsp:spPr>
        <a:xfrm>
          <a:off x="163086" y="95285"/>
          <a:ext cx="2876192" cy="7084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783" tIns="0" rIns="313783" bIns="0" numCol="1" spcCol="1270" anchor="ctr" anchorCtr="0">
          <a:noAutofit/>
        </a:bodyPr>
        <a:lstStyle/>
        <a:p>
          <a:pPr marL="0" lvl="0" indent="0" algn="l" defTabSz="800100">
            <a:lnSpc>
              <a:spcPct val="90000"/>
            </a:lnSpc>
            <a:spcBef>
              <a:spcPct val="0"/>
            </a:spcBef>
            <a:spcAft>
              <a:spcPct val="35000"/>
            </a:spcAft>
            <a:buNone/>
          </a:pPr>
          <a:r>
            <a:rPr lang="es-ES" sz="1800" b="1" i="1" kern="1200" dirty="0"/>
            <a:t>Gestionar los permisos</a:t>
          </a:r>
          <a:endParaRPr lang="es-AR" sz="1800" kern="1200" dirty="0"/>
        </a:p>
      </dsp:txBody>
      <dsp:txXfrm>
        <a:off x="197671" y="129870"/>
        <a:ext cx="2807022" cy="639310"/>
      </dsp:txXfrm>
    </dsp:sp>
    <dsp:sp modelId="{9FD346F7-5E74-4C10-AEBD-FDF5F0E08AAF}">
      <dsp:nvSpPr>
        <dsp:cNvPr id="0" name=""/>
        <dsp:cNvSpPr/>
      </dsp:nvSpPr>
      <dsp:spPr>
        <a:xfrm>
          <a:off x="0" y="1793009"/>
          <a:ext cx="11859512" cy="809274"/>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0430" tIns="374904" rIns="920430" bIns="128016" numCol="1" spcCol="1270" anchor="t" anchorCtr="0">
          <a:noAutofit/>
        </a:bodyPr>
        <a:lstStyle/>
        <a:p>
          <a:pPr marL="171450" lvl="1" indent="-171450" algn="l" defTabSz="800100">
            <a:lnSpc>
              <a:spcPct val="90000"/>
            </a:lnSpc>
            <a:spcBef>
              <a:spcPct val="0"/>
            </a:spcBef>
            <a:spcAft>
              <a:spcPct val="15000"/>
            </a:spcAft>
            <a:buChar char="•"/>
          </a:pPr>
          <a:r>
            <a:rPr lang="es-ES" sz="1800" kern="1200" dirty="0"/>
            <a:t>Lectura y escritura en el sistema de archivos, y los permisos de acceso a ellos.</a:t>
          </a:r>
          <a:endParaRPr lang="es-AR" sz="1800" kern="1200" dirty="0"/>
        </a:p>
      </dsp:txBody>
      <dsp:txXfrm>
        <a:off x="0" y="1793009"/>
        <a:ext cx="11859512" cy="809274"/>
      </dsp:txXfrm>
    </dsp:sp>
    <dsp:sp modelId="{D52E7BB3-98BB-495C-B9F7-D2C3B36A21A9}">
      <dsp:nvSpPr>
        <dsp:cNvPr id="0" name=""/>
        <dsp:cNvSpPr/>
      </dsp:nvSpPr>
      <dsp:spPr>
        <a:xfrm>
          <a:off x="149085" y="1438769"/>
          <a:ext cx="2827876" cy="7084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783" tIns="0" rIns="313783" bIns="0" numCol="1" spcCol="1270" anchor="ctr" anchorCtr="0">
          <a:noAutofit/>
        </a:bodyPr>
        <a:lstStyle/>
        <a:p>
          <a:pPr marL="0" lvl="0" indent="0" algn="l" defTabSz="800100">
            <a:lnSpc>
              <a:spcPct val="90000"/>
            </a:lnSpc>
            <a:spcBef>
              <a:spcPct val="0"/>
            </a:spcBef>
            <a:spcAft>
              <a:spcPct val="35000"/>
            </a:spcAft>
            <a:buNone/>
          </a:pPr>
          <a:r>
            <a:rPr lang="es-ES" sz="1800" b="1" i="1" kern="1200" dirty="0"/>
            <a:t>Gestionar los archivos</a:t>
          </a:r>
          <a:endParaRPr lang="es-AR" sz="1800" kern="1200" dirty="0"/>
        </a:p>
      </dsp:txBody>
      <dsp:txXfrm>
        <a:off x="183670" y="1473354"/>
        <a:ext cx="2758706" cy="639310"/>
      </dsp:txXfrm>
    </dsp:sp>
    <dsp:sp modelId="{B687DE0B-779A-4597-9856-23D679213D33}">
      <dsp:nvSpPr>
        <dsp:cNvPr id="0" name=""/>
        <dsp:cNvSpPr/>
      </dsp:nvSpPr>
      <dsp:spPr>
        <a:xfrm>
          <a:off x="0" y="3086124"/>
          <a:ext cx="11859512" cy="756917"/>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0430" tIns="374904" rIns="920430" bIns="128016" numCol="1" spcCol="1270" anchor="t" anchorCtr="0">
          <a:noAutofit/>
        </a:bodyPr>
        <a:lstStyle/>
        <a:p>
          <a:pPr marL="171450" lvl="1" indent="-171450" algn="l" defTabSz="800100">
            <a:lnSpc>
              <a:spcPct val="90000"/>
            </a:lnSpc>
            <a:spcBef>
              <a:spcPct val="0"/>
            </a:spcBef>
            <a:spcAft>
              <a:spcPct val="15000"/>
            </a:spcAft>
            <a:buChar char="•"/>
          </a:pPr>
          <a:r>
            <a:rPr lang="es-AR" sz="1800" kern="1200" dirty="0"/>
            <a:t>Debe informar al usuario la información necesaria para comprender las tareas que se están realizando</a:t>
          </a:r>
        </a:p>
      </dsp:txBody>
      <dsp:txXfrm>
        <a:off x="0" y="3086124"/>
        <a:ext cx="11859512" cy="756917"/>
      </dsp:txXfrm>
    </dsp:sp>
    <dsp:sp modelId="{92E0BAF3-5E1C-4655-A48C-13761EBAD9A5}">
      <dsp:nvSpPr>
        <dsp:cNvPr id="0" name=""/>
        <dsp:cNvSpPr/>
      </dsp:nvSpPr>
      <dsp:spPr>
        <a:xfrm>
          <a:off x="90891" y="2719719"/>
          <a:ext cx="2976227" cy="7084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783" tIns="0" rIns="313783" bIns="0" numCol="1" spcCol="1270" anchor="ctr" anchorCtr="0">
          <a:noAutofit/>
        </a:bodyPr>
        <a:lstStyle/>
        <a:p>
          <a:pPr marL="0" lvl="0" indent="0" algn="l" defTabSz="800100">
            <a:lnSpc>
              <a:spcPct val="90000"/>
            </a:lnSpc>
            <a:spcBef>
              <a:spcPct val="0"/>
            </a:spcBef>
            <a:spcAft>
              <a:spcPct val="35000"/>
            </a:spcAft>
            <a:buNone/>
          </a:pPr>
          <a:r>
            <a:rPr lang="es-ES" sz="1800" b="1" i="1" kern="1200" dirty="0"/>
            <a:t>Gestionar información</a:t>
          </a:r>
          <a:endParaRPr lang="es-AR" sz="1800" kern="1200" dirty="0"/>
        </a:p>
      </dsp:txBody>
      <dsp:txXfrm>
        <a:off x="125476" y="2754304"/>
        <a:ext cx="2907057" cy="639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72C83-DF92-4E5F-A4C3-170A011470EA}">
      <dsp:nvSpPr>
        <dsp:cNvPr id="0" name=""/>
        <dsp:cNvSpPr/>
      </dsp:nvSpPr>
      <dsp:spPr>
        <a:xfrm>
          <a:off x="0" y="888768"/>
          <a:ext cx="8128000" cy="551655"/>
        </a:xfrm>
        <a:prstGeom prst="roundRect">
          <a:avLst/>
        </a:prstGeom>
        <a:solidFill>
          <a:schemeClr val="accent2">
            <a:alpha val="90000"/>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AR" sz="2300" b="1" kern="1200" dirty="0">
              <a:solidFill>
                <a:schemeClr val="bg1"/>
              </a:solidFill>
            </a:rPr>
            <a:t>Ubuntu es una distribución de Linux basada de Debian.</a:t>
          </a:r>
        </a:p>
      </dsp:txBody>
      <dsp:txXfrm>
        <a:off x="26930" y="915698"/>
        <a:ext cx="8074140" cy="497795"/>
      </dsp:txXfrm>
    </dsp:sp>
    <dsp:sp modelId="{B37507AB-C472-4C57-ABD2-07B792F06C2C}">
      <dsp:nvSpPr>
        <dsp:cNvPr id="0" name=""/>
        <dsp:cNvSpPr/>
      </dsp:nvSpPr>
      <dsp:spPr>
        <a:xfrm>
          <a:off x="0" y="1506663"/>
          <a:ext cx="8128000" cy="551655"/>
        </a:xfrm>
        <a:prstGeom prst="roundRect">
          <a:avLst/>
        </a:prstGeom>
        <a:solidFill>
          <a:schemeClr val="accent2">
            <a:alpha val="90000"/>
            <a:hueOff val="0"/>
            <a:satOff val="0"/>
            <a:lumOff val="0"/>
            <a:alphaOff val="-800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AR" sz="2300" b="1" kern="1200" dirty="0"/>
            <a:t>Actualmente corre en computadoras de escritorio y servidores.</a:t>
          </a:r>
        </a:p>
      </dsp:txBody>
      <dsp:txXfrm>
        <a:off x="26930" y="1533593"/>
        <a:ext cx="8074140" cy="497795"/>
      </dsp:txXfrm>
    </dsp:sp>
    <dsp:sp modelId="{117B238D-AD1D-47E0-AFE5-160947F2FE6B}">
      <dsp:nvSpPr>
        <dsp:cNvPr id="0" name=""/>
        <dsp:cNvSpPr/>
      </dsp:nvSpPr>
      <dsp:spPr>
        <a:xfrm>
          <a:off x="0" y="2124558"/>
          <a:ext cx="8128000" cy="551655"/>
        </a:xfrm>
        <a:prstGeom prst="roundRect">
          <a:avLst/>
        </a:prstGeom>
        <a:solidFill>
          <a:schemeClr val="accent2">
            <a:alpha val="90000"/>
            <a:hueOff val="0"/>
            <a:satOff val="0"/>
            <a:lumOff val="0"/>
            <a:alphaOff val="-1600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AR" sz="2300" b="1" kern="1200" dirty="0"/>
            <a:t>Soporta</a:t>
          </a:r>
          <a:r>
            <a:rPr lang="es-AR" sz="2300" b="1" kern="1200" baseline="0" dirty="0"/>
            <a:t> múltiples arquitecturas.</a:t>
          </a:r>
          <a:endParaRPr lang="es-AR" sz="2300" b="1" kern="1200" dirty="0"/>
        </a:p>
      </dsp:txBody>
      <dsp:txXfrm>
        <a:off x="26930" y="2151488"/>
        <a:ext cx="8074140" cy="497795"/>
      </dsp:txXfrm>
    </dsp:sp>
    <dsp:sp modelId="{9C7EE47F-3CBE-4B93-9039-B730C9897D56}">
      <dsp:nvSpPr>
        <dsp:cNvPr id="0" name=""/>
        <dsp:cNvSpPr/>
      </dsp:nvSpPr>
      <dsp:spPr>
        <a:xfrm>
          <a:off x="0" y="2742453"/>
          <a:ext cx="8128000" cy="551655"/>
        </a:xfrm>
        <a:prstGeom prst="roundRect">
          <a:avLst/>
        </a:prstGeom>
        <a:solidFill>
          <a:schemeClr val="accent2">
            <a:alpha val="90000"/>
            <a:hueOff val="0"/>
            <a:satOff val="0"/>
            <a:lumOff val="0"/>
            <a:alphaOff val="-2400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AR" sz="2300" b="1" kern="1200" dirty="0"/>
            <a:t>Está orientado al usuario promedio.</a:t>
          </a:r>
        </a:p>
      </dsp:txBody>
      <dsp:txXfrm>
        <a:off x="26930" y="2769383"/>
        <a:ext cx="8074140" cy="497795"/>
      </dsp:txXfrm>
    </dsp:sp>
    <dsp:sp modelId="{20958754-582A-437A-8D2C-2DD9A53EC610}">
      <dsp:nvSpPr>
        <dsp:cNvPr id="0" name=""/>
        <dsp:cNvSpPr/>
      </dsp:nvSpPr>
      <dsp:spPr>
        <a:xfrm>
          <a:off x="0" y="3360348"/>
          <a:ext cx="8128000" cy="551655"/>
        </a:xfrm>
        <a:prstGeom prst="roundRect">
          <a:avLst/>
        </a:prstGeom>
        <a:solidFill>
          <a:schemeClr val="accent2">
            <a:alpha val="90000"/>
            <a:hueOff val="0"/>
            <a:satOff val="0"/>
            <a:lumOff val="0"/>
            <a:alphaOff val="-3200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AR" sz="2300" b="1" kern="1200" dirty="0"/>
            <a:t>Posee software de código abierto.</a:t>
          </a:r>
        </a:p>
      </dsp:txBody>
      <dsp:txXfrm>
        <a:off x="26930" y="3387278"/>
        <a:ext cx="8074140" cy="497795"/>
      </dsp:txXfrm>
    </dsp:sp>
    <dsp:sp modelId="{9DD65887-1904-4AD1-AA2C-D8E4AF4C7D9E}">
      <dsp:nvSpPr>
        <dsp:cNvPr id="0" name=""/>
        <dsp:cNvSpPr/>
      </dsp:nvSpPr>
      <dsp:spPr>
        <a:xfrm>
          <a:off x="0" y="3978243"/>
          <a:ext cx="8128000" cy="551655"/>
        </a:xfrm>
        <a:prstGeom prst="roundRect">
          <a:avLst/>
        </a:prstGeom>
        <a:solidFill>
          <a:schemeClr val="accent2">
            <a:alpha val="90000"/>
            <a:hueOff val="0"/>
            <a:satOff val="0"/>
            <a:lumOff val="0"/>
            <a:alphaOff val="-4000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AR" sz="2300" b="1" kern="1200" dirty="0"/>
            <a:t>Es una de las distribuciones mas utilizadas.</a:t>
          </a:r>
        </a:p>
      </dsp:txBody>
      <dsp:txXfrm>
        <a:off x="26930" y="4005173"/>
        <a:ext cx="8074140" cy="4977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1BB83C-C87D-4F34-BED6-3627DD3B7234}">
      <dsp:nvSpPr>
        <dsp:cNvPr id="0" name=""/>
        <dsp:cNvSpPr/>
      </dsp:nvSpPr>
      <dsp:spPr>
        <a:xfrm>
          <a:off x="0" y="1117592"/>
          <a:ext cx="3668455" cy="293476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03BB18-B193-4519-B98C-763254D29198}">
      <dsp:nvSpPr>
        <dsp:cNvPr id="0" name=""/>
        <dsp:cNvSpPr/>
      </dsp:nvSpPr>
      <dsp:spPr>
        <a:xfrm>
          <a:off x="821107" y="3930586"/>
          <a:ext cx="2283031" cy="683754"/>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AR" sz="2900" kern="1200" dirty="0"/>
            <a:t>Kubuntu</a:t>
          </a:r>
        </a:p>
      </dsp:txBody>
      <dsp:txXfrm>
        <a:off x="821107" y="3930586"/>
        <a:ext cx="2283031" cy="683754"/>
      </dsp:txXfrm>
    </dsp:sp>
    <dsp:sp modelId="{070D3648-B732-41AA-9EEA-F54741DBB25D}">
      <dsp:nvSpPr>
        <dsp:cNvPr id="0" name=""/>
        <dsp:cNvSpPr/>
      </dsp:nvSpPr>
      <dsp:spPr>
        <a:xfrm>
          <a:off x="4035300" y="1126757"/>
          <a:ext cx="3668455" cy="2934763"/>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0C258C-55E1-4B8E-AD7B-5A30CC168528}">
      <dsp:nvSpPr>
        <dsp:cNvPr id="0" name=""/>
        <dsp:cNvSpPr/>
      </dsp:nvSpPr>
      <dsp:spPr>
        <a:xfrm>
          <a:off x="4707658" y="3958081"/>
          <a:ext cx="2580531" cy="647094"/>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AR" sz="2900" kern="1200" dirty="0"/>
            <a:t>Lubuntu</a:t>
          </a:r>
        </a:p>
      </dsp:txBody>
      <dsp:txXfrm>
        <a:off x="4707658" y="3958081"/>
        <a:ext cx="2580531" cy="647094"/>
      </dsp:txXfrm>
    </dsp:sp>
    <dsp:sp modelId="{962441A4-CA78-447D-BCD7-6BBC32A07A9C}">
      <dsp:nvSpPr>
        <dsp:cNvPr id="0" name=""/>
        <dsp:cNvSpPr/>
      </dsp:nvSpPr>
      <dsp:spPr>
        <a:xfrm>
          <a:off x="8070601" y="1118999"/>
          <a:ext cx="3668455" cy="2934763"/>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4000" r="-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358725-3D94-4656-8651-E7B091845A8E}">
      <dsp:nvSpPr>
        <dsp:cNvPr id="0" name=""/>
        <dsp:cNvSpPr/>
      </dsp:nvSpPr>
      <dsp:spPr>
        <a:xfrm>
          <a:off x="8935099" y="3934808"/>
          <a:ext cx="2196249" cy="678125"/>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AR" sz="2900" kern="1200" dirty="0" err="1"/>
            <a:t>Xubuntu</a:t>
          </a:r>
          <a:endParaRPr lang="es-AR" sz="2900" kern="1200" dirty="0"/>
        </a:p>
      </dsp:txBody>
      <dsp:txXfrm>
        <a:off x="8935099" y="3934808"/>
        <a:ext cx="2196249" cy="6781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72C83-DF92-4E5F-A4C3-170A011470EA}">
      <dsp:nvSpPr>
        <dsp:cNvPr id="0" name=""/>
        <dsp:cNvSpPr/>
      </dsp:nvSpPr>
      <dsp:spPr>
        <a:xfrm>
          <a:off x="0" y="466217"/>
          <a:ext cx="5781015" cy="1592619"/>
        </a:xfrm>
        <a:prstGeom prst="roundRect">
          <a:avLst/>
        </a:prstGeom>
        <a:solidFill>
          <a:schemeClr val="accent2">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AR" sz="2400" b="1" kern="1200" dirty="0"/>
            <a:t>El objetivo inicial era hacer de Debian una distribución más fácil de usar y entender.</a:t>
          </a:r>
        </a:p>
      </dsp:txBody>
      <dsp:txXfrm>
        <a:off x="77745" y="543962"/>
        <a:ext cx="5625525" cy="1437129"/>
      </dsp:txXfrm>
    </dsp:sp>
    <dsp:sp modelId="{B37507AB-C472-4C57-ABD2-07B792F06C2C}">
      <dsp:nvSpPr>
        <dsp:cNvPr id="0" name=""/>
        <dsp:cNvSpPr/>
      </dsp:nvSpPr>
      <dsp:spPr>
        <a:xfrm>
          <a:off x="0" y="2243157"/>
          <a:ext cx="5781015" cy="572610"/>
        </a:xfrm>
        <a:prstGeom prst="roundRect">
          <a:avLst/>
        </a:prstGeom>
        <a:solidFill>
          <a:schemeClr val="accent2">
            <a:alpha val="90000"/>
            <a:hueOff val="0"/>
            <a:satOff val="0"/>
            <a:lumOff val="0"/>
            <a:alphaOff val="-2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AR" sz="2000" kern="1200" dirty="0"/>
            <a:t>Su primer lanzamiento fue el 20 de octubre de 2004.</a:t>
          </a:r>
          <a:endParaRPr lang="es-AR" sz="2000" b="1" kern="1200" dirty="0"/>
        </a:p>
      </dsp:txBody>
      <dsp:txXfrm>
        <a:off x="27953" y="2271110"/>
        <a:ext cx="5725109" cy="516704"/>
      </dsp:txXfrm>
    </dsp:sp>
    <dsp:sp modelId="{143716E6-D7B8-456C-8F12-97D00FEC1B08}">
      <dsp:nvSpPr>
        <dsp:cNvPr id="0" name=""/>
        <dsp:cNvSpPr/>
      </dsp:nvSpPr>
      <dsp:spPr>
        <a:xfrm>
          <a:off x="0" y="3000087"/>
          <a:ext cx="5781015" cy="651372"/>
        </a:xfrm>
        <a:prstGeom prst="roundRect">
          <a:avLst/>
        </a:prstGeom>
        <a:solidFill>
          <a:schemeClr val="accent2">
            <a:alpha val="90000"/>
            <a:hueOff val="0"/>
            <a:satOff val="0"/>
            <a:lumOff val="0"/>
            <a:alphaOff val="-4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AR" sz="2000" kern="1200" dirty="0"/>
            <a:t>En 2009 se planifica la aplicación central para el manejo e instalación de aplicaciones.</a:t>
          </a:r>
        </a:p>
      </dsp:txBody>
      <dsp:txXfrm>
        <a:off x="31797" y="3031884"/>
        <a:ext cx="5717421" cy="5877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72C83-DF92-4E5F-A4C3-170A011470EA}">
      <dsp:nvSpPr>
        <dsp:cNvPr id="0" name=""/>
        <dsp:cNvSpPr/>
      </dsp:nvSpPr>
      <dsp:spPr>
        <a:xfrm>
          <a:off x="0" y="1359791"/>
          <a:ext cx="5781015" cy="641164"/>
        </a:xfrm>
        <a:prstGeom prst="roundRect">
          <a:avLst/>
        </a:prstGeom>
        <a:solidFill>
          <a:schemeClr val="accent2">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AR" sz="2000" b="1" kern="1200" dirty="0"/>
            <a:t>En 2010 se incluye la venta de aplicaciones por el centro de software de Ubuntu.</a:t>
          </a:r>
        </a:p>
      </dsp:txBody>
      <dsp:txXfrm>
        <a:off x="31299" y="1391090"/>
        <a:ext cx="5718417" cy="578566"/>
      </dsp:txXfrm>
    </dsp:sp>
    <dsp:sp modelId="{B37507AB-C472-4C57-ABD2-07B792F06C2C}">
      <dsp:nvSpPr>
        <dsp:cNvPr id="0" name=""/>
        <dsp:cNvSpPr/>
      </dsp:nvSpPr>
      <dsp:spPr>
        <a:xfrm>
          <a:off x="0" y="2185275"/>
          <a:ext cx="5781015" cy="572610"/>
        </a:xfrm>
        <a:prstGeom prst="roundRect">
          <a:avLst/>
        </a:prstGeom>
        <a:solidFill>
          <a:schemeClr val="accent2">
            <a:alpha val="90000"/>
            <a:hueOff val="0"/>
            <a:satOff val="0"/>
            <a:lumOff val="0"/>
            <a:alphaOff val="-4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AR" sz="2000" kern="1200" dirty="0"/>
            <a:t>En 2010 se incluye a Unity como interfaz de usuario.</a:t>
          </a:r>
          <a:endParaRPr lang="es-AR" sz="2000" b="1" kern="1200" dirty="0"/>
        </a:p>
      </dsp:txBody>
      <dsp:txXfrm>
        <a:off x="27953" y="2213228"/>
        <a:ext cx="5725109" cy="51670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FC2EC8-FC14-465F-9D55-66568847EBE4}">
      <dsp:nvSpPr>
        <dsp:cNvPr id="0" name=""/>
        <dsp:cNvSpPr/>
      </dsp:nvSpPr>
      <dsp:spPr>
        <a:xfrm rot="16200000">
          <a:off x="-757668" y="757668"/>
          <a:ext cx="3840534" cy="2325196"/>
        </a:xfrm>
        <a:prstGeom prst="flowChartManualOperation">
          <a:avLst/>
        </a:prstGeom>
        <a:solidFill>
          <a:schemeClr val="accent2">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33350" tIns="0" rIns="133250" bIns="0" numCol="1" spcCol="1270" anchor="ctr" anchorCtr="0">
          <a:noAutofit/>
        </a:bodyPr>
        <a:lstStyle/>
        <a:p>
          <a:pPr marL="0" lvl="0" indent="0" algn="ctr" defTabSz="933450">
            <a:lnSpc>
              <a:spcPct val="90000"/>
            </a:lnSpc>
            <a:spcBef>
              <a:spcPct val="0"/>
            </a:spcBef>
            <a:spcAft>
              <a:spcPct val="35000"/>
            </a:spcAft>
            <a:buNone/>
          </a:pPr>
          <a:r>
            <a:rPr lang="es-AR" sz="2100" b="1" i="1" kern="1200" dirty="0" err="1"/>
            <a:t>main</a:t>
          </a:r>
          <a:r>
            <a:rPr lang="es-AR" sz="2100" b="1" i="1" kern="1200" dirty="0"/>
            <a:t>:</a:t>
          </a:r>
        </a:p>
        <a:p>
          <a:pPr marL="0" lvl="0" indent="0" algn="ctr" defTabSz="933450">
            <a:lnSpc>
              <a:spcPct val="90000"/>
            </a:lnSpc>
            <a:spcBef>
              <a:spcPct val="0"/>
            </a:spcBef>
            <a:spcAft>
              <a:spcPct val="35000"/>
            </a:spcAft>
            <a:buNone/>
          </a:pPr>
          <a:r>
            <a:rPr lang="es-AR" sz="2100" kern="1200" dirty="0"/>
            <a:t>Incluye todo lo necesario para la mayoría de los sistemas Linux de uso general. </a:t>
          </a:r>
        </a:p>
      </dsp:txBody>
      <dsp:txXfrm rot="5400000">
        <a:off x="1" y="768106"/>
        <a:ext cx="2325196" cy="2304320"/>
      </dsp:txXfrm>
    </dsp:sp>
    <dsp:sp modelId="{581E9436-3C20-42FA-95F3-147687356771}">
      <dsp:nvSpPr>
        <dsp:cNvPr id="0" name=""/>
        <dsp:cNvSpPr/>
      </dsp:nvSpPr>
      <dsp:spPr>
        <a:xfrm rot="16200000">
          <a:off x="1744287" y="757668"/>
          <a:ext cx="3840534" cy="2325196"/>
        </a:xfrm>
        <a:prstGeom prst="flowChartManualOperation">
          <a:avLst/>
        </a:prstGeom>
        <a:solidFill>
          <a:schemeClr val="accent2">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33350" tIns="0" rIns="133250" bIns="0" numCol="1" spcCol="1270" anchor="ctr" anchorCtr="0">
          <a:noAutofit/>
        </a:bodyPr>
        <a:lstStyle/>
        <a:p>
          <a:pPr marL="0" lvl="0" indent="0" algn="ctr" defTabSz="933450">
            <a:lnSpc>
              <a:spcPct val="90000"/>
            </a:lnSpc>
            <a:spcBef>
              <a:spcPct val="0"/>
            </a:spcBef>
            <a:spcAft>
              <a:spcPct val="35000"/>
            </a:spcAft>
            <a:buNone/>
          </a:pPr>
          <a:r>
            <a:rPr lang="es-AR" sz="2100" b="1" i="1" kern="1200" dirty="0" err="1"/>
            <a:t>restricted</a:t>
          </a:r>
          <a:r>
            <a:rPr lang="es-AR" sz="2100" kern="1200" dirty="0"/>
            <a:t>:</a:t>
          </a:r>
        </a:p>
        <a:p>
          <a:pPr marL="0" lvl="0" indent="0" algn="ctr" defTabSz="933450">
            <a:lnSpc>
              <a:spcPct val="90000"/>
            </a:lnSpc>
            <a:spcBef>
              <a:spcPct val="0"/>
            </a:spcBef>
            <a:spcAft>
              <a:spcPct val="35000"/>
            </a:spcAft>
            <a:buNone/>
          </a:pPr>
          <a:r>
            <a:rPr lang="es-AR" sz="2100" kern="1200" dirty="0"/>
            <a:t>Son programas importantes que no poseen la licencia libre como para pertenecer a </a:t>
          </a:r>
          <a:r>
            <a:rPr lang="es-AR" sz="2100" kern="1200" dirty="0" err="1"/>
            <a:t>main</a:t>
          </a:r>
          <a:r>
            <a:rPr lang="es-AR" sz="2100" kern="1200" dirty="0"/>
            <a:t>. </a:t>
          </a:r>
        </a:p>
      </dsp:txBody>
      <dsp:txXfrm rot="5400000">
        <a:off x="2501956" y="768106"/>
        <a:ext cx="2325196" cy="2304320"/>
      </dsp:txXfrm>
    </dsp:sp>
    <dsp:sp modelId="{51DEABCE-7F86-4C68-A4D0-8E1F1F027D5D}">
      <dsp:nvSpPr>
        <dsp:cNvPr id="0" name=""/>
        <dsp:cNvSpPr/>
      </dsp:nvSpPr>
      <dsp:spPr>
        <a:xfrm rot="16200000">
          <a:off x="4243873" y="757668"/>
          <a:ext cx="3840534" cy="2325196"/>
        </a:xfrm>
        <a:prstGeom prst="flowChartManualOperation">
          <a:avLst/>
        </a:prstGeom>
        <a:solidFill>
          <a:schemeClr val="accent2">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33350" tIns="0" rIns="133250" bIns="0" numCol="1" spcCol="1270" anchor="ctr" anchorCtr="0">
          <a:noAutofit/>
        </a:bodyPr>
        <a:lstStyle/>
        <a:p>
          <a:pPr marL="0" lvl="0" indent="0" algn="ctr" defTabSz="933450">
            <a:lnSpc>
              <a:spcPct val="90000"/>
            </a:lnSpc>
            <a:spcBef>
              <a:spcPct val="0"/>
            </a:spcBef>
            <a:spcAft>
              <a:spcPct val="35000"/>
            </a:spcAft>
            <a:buNone/>
          </a:pPr>
          <a:r>
            <a:rPr lang="es-AR" sz="2100" b="1" i="1" kern="1200" dirty="0" err="1"/>
            <a:t>universe</a:t>
          </a:r>
          <a:r>
            <a:rPr lang="es-AR" sz="2100" kern="1200" dirty="0"/>
            <a:t>:</a:t>
          </a:r>
        </a:p>
        <a:p>
          <a:pPr marL="0" lvl="0" indent="0" algn="ctr" defTabSz="933450">
            <a:lnSpc>
              <a:spcPct val="90000"/>
            </a:lnSpc>
            <a:spcBef>
              <a:spcPct val="0"/>
            </a:spcBef>
            <a:spcAft>
              <a:spcPct val="35000"/>
            </a:spcAft>
            <a:buNone/>
          </a:pPr>
          <a:r>
            <a:rPr lang="es-AR" sz="2100" kern="1200" dirty="0"/>
            <a:t>Software que no recibe apoyo por parte del equipo de Ubuntu sino por parte de la comunidad. </a:t>
          </a:r>
        </a:p>
      </dsp:txBody>
      <dsp:txXfrm rot="5400000">
        <a:off x="5001542" y="768106"/>
        <a:ext cx="2325196" cy="2304320"/>
      </dsp:txXfrm>
    </dsp:sp>
    <dsp:sp modelId="{BF62899C-E832-4B5C-98BB-99DCCE47D361}">
      <dsp:nvSpPr>
        <dsp:cNvPr id="0" name=""/>
        <dsp:cNvSpPr/>
      </dsp:nvSpPr>
      <dsp:spPr>
        <a:xfrm rot="16200000">
          <a:off x="6743460" y="757668"/>
          <a:ext cx="3840534" cy="2325196"/>
        </a:xfrm>
        <a:prstGeom prst="flowChartManualOperation">
          <a:avLst/>
        </a:prstGeom>
        <a:solidFill>
          <a:schemeClr val="accent2">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33350" tIns="0" rIns="133250" bIns="0" numCol="1" spcCol="1270" anchor="ctr" anchorCtr="0">
          <a:noAutofit/>
        </a:bodyPr>
        <a:lstStyle/>
        <a:p>
          <a:pPr marL="0" lvl="0" indent="0" algn="ctr" defTabSz="933450">
            <a:lnSpc>
              <a:spcPct val="90000"/>
            </a:lnSpc>
            <a:spcBef>
              <a:spcPct val="0"/>
            </a:spcBef>
            <a:spcAft>
              <a:spcPct val="35000"/>
            </a:spcAft>
            <a:buNone/>
          </a:pPr>
          <a:r>
            <a:rPr lang="es-AR" sz="2100" b="1" i="1" kern="1200" dirty="0" err="1"/>
            <a:t>multiverse</a:t>
          </a:r>
          <a:r>
            <a:rPr lang="es-AR" sz="2100" kern="1200" dirty="0"/>
            <a:t>: contiene los paquetes sin soporte debido a que no cumplen los requisitos de software libre.</a:t>
          </a:r>
        </a:p>
      </dsp:txBody>
      <dsp:txXfrm rot="5400000">
        <a:off x="7501129" y="768106"/>
        <a:ext cx="2325196" cy="23043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33A7F9-71A8-4771-A2EF-02636375C39C}">
      <dsp:nvSpPr>
        <dsp:cNvPr id="0" name=""/>
        <dsp:cNvSpPr/>
      </dsp:nvSpPr>
      <dsp:spPr>
        <a:xfrm>
          <a:off x="8263315" y="267257"/>
          <a:ext cx="194086" cy="3592124"/>
        </a:xfrm>
        <a:prstGeom prst="rect">
          <a:avLst/>
        </a:prstGeom>
        <a:solidFill>
          <a:schemeClr val="accent5">
            <a:tint val="50000"/>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rot lat="0" lon="0" rev="0"/>
          </a:camera>
          <a:lightRig rig="contrasting" dir="t">
            <a:rot lat="0" lon="0" rev="1200000"/>
          </a:lightRig>
        </a:scene3d>
        <a:sp3d z="-152400" prstMaterial="matte"/>
      </dsp:spPr>
      <dsp:style>
        <a:lnRef idx="1">
          <a:scrgbClr r="0" g="0" b="0"/>
        </a:lnRef>
        <a:fillRef idx="1">
          <a:scrgbClr r="0" g="0" b="0"/>
        </a:fillRef>
        <a:effectRef idx="0">
          <a:scrgbClr r="0" g="0" b="0"/>
        </a:effectRef>
        <a:fontRef idx="minor"/>
      </dsp:style>
    </dsp:sp>
    <dsp:sp modelId="{58A220FE-B1FE-4A2A-BEC6-DF94E2FCFC46}">
      <dsp:nvSpPr>
        <dsp:cNvPr id="0" name=""/>
        <dsp:cNvSpPr/>
      </dsp:nvSpPr>
      <dsp:spPr>
        <a:xfrm>
          <a:off x="345343" y="430411"/>
          <a:ext cx="5047875" cy="3592124"/>
        </a:xfrm>
        <a:prstGeom prst="frame">
          <a:avLst>
            <a:gd name="adj1" fmla="val 5450"/>
          </a:avLst>
        </a:prstGeom>
        <a:solidFill>
          <a:schemeClr val="accent5">
            <a:tint val="50000"/>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rot lat="0" lon="0" rev="0"/>
          </a:camera>
          <a:lightRig rig="contrasting" dir="t">
            <a:rot lat="0" lon="0" rev="1200000"/>
          </a:lightRig>
        </a:scene3d>
        <a:sp3d z="-152400" prstMaterial="matte"/>
      </dsp:spPr>
      <dsp:style>
        <a:lnRef idx="1">
          <a:scrgbClr r="0" g="0" b="0"/>
        </a:lnRef>
        <a:fillRef idx="1">
          <a:scrgbClr r="0" g="0" b="0"/>
        </a:fillRef>
        <a:effectRef idx="0">
          <a:scrgbClr r="0" g="0" b="0"/>
        </a:effectRef>
        <a:fontRef idx="minor"/>
      </dsp:style>
    </dsp:sp>
    <dsp:sp modelId="{6E1E6F11-163D-4EC0-98FF-695EF17A12B0}">
      <dsp:nvSpPr>
        <dsp:cNvPr id="0" name=""/>
        <dsp:cNvSpPr/>
      </dsp:nvSpPr>
      <dsp:spPr>
        <a:xfrm>
          <a:off x="151257" y="0"/>
          <a:ext cx="4853788" cy="339783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3609202E-BCAC-41E4-8989-7B2E1704D377}">
      <dsp:nvSpPr>
        <dsp:cNvPr id="0" name=""/>
        <dsp:cNvSpPr/>
      </dsp:nvSpPr>
      <dsp:spPr>
        <a:xfrm>
          <a:off x="542691" y="3399042"/>
          <a:ext cx="4656440" cy="426388"/>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93040" tIns="72390" rIns="193040" bIns="72390" numCol="1" spcCol="1270" anchor="ctr" anchorCtr="0">
          <a:noAutofit/>
        </a:bodyPr>
        <a:lstStyle/>
        <a:p>
          <a:pPr marL="0" lvl="0" indent="0" algn="l" defTabSz="844550">
            <a:lnSpc>
              <a:spcPct val="90000"/>
            </a:lnSpc>
            <a:spcBef>
              <a:spcPct val="0"/>
            </a:spcBef>
            <a:spcAft>
              <a:spcPct val="35000"/>
            </a:spcAft>
            <a:buNone/>
          </a:pPr>
          <a:r>
            <a:rPr lang="es-AR" sz="1900" kern="1200" dirty="0">
              <a:solidFill>
                <a:schemeClr val="bg1"/>
              </a:solidFill>
            </a:rPr>
            <a:t>Microsoft, empresa creadora de Windows.</a:t>
          </a:r>
        </a:p>
      </dsp:txBody>
      <dsp:txXfrm>
        <a:off x="542691" y="3399042"/>
        <a:ext cx="4656440" cy="426388"/>
      </dsp:txXfrm>
    </dsp:sp>
    <dsp:sp modelId="{166EC1CA-BC9E-485E-9017-C38842432BF8}">
      <dsp:nvSpPr>
        <dsp:cNvPr id="0" name=""/>
        <dsp:cNvSpPr/>
      </dsp:nvSpPr>
      <dsp:spPr>
        <a:xfrm>
          <a:off x="5449093" y="1901440"/>
          <a:ext cx="2854951" cy="2007602"/>
        </a:xfrm>
        <a:prstGeom prst="rect">
          <a:avLst/>
        </a:prstGeom>
        <a:solidFill>
          <a:srgbClr val="0070C0">
            <a:alpha val="60000"/>
          </a:srgbClr>
        </a:solid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s-AR" sz="2000" b="1" kern="1200" dirty="0">
              <a:solidFill>
                <a:schemeClr val="bg1"/>
              </a:solidFill>
            </a:rPr>
            <a:t>Microsoft fue fundada en el año 1975 por William H. Gates III y Paul Allen.</a:t>
          </a:r>
        </a:p>
        <a:p>
          <a:pPr marL="0" lvl="0" indent="0" algn="ctr" defTabSz="889000">
            <a:lnSpc>
              <a:spcPct val="90000"/>
            </a:lnSpc>
            <a:spcBef>
              <a:spcPct val="0"/>
            </a:spcBef>
            <a:spcAft>
              <a:spcPct val="35000"/>
            </a:spcAft>
            <a:buNone/>
          </a:pPr>
          <a:endParaRPr lang="es-AR" sz="2000" b="1" kern="1200" dirty="0">
            <a:solidFill>
              <a:schemeClr val="bg1"/>
            </a:solidFill>
          </a:endParaRPr>
        </a:p>
        <a:p>
          <a:pPr marL="0" lvl="0" indent="0" algn="ctr" defTabSz="889000">
            <a:lnSpc>
              <a:spcPct val="90000"/>
            </a:lnSpc>
            <a:spcBef>
              <a:spcPct val="0"/>
            </a:spcBef>
            <a:spcAft>
              <a:spcPct val="35000"/>
            </a:spcAft>
            <a:buNone/>
          </a:pPr>
          <a:r>
            <a:rPr lang="es-AR" sz="2000" b="1" kern="1200" dirty="0">
              <a:solidFill>
                <a:schemeClr val="bg1"/>
              </a:solidFill>
            </a:rPr>
            <a:t>Ambos aficionados a la programación.</a:t>
          </a:r>
        </a:p>
      </dsp:txBody>
      <dsp:txXfrm>
        <a:off x="5449093" y="1901440"/>
        <a:ext cx="2854951" cy="200760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AR"/>
          </a:p>
        </p:txBody>
      </p:sp>
      <p:sp>
        <p:nvSpPr>
          <p:cNvPr id="4" name="Marcador de fecha 3"/>
          <p:cNvSpPr>
            <a:spLocks noGrp="1"/>
          </p:cNvSpPr>
          <p:nvPr>
            <p:ph type="dt" sz="half" idx="10"/>
          </p:nvPr>
        </p:nvSpPr>
        <p:spPr/>
        <p:txBody>
          <a:bodyPr/>
          <a:lstStyle/>
          <a:p>
            <a:fld id="{47310C19-1A88-4963-AEB0-A25C8299E4D1}" type="datetimeFigureOut">
              <a:rPr lang="es-AR" smtClean="0"/>
              <a:t>6/5/2020</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34C4678F-DDD1-4149-8149-9F5963A8BD6E}" type="slidenum">
              <a:rPr lang="es-AR" smtClean="0"/>
              <a:t>‹Nº›</a:t>
            </a:fld>
            <a:endParaRPr lang="es-AR"/>
          </a:p>
        </p:txBody>
      </p:sp>
    </p:spTree>
    <p:extLst>
      <p:ext uri="{BB962C8B-B14F-4D97-AF65-F5344CB8AC3E}">
        <p14:creationId xmlns:p14="http://schemas.microsoft.com/office/powerpoint/2010/main" val="2269451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47310C19-1A88-4963-AEB0-A25C8299E4D1}" type="datetimeFigureOut">
              <a:rPr lang="es-AR" smtClean="0"/>
              <a:t>6/5/2020</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34C4678F-DDD1-4149-8149-9F5963A8BD6E}" type="slidenum">
              <a:rPr lang="es-AR" smtClean="0"/>
              <a:t>‹Nº›</a:t>
            </a:fld>
            <a:endParaRPr lang="es-AR"/>
          </a:p>
        </p:txBody>
      </p:sp>
    </p:spTree>
    <p:extLst>
      <p:ext uri="{BB962C8B-B14F-4D97-AF65-F5344CB8AC3E}">
        <p14:creationId xmlns:p14="http://schemas.microsoft.com/office/powerpoint/2010/main" val="2896032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47310C19-1A88-4963-AEB0-A25C8299E4D1}" type="datetimeFigureOut">
              <a:rPr lang="es-AR" smtClean="0"/>
              <a:t>6/5/2020</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34C4678F-DDD1-4149-8149-9F5963A8BD6E}" type="slidenum">
              <a:rPr lang="es-AR" smtClean="0"/>
              <a:t>‹Nº›</a:t>
            </a:fld>
            <a:endParaRPr lang="es-AR"/>
          </a:p>
        </p:txBody>
      </p:sp>
    </p:spTree>
    <p:extLst>
      <p:ext uri="{BB962C8B-B14F-4D97-AF65-F5344CB8AC3E}">
        <p14:creationId xmlns:p14="http://schemas.microsoft.com/office/powerpoint/2010/main" val="1121214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47310C19-1A88-4963-AEB0-A25C8299E4D1}" type="datetimeFigureOut">
              <a:rPr lang="es-AR" smtClean="0"/>
              <a:t>6/5/2020</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34C4678F-DDD1-4149-8149-9F5963A8BD6E}" type="slidenum">
              <a:rPr lang="es-AR" smtClean="0"/>
              <a:t>‹Nº›</a:t>
            </a:fld>
            <a:endParaRPr lang="es-AR"/>
          </a:p>
        </p:txBody>
      </p:sp>
    </p:spTree>
    <p:extLst>
      <p:ext uri="{BB962C8B-B14F-4D97-AF65-F5344CB8AC3E}">
        <p14:creationId xmlns:p14="http://schemas.microsoft.com/office/powerpoint/2010/main" val="3673858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47310C19-1A88-4963-AEB0-A25C8299E4D1}" type="datetimeFigureOut">
              <a:rPr lang="es-AR" smtClean="0"/>
              <a:t>6/5/2020</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34C4678F-DDD1-4149-8149-9F5963A8BD6E}" type="slidenum">
              <a:rPr lang="es-AR" smtClean="0"/>
              <a:t>‹Nº›</a:t>
            </a:fld>
            <a:endParaRPr lang="es-AR"/>
          </a:p>
        </p:txBody>
      </p:sp>
    </p:spTree>
    <p:extLst>
      <p:ext uri="{BB962C8B-B14F-4D97-AF65-F5344CB8AC3E}">
        <p14:creationId xmlns:p14="http://schemas.microsoft.com/office/powerpoint/2010/main" val="4056077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p:cNvSpPr>
            <a:spLocks noGrp="1"/>
          </p:cNvSpPr>
          <p:nvPr>
            <p:ph type="dt" sz="half" idx="10"/>
          </p:nvPr>
        </p:nvSpPr>
        <p:spPr/>
        <p:txBody>
          <a:bodyPr/>
          <a:lstStyle/>
          <a:p>
            <a:fld id="{47310C19-1A88-4963-AEB0-A25C8299E4D1}" type="datetimeFigureOut">
              <a:rPr lang="es-AR" smtClean="0"/>
              <a:t>6/5/2020</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34C4678F-DDD1-4149-8149-9F5963A8BD6E}" type="slidenum">
              <a:rPr lang="es-AR" smtClean="0"/>
              <a:t>‹Nº›</a:t>
            </a:fld>
            <a:endParaRPr lang="es-AR"/>
          </a:p>
        </p:txBody>
      </p:sp>
    </p:spTree>
    <p:extLst>
      <p:ext uri="{BB962C8B-B14F-4D97-AF65-F5344CB8AC3E}">
        <p14:creationId xmlns:p14="http://schemas.microsoft.com/office/powerpoint/2010/main" val="1761342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p:cNvSpPr>
            <a:spLocks noGrp="1"/>
          </p:cNvSpPr>
          <p:nvPr>
            <p:ph type="dt" sz="half" idx="10"/>
          </p:nvPr>
        </p:nvSpPr>
        <p:spPr/>
        <p:txBody>
          <a:bodyPr/>
          <a:lstStyle/>
          <a:p>
            <a:fld id="{47310C19-1A88-4963-AEB0-A25C8299E4D1}" type="datetimeFigureOut">
              <a:rPr lang="es-AR" smtClean="0"/>
              <a:t>6/5/2020</a:t>
            </a:fld>
            <a:endParaRPr lang="es-AR"/>
          </a:p>
        </p:txBody>
      </p:sp>
      <p:sp>
        <p:nvSpPr>
          <p:cNvPr id="8" name="Marcador de pie de página 7"/>
          <p:cNvSpPr>
            <a:spLocks noGrp="1"/>
          </p:cNvSpPr>
          <p:nvPr>
            <p:ph type="ftr" sz="quarter" idx="11"/>
          </p:nvPr>
        </p:nvSpPr>
        <p:spPr/>
        <p:txBody>
          <a:bodyPr/>
          <a:lstStyle/>
          <a:p>
            <a:endParaRPr lang="es-AR"/>
          </a:p>
        </p:txBody>
      </p:sp>
      <p:sp>
        <p:nvSpPr>
          <p:cNvPr id="9" name="Marcador de número de diapositiva 8"/>
          <p:cNvSpPr>
            <a:spLocks noGrp="1"/>
          </p:cNvSpPr>
          <p:nvPr>
            <p:ph type="sldNum" sz="quarter" idx="12"/>
          </p:nvPr>
        </p:nvSpPr>
        <p:spPr/>
        <p:txBody>
          <a:bodyPr/>
          <a:lstStyle/>
          <a:p>
            <a:fld id="{34C4678F-DDD1-4149-8149-9F5963A8BD6E}" type="slidenum">
              <a:rPr lang="es-AR" smtClean="0"/>
              <a:t>‹Nº›</a:t>
            </a:fld>
            <a:endParaRPr lang="es-AR"/>
          </a:p>
        </p:txBody>
      </p:sp>
    </p:spTree>
    <p:extLst>
      <p:ext uri="{BB962C8B-B14F-4D97-AF65-F5344CB8AC3E}">
        <p14:creationId xmlns:p14="http://schemas.microsoft.com/office/powerpoint/2010/main" val="1976593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fecha 2"/>
          <p:cNvSpPr>
            <a:spLocks noGrp="1"/>
          </p:cNvSpPr>
          <p:nvPr>
            <p:ph type="dt" sz="half" idx="10"/>
          </p:nvPr>
        </p:nvSpPr>
        <p:spPr/>
        <p:txBody>
          <a:bodyPr/>
          <a:lstStyle/>
          <a:p>
            <a:fld id="{47310C19-1A88-4963-AEB0-A25C8299E4D1}" type="datetimeFigureOut">
              <a:rPr lang="es-AR" smtClean="0"/>
              <a:t>6/5/2020</a:t>
            </a:fld>
            <a:endParaRPr lang="es-AR"/>
          </a:p>
        </p:txBody>
      </p:sp>
      <p:sp>
        <p:nvSpPr>
          <p:cNvPr id="4" name="Marcador de pie de página 3"/>
          <p:cNvSpPr>
            <a:spLocks noGrp="1"/>
          </p:cNvSpPr>
          <p:nvPr>
            <p:ph type="ftr" sz="quarter" idx="11"/>
          </p:nvPr>
        </p:nvSpPr>
        <p:spPr/>
        <p:txBody>
          <a:bodyPr/>
          <a:lstStyle/>
          <a:p>
            <a:endParaRPr lang="es-AR"/>
          </a:p>
        </p:txBody>
      </p:sp>
      <p:sp>
        <p:nvSpPr>
          <p:cNvPr id="5" name="Marcador de número de diapositiva 4"/>
          <p:cNvSpPr>
            <a:spLocks noGrp="1"/>
          </p:cNvSpPr>
          <p:nvPr>
            <p:ph type="sldNum" sz="quarter" idx="12"/>
          </p:nvPr>
        </p:nvSpPr>
        <p:spPr/>
        <p:txBody>
          <a:bodyPr/>
          <a:lstStyle/>
          <a:p>
            <a:fld id="{34C4678F-DDD1-4149-8149-9F5963A8BD6E}" type="slidenum">
              <a:rPr lang="es-AR" smtClean="0"/>
              <a:t>‹Nº›</a:t>
            </a:fld>
            <a:endParaRPr lang="es-AR"/>
          </a:p>
        </p:txBody>
      </p:sp>
    </p:spTree>
    <p:extLst>
      <p:ext uri="{BB962C8B-B14F-4D97-AF65-F5344CB8AC3E}">
        <p14:creationId xmlns:p14="http://schemas.microsoft.com/office/powerpoint/2010/main" val="3260130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7310C19-1A88-4963-AEB0-A25C8299E4D1}" type="datetimeFigureOut">
              <a:rPr lang="es-AR" smtClean="0"/>
              <a:t>6/5/2020</a:t>
            </a:fld>
            <a:endParaRPr lang="es-AR"/>
          </a:p>
        </p:txBody>
      </p:sp>
      <p:sp>
        <p:nvSpPr>
          <p:cNvPr id="3" name="Marcador de pie de página 2"/>
          <p:cNvSpPr>
            <a:spLocks noGrp="1"/>
          </p:cNvSpPr>
          <p:nvPr>
            <p:ph type="ftr" sz="quarter" idx="11"/>
          </p:nvPr>
        </p:nvSpPr>
        <p:spPr/>
        <p:txBody>
          <a:bodyPr/>
          <a:lstStyle/>
          <a:p>
            <a:endParaRPr lang="es-AR"/>
          </a:p>
        </p:txBody>
      </p:sp>
      <p:sp>
        <p:nvSpPr>
          <p:cNvPr id="4" name="Marcador de número de diapositiva 3"/>
          <p:cNvSpPr>
            <a:spLocks noGrp="1"/>
          </p:cNvSpPr>
          <p:nvPr>
            <p:ph type="sldNum" sz="quarter" idx="12"/>
          </p:nvPr>
        </p:nvSpPr>
        <p:spPr/>
        <p:txBody>
          <a:bodyPr/>
          <a:lstStyle/>
          <a:p>
            <a:fld id="{34C4678F-DDD1-4149-8149-9F5963A8BD6E}" type="slidenum">
              <a:rPr lang="es-AR" smtClean="0"/>
              <a:t>‹Nº›</a:t>
            </a:fld>
            <a:endParaRPr lang="es-AR"/>
          </a:p>
        </p:txBody>
      </p:sp>
    </p:spTree>
    <p:extLst>
      <p:ext uri="{BB962C8B-B14F-4D97-AF65-F5344CB8AC3E}">
        <p14:creationId xmlns:p14="http://schemas.microsoft.com/office/powerpoint/2010/main" val="4237469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47310C19-1A88-4963-AEB0-A25C8299E4D1}" type="datetimeFigureOut">
              <a:rPr lang="es-AR" smtClean="0"/>
              <a:t>6/5/2020</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34C4678F-DDD1-4149-8149-9F5963A8BD6E}" type="slidenum">
              <a:rPr lang="es-AR" smtClean="0"/>
              <a:t>‹Nº›</a:t>
            </a:fld>
            <a:endParaRPr lang="es-AR"/>
          </a:p>
        </p:txBody>
      </p:sp>
    </p:spTree>
    <p:extLst>
      <p:ext uri="{BB962C8B-B14F-4D97-AF65-F5344CB8AC3E}">
        <p14:creationId xmlns:p14="http://schemas.microsoft.com/office/powerpoint/2010/main" val="3783105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47310C19-1A88-4963-AEB0-A25C8299E4D1}" type="datetimeFigureOut">
              <a:rPr lang="es-AR" smtClean="0"/>
              <a:t>6/5/2020</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34C4678F-DDD1-4149-8149-9F5963A8BD6E}" type="slidenum">
              <a:rPr lang="es-AR" smtClean="0"/>
              <a:t>‹Nº›</a:t>
            </a:fld>
            <a:endParaRPr lang="es-AR"/>
          </a:p>
        </p:txBody>
      </p:sp>
    </p:spTree>
    <p:extLst>
      <p:ext uri="{BB962C8B-B14F-4D97-AF65-F5344CB8AC3E}">
        <p14:creationId xmlns:p14="http://schemas.microsoft.com/office/powerpoint/2010/main" val="67095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3000" b="-3000"/>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310C19-1A88-4963-AEB0-A25C8299E4D1}" type="datetimeFigureOut">
              <a:rPr lang="es-AR" smtClean="0"/>
              <a:t>6/5/2020</a:t>
            </a:fld>
            <a:endParaRPr lang="es-AR"/>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C4678F-DDD1-4149-8149-9F5963A8BD6E}" type="slidenum">
              <a:rPr lang="es-AR" smtClean="0"/>
              <a:t>‹Nº›</a:t>
            </a:fld>
            <a:endParaRPr lang="es-AR"/>
          </a:p>
        </p:txBody>
      </p:sp>
    </p:spTree>
    <p:extLst>
      <p:ext uri="{BB962C8B-B14F-4D97-AF65-F5344CB8AC3E}">
        <p14:creationId xmlns:p14="http://schemas.microsoft.com/office/powerpoint/2010/main" val="3697247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3.png"/><Relationship Id="rId7" Type="http://schemas.openxmlformats.org/officeDocument/2006/relationships/slide" Target="slide2.xml"/><Relationship Id="rId2" Type="http://schemas.openxmlformats.org/officeDocument/2006/relationships/image" Target="../media/image2.gif"/><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10" Type="http://schemas.openxmlformats.org/officeDocument/2006/relationships/slide" Target="slide4.xml"/><Relationship Id="rId4" Type="http://schemas.openxmlformats.org/officeDocument/2006/relationships/image" Target="../media/image4.png"/><Relationship Id="rId9" Type="http://schemas.openxmlformats.org/officeDocument/2006/relationships/slide" Target="slide59.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2.wdp"/><Relationship Id="rId7"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12.xml"/><Relationship Id="rId4" Type="http://schemas.openxmlformats.org/officeDocument/2006/relationships/slide" Target="slide1.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hdphoto" Target="../media/hdphoto2.wdp"/><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slide" Target="slide13.xml"/><Relationship Id="rId4" Type="http://schemas.openxmlformats.org/officeDocument/2006/relationships/slide" Target="slide1.xml"/></Relationships>
</file>

<file path=ppt/slides/_rels/slide13.xml.rels><?xml version="1.0" encoding="UTF-8" standalone="yes"?>
<Relationships xmlns="http://schemas.openxmlformats.org/package/2006/relationships"><Relationship Id="rId8" Type="http://schemas.openxmlformats.org/officeDocument/2006/relationships/image" Target="../media/image20.gif"/><Relationship Id="rId3" Type="http://schemas.microsoft.com/office/2007/relationships/hdphoto" Target="../media/hdphoto2.wdp"/><Relationship Id="rId7"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14.xml"/><Relationship Id="rId4" Type="http://schemas.openxmlformats.org/officeDocument/2006/relationships/slide" Target="slide1.xml"/></Relationships>
</file>

<file path=ppt/slides/_rels/slide14.xml.rels><?xml version="1.0" encoding="UTF-8" standalone="yes"?>
<Relationships xmlns="http://schemas.openxmlformats.org/package/2006/relationships"><Relationship Id="rId8" Type="http://schemas.openxmlformats.org/officeDocument/2006/relationships/image" Target="../media/image22.jpg"/><Relationship Id="rId3" Type="http://schemas.microsoft.com/office/2007/relationships/hdphoto" Target="../media/hdphoto2.wdp"/><Relationship Id="rId7" Type="http://schemas.openxmlformats.org/officeDocument/2006/relationships/image" Target="../media/image21.jp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15.xml"/><Relationship Id="rId4" Type="http://schemas.openxmlformats.org/officeDocument/2006/relationships/slide" Target="slide1.xml"/><Relationship Id="rId9" Type="http://schemas.openxmlformats.org/officeDocument/2006/relationships/image" Target="../media/image23.jp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2.wdp"/><Relationship Id="rId7"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16.xml"/><Relationship Id="rId4" Type="http://schemas.openxmlformats.org/officeDocument/2006/relationships/slide" Target="slide1.xml"/><Relationship Id="rId9" Type="http://schemas.openxmlformats.org/officeDocument/2006/relationships/image" Target="../media/image26.jp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hdphoto" Target="../media/hdphoto2.wdp"/><Relationship Id="rId7" Type="http://schemas.openxmlformats.org/officeDocument/2006/relationships/image" Target="../media/image2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7.xml"/><Relationship Id="rId4" Type="http://schemas.openxmlformats.org/officeDocument/2006/relationships/slide" Target="slide1.xml"/></Relationships>
</file>

<file path=ppt/slides/_rels/slide17.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slide" Target="slide16.xml"/><Relationship Id="rId7" Type="http://schemas.openxmlformats.org/officeDocument/2006/relationships/image" Target="../media/image31.png"/><Relationship Id="rId2" Type="http://schemas.openxmlformats.org/officeDocument/2006/relationships/slide" Target="slide1.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3.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microsoft.com/office/2007/relationships/hdphoto" Target="../media/hdphoto3.wdp"/><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slide" Target="slide1.xml"/><Relationship Id="rId9" Type="http://schemas.openxmlformats.org/officeDocument/2006/relationships/slide" Target="slide19.xml"/></Relationships>
</file>

<file path=ppt/slides/_rels/slide19.xml.rels><?xml version="1.0" encoding="UTF-8" standalone="yes"?>
<Relationships xmlns="http://schemas.openxmlformats.org/package/2006/relationships"><Relationship Id="rId8" Type="http://schemas.openxmlformats.org/officeDocument/2006/relationships/slide" Target="slide20.xml"/><Relationship Id="rId3" Type="http://schemas.microsoft.com/office/2007/relationships/hdphoto" Target="../media/hdphoto3.wdp"/><Relationship Id="rId7"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slide" Target="slide1.xml"/><Relationship Id="rId9" Type="http://schemas.openxmlformats.org/officeDocument/2006/relationships/slide" Target="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49.xml"/><Relationship Id="rId2"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slide" Target="slide43.xml"/><Relationship Id="rId5" Type="http://schemas.openxmlformats.org/officeDocument/2006/relationships/slide" Target="slide18.xml"/><Relationship Id="rId4" Type="http://schemas.openxmlformats.org/officeDocument/2006/relationships/slide" Target="slide1.xml"/></Relationships>
</file>

<file path=ppt/slides/_rels/slide2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slide" Target="slide19.xml"/><Relationship Id="rId4" Type="http://schemas.openxmlformats.org/officeDocument/2006/relationships/slide" Target="slide21.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slide" Target="slide20.xml"/><Relationship Id="rId5" Type="http://schemas.openxmlformats.org/officeDocument/2006/relationships/slide" Target="slide22.xml"/><Relationship Id="rId4" Type="http://schemas.openxmlformats.org/officeDocument/2006/relationships/slide" Target="slide1.xml"/></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microsoft.com/office/2007/relationships/hdphoto" Target="../media/hdphoto3.wdp"/><Relationship Id="rId7" Type="http://schemas.openxmlformats.org/officeDocument/2006/relationships/image" Target="../media/image46.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slide" Target="slide21.xml"/><Relationship Id="rId4" Type="http://schemas.openxmlformats.org/officeDocument/2006/relationships/slide" Target="slide1.xml"/><Relationship Id="rId9"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slide" Target="slide24.xml"/><Relationship Id="rId4" Type="http://schemas.openxmlformats.org/officeDocument/2006/relationships/slide" Target="slide1.xml"/></Relationships>
</file>

<file path=ppt/slides/_rels/slide24.xml.rels><?xml version="1.0" encoding="UTF-8" standalone="yes"?>
<Relationships xmlns="http://schemas.openxmlformats.org/package/2006/relationships"><Relationship Id="rId8" Type="http://schemas.openxmlformats.org/officeDocument/2006/relationships/image" Target="../media/image53.jpeg"/><Relationship Id="rId3" Type="http://schemas.microsoft.com/office/2007/relationships/hdphoto" Target="../media/hdphoto4.wdp"/><Relationship Id="rId7"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slide" Target="slide25.xml"/><Relationship Id="rId4" Type="http://schemas.openxmlformats.org/officeDocument/2006/relationships/slide" Target="slide1.xml"/></Relationships>
</file>

<file path=ppt/slides/_rels/slide25.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slide" Target="slide24.xml"/><Relationship Id="rId5" Type="http://schemas.openxmlformats.org/officeDocument/2006/relationships/slide" Target="slide26.xml"/><Relationship Id="rId4" Type="http://schemas.openxmlformats.org/officeDocument/2006/relationships/slide" Target="slide1.xml"/></Relationships>
</file>

<file path=ppt/slides/_rels/slide26.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55.jp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slide" Target="slide24.xml"/><Relationship Id="rId5" Type="http://schemas.openxmlformats.org/officeDocument/2006/relationships/slide" Target="slide27.xml"/><Relationship Id="rId4" Type="http://schemas.openxmlformats.org/officeDocument/2006/relationships/slide" Target="slide1.xml"/></Relationships>
</file>

<file path=ppt/slides/_rels/slide27.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56.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8.xml"/><Relationship Id="rId4" Type="http://schemas.openxmlformats.org/officeDocument/2006/relationships/slide" Target="slide1.xml"/></Relationships>
</file>

<file path=ppt/slides/_rels/slide28.xml.rels><?xml version="1.0" encoding="UTF-8" standalone="yes"?>
<Relationships xmlns="http://schemas.openxmlformats.org/package/2006/relationships"><Relationship Id="rId8" Type="http://schemas.openxmlformats.org/officeDocument/2006/relationships/image" Target="../media/image58.png"/><Relationship Id="rId3" Type="http://schemas.microsoft.com/office/2007/relationships/hdphoto" Target="../media/hdphoto4.wdp"/><Relationship Id="rId7" Type="http://schemas.openxmlformats.org/officeDocument/2006/relationships/image" Target="../media/image57.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slide" Target="slide29.xml"/><Relationship Id="rId4" Type="http://schemas.openxmlformats.org/officeDocument/2006/relationships/slide" Target="slide1.xml"/></Relationships>
</file>

<file path=ppt/slides/_rels/slide29.xml.rels><?xml version="1.0" encoding="UTF-8" standalone="yes"?>
<Relationships xmlns="http://schemas.openxmlformats.org/package/2006/relationships"><Relationship Id="rId8" Type="http://schemas.openxmlformats.org/officeDocument/2006/relationships/slide" Target="slide28.xml"/><Relationship Id="rId3" Type="http://schemas.microsoft.com/office/2007/relationships/hdphoto" Target="../media/hdphoto5.wdp"/><Relationship Id="rId7" Type="http://schemas.openxmlformats.org/officeDocument/2006/relationships/hyperlink" Target="https://www.debian.org/users/" TargetMode="External"/><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slide" Target="slide30.xml"/><Relationship Id="rId4" Type="http://schemas.openxmlformats.org/officeDocument/2006/relationships/slide" Target="slide1.xml"/></Relationships>
</file>

<file path=ppt/slides/_rels/slide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slide" Target="slide23.xml"/><Relationship Id="rId5" Type="http://schemas.openxmlformats.org/officeDocument/2006/relationships/slide" Target="slide18.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slide" Target="slide29.xml"/><Relationship Id="rId5" Type="http://schemas.openxmlformats.org/officeDocument/2006/relationships/slide" Target="slide31.xml"/><Relationship Id="rId4" Type="http://schemas.openxmlformats.org/officeDocument/2006/relationships/slide" Target="slide1.xml"/></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slide" Target="slide32.xml"/><Relationship Id="rId4" Type="http://schemas.openxmlformats.org/officeDocument/2006/relationships/slide" Target="slide1.xml"/></Relationships>
</file>

<file path=ppt/slides/_rels/slide32.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slide" Target="slide1.xml"/><Relationship Id="rId7" Type="http://schemas.openxmlformats.org/officeDocument/2006/relationships/diagramLayout" Target="../diagrams/layout4.xml"/><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image" Target="../media/image64.png"/><Relationship Id="rId10" Type="http://schemas.microsoft.com/office/2007/relationships/diagramDrawing" Target="../diagrams/drawing4.xml"/><Relationship Id="rId4" Type="http://schemas.openxmlformats.org/officeDocument/2006/relationships/slide" Target="slide33.xml"/><Relationship Id="rId9" Type="http://schemas.openxmlformats.org/officeDocument/2006/relationships/diagramColors" Target="../diagrams/colors4.xml"/></Relationships>
</file>

<file path=ppt/slides/_rels/slide3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slide" Target="slide32.xml"/><Relationship Id="rId4" Type="http://schemas.openxmlformats.org/officeDocument/2006/relationships/slide" Target="slide34.xml"/></Relationships>
</file>

<file path=ppt/slides/_rels/slide34.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slide" Target="slide1.xml"/><Relationship Id="rId7" Type="http://schemas.openxmlformats.org/officeDocument/2006/relationships/diagramLayout" Target="../diagrams/layout5.xml"/><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diagramData" Target="../diagrams/data5.xml"/><Relationship Id="rId5" Type="http://schemas.openxmlformats.org/officeDocument/2006/relationships/slide" Target="slide33.xml"/><Relationship Id="rId10" Type="http://schemas.microsoft.com/office/2007/relationships/diagramDrawing" Target="../diagrams/drawing5.xml"/><Relationship Id="rId4" Type="http://schemas.openxmlformats.org/officeDocument/2006/relationships/slide" Target="slide38.xml"/><Relationship Id="rId9" Type="http://schemas.openxmlformats.org/officeDocument/2006/relationships/diagramColors" Target="../diagrams/colors5.xml"/></Relationships>
</file>

<file path=ppt/slides/_rels/slide35.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diagramQuickStyle" Target="../diagrams/quickStyle6.xml"/><Relationship Id="rId13" Type="http://schemas.openxmlformats.org/officeDocument/2006/relationships/diagramQuickStyle" Target="../diagrams/quickStyle7.xml"/><Relationship Id="rId3" Type="http://schemas.openxmlformats.org/officeDocument/2006/relationships/slide" Target="slide1.xml"/><Relationship Id="rId7" Type="http://schemas.openxmlformats.org/officeDocument/2006/relationships/diagramLayout" Target="../diagrams/layout6.xml"/><Relationship Id="rId12" Type="http://schemas.openxmlformats.org/officeDocument/2006/relationships/diagramLayout" Target="../diagrams/layout7.xml"/><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diagramData" Target="../diagrams/data6.xml"/><Relationship Id="rId11" Type="http://schemas.openxmlformats.org/officeDocument/2006/relationships/diagramData" Target="../diagrams/data7.xml"/><Relationship Id="rId5" Type="http://schemas.openxmlformats.org/officeDocument/2006/relationships/slide" Target="slide34.xml"/><Relationship Id="rId15" Type="http://schemas.microsoft.com/office/2007/relationships/diagramDrawing" Target="../diagrams/drawing7.xml"/><Relationship Id="rId10" Type="http://schemas.microsoft.com/office/2007/relationships/diagramDrawing" Target="../diagrams/drawing6.xml"/><Relationship Id="rId4" Type="http://schemas.openxmlformats.org/officeDocument/2006/relationships/slide" Target="slide39.xml"/><Relationship Id="rId9" Type="http://schemas.openxmlformats.org/officeDocument/2006/relationships/diagramColors" Target="../diagrams/colors6.xml"/><Relationship Id="rId14" Type="http://schemas.openxmlformats.org/officeDocument/2006/relationships/diagramColors" Target="../diagrams/colors7.xml"/></Relationships>
</file>

<file path=ppt/slides/_rels/slide39.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72.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slide" Target="slide38.xml"/><Relationship Id="rId4" Type="http://schemas.openxmlformats.org/officeDocument/2006/relationships/slide" Target="slide40.xml"/></Relationships>
</file>

<file path=ppt/slides/_rels/slide4.xml.rels><?xml version="1.0" encoding="UTF-8" standalone="yes"?>
<Relationships xmlns="http://schemas.openxmlformats.org/package/2006/relationships"><Relationship Id="rId8" Type="http://schemas.openxmlformats.org/officeDocument/2006/relationships/slide" Target="slide5.xml"/><Relationship Id="rId3" Type="http://schemas.microsoft.com/office/2007/relationships/hdphoto" Target="../media/hdphoto2.wdp"/><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slide" Target="slide1.xml"/></Relationships>
</file>

<file path=ppt/slides/_rels/slide40.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7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slide" Target="slide39.xml"/><Relationship Id="rId4" Type="http://schemas.openxmlformats.org/officeDocument/2006/relationships/slide" Target="slide41.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slide" Target="slide1.xml"/><Relationship Id="rId7" Type="http://schemas.openxmlformats.org/officeDocument/2006/relationships/image" Target="../media/image76.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slide" Target="slide40.xml"/><Relationship Id="rId4" Type="http://schemas.openxmlformats.org/officeDocument/2006/relationships/slide" Target="slide42.xml"/><Relationship Id="rId9" Type="http://schemas.openxmlformats.org/officeDocument/2006/relationships/image" Target="../media/image78.png"/></Relationships>
</file>

<file path=ppt/slides/_rels/slide42.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slide" Target="slide1.xml"/><Relationship Id="rId7" Type="http://schemas.openxmlformats.org/officeDocument/2006/relationships/diagramQuickStyle" Target="../diagrams/quickStyle8.xml"/><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slide" Target="slide41.xml"/><Relationship Id="rId9" Type="http://schemas.microsoft.com/office/2007/relationships/diagramDrawing" Target="../diagrams/drawing8.xml"/></Relationships>
</file>

<file path=ppt/slides/_rels/slide43.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microsoft.com/office/2007/relationships/hdphoto" Target="../media/hdphoto6.wdp"/><Relationship Id="rId7" Type="http://schemas.openxmlformats.org/officeDocument/2006/relationships/diagramLayout" Target="../diagrams/layout9.xml"/><Relationship Id="rId12" Type="http://schemas.openxmlformats.org/officeDocument/2006/relationships/image" Target="../media/image82.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diagramData" Target="../diagrams/data9.xml"/><Relationship Id="rId11" Type="http://schemas.openxmlformats.org/officeDocument/2006/relationships/image" Target="../media/image81.jpg"/><Relationship Id="rId5" Type="http://schemas.openxmlformats.org/officeDocument/2006/relationships/slide" Target="slide44.xml"/><Relationship Id="rId10" Type="http://schemas.microsoft.com/office/2007/relationships/diagramDrawing" Target="../diagrams/drawing9.xml"/><Relationship Id="rId4" Type="http://schemas.openxmlformats.org/officeDocument/2006/relationships/slide" Target="slide2.xml"/><Relationship Id="rId9" Type="http://schemas.openxmlformats.org/officeDocument/2006/relationships/diagramColors" Target="../diagrams/colors9.xml"/></Relationships>
</file>

<file path=ppt/slides/_rels/slide44.xml.rels><?xml version="1.0" encoding="UTF-8" standalone="yes"?>
<Relationships xmlns="http://schemas.openxmlformats.org/package/2006/relationships"><Relationship Id="rId8" Type="http://schemas.openxmlformats.org/officeDocument/2006/relationships/image" Target="../media/image84.png"/><Relationship Id="rId3" Type="http://schemas.microsoft.com/office/2007/relationships/hdphoto" Target="../media/hdphoto6.wdp"/><Relationship Id="rId7" Type="http://schemas.openxmlformats.org/officeDocument/2006/relationships/image" Target="../media/image83.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2.xml"/><Relationship Id="rId4" Type="http://schemas.openxmlformats.org/officeDocument/2006/relationships/slide" Target="slide45.xml"/><Relationship Id="rId9" Type="http://schemas.openxmlformats.org/officeDocument/2006/relationships/image" Target="../media/image85.png"/></Relationships>
</file>

<file path=ppt/slides/_rels/slide45.xml.rels><?xml version="1.0" encoding="UTF-8" standalone="yes"?>
<Relationships xmlns="http://schemas.openxmlformats.org/package/2006/relationships"><Relationship Id="rId8" Type="http://schemas.openxmlformats.org/officeDocument/2006/relationships/image" Target="../media/image87.jpeg"/><Relationship Id="rId3" Type="http://schemas.microsoft.com/office/2007/relationships/hdphoto" Target="../media/hdphoto6.wdp"/><Relationship Id="rId7" Type="http://schemas.openxmlformats.org/officeDocument/2006/relationships/image" Target="../media/image86.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slide" Target="slide46.xml"/><Relationship Id="rId4" Type="http://schemas.openxmlformats.org/officeDocument/2006/relationships/slide" Target="slide2.xml"/></Relationships>
</file>

<file path=ppt/slides/_rels/slide46.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88.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slide" Target="slide47.xml"/><Relationship Id="rId4" Type="http://schemas.openxmlformats.org/officeDocument/2006/relationships/slide" Target="slide2.xml"/></Relationships>
</file>

<file path=ppt/slides/_rels/slide47.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89.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slide" Target="slide48.xml"/><Relationship Id="rId4" Type="http://schemas.openxmlformats.org/officeDocument/2006/relationships/slide" Target="slide2.xml"/></Relationships>
</file>

<file path=ppt/slides/_rels/slide4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slide" Target="slide47.xml"/><Relationship Id="rId4" Type="http://schemas.openxmlformats.org/officeDocument/2006/relationships/slide" Target="slide2.xml"/></Relationships>
</file>

<file path=ppt/slides/_rels/slide49.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92.gif"/><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slide" Target="slide50.xml"/><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xml"/><Relationship Id="rId3" Type="http://schemas.microsoft.com/office/2007/relationships/hdphoto" Target="../media/hdphoto2.wdp"/><Relationship Id="rId7" Type="http://schemas.openxmlformats.org/officeDocument/2006/relationships/diagramData" Target="../diagrams/data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4.xml"/><Relationship Id="rId11" Type="http://schemas.microsoft.com/office/2007/relationships/diagramDrawing" Target="../diagrams/drawing1.xml"/><Relationship Id="rId5" Type="http://schemas.openxmlformats.org/officeDocument/2006/relationships/slide" Target="slide6.xml"/><Relationship Id="rId10" Type="http://schemas.openxmlformats.org/officeDocument/2006/relationships/diagramColors" Target="../diagrams/colors1.xml"/><Relationship Id="rId4" Type="http://schemas.openxmlformats.org/officeDocument/2006/relationships/slide" Target="slide1.xml"/><Relationship Id="rId9"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93.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slide" Target="slide49.xml"/><Relationship Id="rId5" Type="http://schemas.openxmlformats.org/officeDocument/2006/relationships/slide" Target="slide51.xml"/><Relationship Id="rId4" Type="http://schemas.openxmlformats.org/officeDocument/2006/relationships/slide" Target="slide2.xml"/></Relationships>
</file>

<file path=ppt/slides/_rels/slide51.xml.rels><?xml version="1.0" encoding="UTF-8" standalone="yes"?>
<Relationships xmlns="http://schemas.openxmlformats.org/package/2006/relationships"><Relationship Id="rId8" Type="http://schemas.openxmlformats.org/officeDocument/2006/relationships/image" Target="../media/image95.gif"/><Relationship Id="rId3" Type="http://schemas.microsoft.com/office/2007/relationships/hdphoto" Target="../media/hdphoto6.wdp"/><Relationship Id="rId7" Type="http://schemas.openxmlformats.org/officeDocument/2006/relationships/image" Target="../media/image9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slide" Target="slide50.xml"/><Relationship Id="rId5" Type="http://schemas.openxmlformats.org/officeDocument/2006/relationships/slide" Target="slide52.xml"/><Relationship Id="rId4" Type="http://schemas.openxmlformats.org/officeDocument/2006/relationships/slide" Target="slide2.xml"/><Relationship Id="rId9" Type="http://schemas.openxmlformats.org/officeDocument/2006/relationships/image" Target="../media/image96.jpg"/></Relationships>
</file>

<file path=ppt/slides/_rels/slide52.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96.jp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slide" Target="slide51.xml"/><Relationship Id="rId5" Type="http://schemas.openxmlformats.org/officeDocument/2006/relationships/slide" Target="slide53.xml"/><Relationship Id="rId4" Type="http://schemas.openxmlformats.org/officeDocument/2006/relationships/slide" Target="slide2.xml"/></Relationships>
</file>

<file path=ppt/slides/_rels/slide53.xml.rels><?xml version="1.0" encoding="UTF-8" standalone="yes"?>
<Relationships xmlns="http://schemas.openxmlformats.org/package/2006/relationships"><Relationship Id="rId8" Type="http://schemas.openxmlformats.org/officeDocument/2006/relationships/image" Target="../media/image98.png"/><Relationship Id="rId3" Type="http://schemas.microsoft.com/office/2007/relationships/hdphoto" Target="../media/hdphoto6.wdp"/><Relationship Id="rId7" Type="http://schemas.openxmlformats.org/officeDocument/2006/relationships/image" Target="../media/image97.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54.xml"/><Relationship Id="rId4" Type="http://schemas.openxmlformats.org/officeDocument/2006/relationships/slide" Target="slide2.xml"/></Relationships>
</file>

<file path=ppt/slides/_rels/slide54.xml.rels><?xml version="1.0" encoding="UTF-8" standalone="yes"?>
<Relationships xmlns="http://schemas.openxmlformats.org/package/2006/relationships"><Relationship Id="rId8" Type="http://schemas.openxmlformats.org/officeDocument/2006/relationships/image" Target="../media/image100.png"/><Relationship Id="rId3" Type="http://schemas.microsoft.com/office/2007/relationships/hdphoto" Target="../media/hdphoto6.wdp"/><Relationship Id="rId7" Type="http://schemas.openxmlformats.org/officeDocument/2006/relationships/image" Target="../media/image99.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55.xml"/><Relationship Id="rId4" Type="http://schemas.openxmlformats.org/officeDocument/2006/relationships/slide" Target="slide2.xml"/></Relationships>
</file>

<file path=ppt/slides/_rels/slide55.xml.rels><?xml version="1.0" encoding="UTF-8" standalone="yes"?>
<Relationships xmlns="http://schemas.openxmlformats.org/package/2006/relationships"><Relationship Id="rId8" Type="http://schemas.openxmlformats.org/officeDocument/2006/relationships/image" Target="../media/image102.png"/><Relationship Id="rId3" Type="http://schemas.microsoft.com/office/2007/relationships/hdphoto" Target="../media/hdphoto6.wdp"/><Relationship Id="rId7" Type="http://schemas.openxmlformats.org/officeDocument/2006/relationships/image" Target="../media/image101.jpe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slide" Target="slide54.xml"/><Relationship Id="rId5" Type="http://schemas.openxmlformats.org/officeDocument/2006/relationships/slide" Target="slide56.xml"/><Relationship Id="rId4" Type="http://schemas.openxmlformats.org/officeDocument/2006/relationships/slide" Target="slide2.xml"/></Relationships>
</file>

<file path=ppt/slides/_rels/slide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slide" Target="slide55.xml"/><Relationship Id="rId4" Type="http://schemas.openxmlformats.org/officeDocument/2006/relationships/slide" Target="slide57.xml"/></Relationships>
</file>

<file path=ppt/slides/_rels/slide57.xml.rels><?xml version="1.0" encoding="UTF-8" standalone="yes"?>
<Relationships xmlns="http://schemas.openxmlformats.org/package/2006/relationships"><Relationship Id="rId8" Type="http://schemas.openxmlformats.org/officeDocument/2006/relationships/image" Target="../media/image106.png"/><Relationship Id="rId3" Type="http://schemas.microsoft.com/office/2007/relationships/hdphoto" Target="../media/hdphoto6.wdp"/><Relationship Id="rId7" Type="http://schemas.openxmlformats.org/officeDocument/2006/relationships/image" Target="../media/image105.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58.xml"/><Relationship Id="rId4" Type="http://schemas.openxmlformats.org/officeDocument/2006/relationships/slide" Target="slide2.xml"/></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slide" Target="slide57.xml"/></Relationships>
</file>

<file path=ppt/slides/_rels/slide5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2.wdp"/><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7.xml"/><Relationship Id="rId4" Type="http://schemas.openxmlformats.org/officeDocument/2006/relationships/slide" Target="slide1.xml"/><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3" Type="http://schemas.microsoft.com/office/2007/relationships/hdphoto" Target="../media/hdphoto2.wdp"/><Relationship Id="rId7" Type="http://schemas.openxmlformats.org/officeDocument/2006/relationships/diagramData" Target="../diagrams/data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6.xml"/><Relationship Id="rId11" Type="http://schemas.microsoft.com/office/2007/relationships/diagramDrawing" Target="../diagrams/drawing2.xml"/><Relationship Id="rId5" Type="http://schemas.openxmlformats.org/officeDocument/2006/relationships/slide" Target="slide8.xml"/><Relationship Id="rId10" Type="http://schemas.openxmlformats.org/officeDocument/2006/relationships/diagramColors" Target="../diagrams/colors2.xml"/><Relationship Id="rId4" Type="http://schemas.openxmlformats.org/officeDocument/2006/relationships/slide" Target="slide1.xml"/><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3.xml"/><Relationship Id="rId3" Type="http://schemas.microsoft.com/office/2007/relationships/hdphoto" Target="../media/hdphoto2.wdp"/><Relationship Id="rId7" Type="http://schemas.openxmlformats.org/officeDocument/2006/relationships/diagramData" Target="../diagrams/data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7.xml"/><Relationship Id="rId11" Type="http://schemas.microsoft.com/office/2007/relationships/diagramDrawing" Target="../diagrams/drawing3.xml"/><Relationship Id="rId5" Type="http://schemas.openxmlformats.org/officeDocument/2006/relationships/slide" Target="slide9.xml"/><Relationship Id="rId10" Type="http://schemas.openxmlformats.org/officeDocument/2006/relationships/diagramColors" Target="../diagrams/colors3.xml"/><Relationship Id="rId4" Type="http://schemas.openxmlformats.org/officeDocument/2006/relationships/slide" Target="slide1.xml"/><Relationship Id="rId9"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11.xml"/><Relationship Id="rId4" Type="http://schemas.openxmlformats.org/officeDocument/2006/relationships/slide" Target="slide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811840D7-F717-4F48-A4DD-3A09E9C0A8C7}"/>
              </a:ext>
            </a:extLst>
          </p:cNvPr>
          <p:cNvSpPr txBox="1"/>
          <p:nvPr/>
        </p:nvSpPr>
        <p:spPr>
          <a:xfrm>
            <a:off x="2804491" y="304800"/>
            <a:ext cx="6583018" cy="769441"/>
          </a:xfrm>
          <a:prstGeom prst="rect">
            <a:avLst/>
          </a:prstGeom>
          <a:solidFill>
            <a:schemeClr val="accent6">
              <a:lumMod val="75000"/>
              <a:alpha val="38000"/>
            </a:schemeClr>
          </a:solidFill>
          <a:ln>
            <a:solidFill>
              <a:schemeClr val="bg1"/>
            </a:solidFill>
          </a:ln>
          <a:effectLst/>
        </p:spPr>
        <p:txBody>
          <a:bodyPr wrap="square" rtlCol="0">
            <a:spAutoFit/>
          </a:bodyPr>
          <a:lstStyle/>
          <a:p>
            <a:r>
              <a:rPr lang="en-US" sz="4400" dirty="0">
                <a:solidFill>
                  <a:srgbClr val="4AE335"/>
                </a:solidFill>
                <a:latin typeface="Lucida Console" panose="020B0609040504020204" pitchFamily="49" charset="0"/>
              </a:rPr>
              <a:t>Sistemas Operativos</a:t>
            </a:r>
            <a:endParaRPr lang="es-AR" sz="4400" dirty="0">
              <a:solidFill>
                <a:srgbClr val="4AE335"/>
              </a:solidFill>
              <a:latin typeface="Lucida Console" panose="020B0609040504020204" pitchFamily="49" charset="0"/>
            </a:endParaRPr>
          </a:p>
        </p:txBody>
      </p:sp>
      <p:sp>
        <p:nvSpPr>
          <p:cNvPr id="4" name="Rectangle 3">
            <a:extLst>
              <a:ext uri="{FF2B5EF4-FFF2-40B4-BE49-F238E27FC236}">
                <a16:creationId xmlns:a16="http://schemas.microsoft.com/office/drawing/2014/main" id="{382D0573-2FF1-46FF-B42E-E4FBAF063CDD}"/>
              </a:ext>
            </a:extLst>
          </p:cNvPr>
          <p:cNvSpPr/>
          <p:nvPr/>
        </p:nvSpPr>
        <p:spPr>
          <a:xfrm>
            <a:off x="1141497" y="4144485"/>
            <a:ext cx="3108960" cy="769441"/>
          </a:xfrm>
          <a:prstGeom prst="rect">
            <a:avLst/>
          </a:prstGeom>
          <a:solidFill>
            <a:schemeClr val="accent6">
              <a:lumMod val="75000"/>
              <a:alpha val="58000"/>
            </a:schemeClr>
          </a:solidFill>
          <a:ln>
            <a:solidFill>
              <a:srgbClr val="4AE335"/>
            </a:solidFill>
          </a:ln>
          <a:effectLst>
            <a:reflection blurRad="101600" stA="51000" endPos="53000" dist="342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dirty="0"/>
              <a:t>     General</a:t>
            </a:r>
            <a:endParaRPr lang="es-AR" sz="4000" dirty="0">
              <a:latin typeface="Lucida Console" panose="020B0609040504020204" pitchFamily="49" charset="0"/>
            </a:endParaRPr>
          </a:p>
        </p:txBody>
      </p:sp>
      <p:sp>
        <p:nvSpPr>
          <p:cNvPr id="8" name="Rectangle 7">
            <a:extLst>
              <a:ext uri="{FF2B5EF4-FFF2-40B4-BE49-F238E27FC236}">
                <a16:creationId xmlns:a16="http://schemas.microsoft.com/office/drawing/2014/main" id="{6015B2A0-7F04-44A2-8253-F473B62810D5}"/>
              </a:ext>
            </a:extLst>
          </p:cNvPr>
          <p:cNvSpPr/>
          <p:nvPr/>
        </p:nvSpPr>
        <p:spPr>
          <a:xfrm>
            <a:off x="7833029" y="4126887"/>
            <a:ext cx="3108960" cy="769441"/>
          </a:xfrm>
          <a:prstGeom prst="rect">
            <a:avLst/>
          </a:prstGeom>
          <a:solidFill>
            <a:schemeClr val="accent1">
              <a:lumMod val="75000"/>
              <a:alpha val="58000"/>
            </a:schemeClr>
          </a:solidFill>
          <a:ln>
            <a:solidFill>
              <a:schemeClr val="accent1">
                <a:lumMod val="75000"/>
              </a:schemeClr>
            </a:solidFill>
          </a:ln>
          <a:effectLst>
            <a:reflection blurRad="101600" stA="51000" endPos="53000" dist="342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dirty="0"/>
              <a:t>      </a:t>
            </a:r>
            <a:r>
              <a:rPr lang="es-MX" sz="4000" dirty="0">
                <a:latin typeface="Lucida Console" panose="020B0609040504020204" pitchFamily="49" charset="0"/>
              </a:rPr>
              <a:t>Windows</a:t>
            </a:r>
            <a:endParaRPr lang="es-AR" sz="4000" dirty="0">
              <a:latin typeface="Lucida Console" panose="020B0609040504020204" pitchFamily="49" charset="0"/>
            </a:endParaRPr>
          </a:p>
        </p:txBody>
      </p:sp>
      <p:sp>
        <p:nvSpPr>
          <p:cNvPr id="9" name="Rectangle 8">
            <a:extLst>
              <a:ext uri="{FF2B5EF4-FFF2-40B4-BE49-F238E27FC236}">
                <a16:creationId xmlns:a16="http://schemas.microsoft.com/office/drawing/2014/main" id="{7C6FC83E-06AA-44E0-AABE-33E9CA42E7C9}"/>
              </a:ext>
            </a:extLst>
          </p:cNvPr>
          <p:cNvSpPr/>
          <p:nvPr/>
        </p:nvSpPr>
        <p:spPr>
          <a:xfrm>
            <a:off x="4487263" y="4137452"/>
            <a:ext cx="3108960" cy="769441"/>
          </a:xfrm>
          <a:prstGeom prst="rect">
            <a:avLst/>
          </a:prstGeom>
          <a:solidFill>
            <a:schemeClr val="bg1">
              <a:alpha val="58000"/>
            </a:schemeClr>
          </a:solidFill>
          <a:ln>
            <a:solidFill>
              <a:schemeClr val="bg1"/>
            </a:solidFill>
          </a:ln>
          <a:effectLst>
            <a:reflection blurRad="101600" stA="51000" endPos="53000" dist="342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Lucida Console" panose="020B0609040504020204" pitchFamily="49" charset="0"/>
              </a:rPr>
              <a:t> </a:t>
            </a:r>
            <a:r>
              <a:rPr lang="en-US" sz="4000" dirty="0">
                <a:solidFill>
                  <a:schemeClr val="tx1"/>
                </a:solidFill>
                <a:latin typeface="Lucida Console" panose="020B0609040504020204" pitchFamily="49" charset="0"/>
              </a:rPr>
              <a:t>Linux</a:t>
            </a:r>
            <a:endParaRPr lang="es-AR" sz="4000" dirty="0">
              <a:solidFill>
                <a:schemeClr val="tx1"/>
              </a:solidFill>
              <a:latin typeface="Lucida Console" panose="020B0609040504020204" pitchFamily="49" charset="0"/>
            </a:endParaRPr>
          </a:p>
        </p:txBody>
      </p:sp>
      <p:pic>
        <p:nvPicPr>
          <p:cNvPr id="10" name="Picture 9">
            <a:extLst>
              <a:ext uri="{FF2B5EF4-FFF2-40B4-BE49-F238E27FC236}">
                <a16:creationId xmlns:a16="http://schemas.microsoft.com/office/drawing/2014/main" id="{DBF06EE1-8078-42EB-A069-4E6F63C2E2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1833" y="4197226"/>
            <a:ext cx="642830" cy="642830"/>
          </a:xfrm>
          <a:prstGeom prst="rect">
            <a:avLst/>
          </a:prstGeom>
          <a:effectLst>
            <a:reflection blurRad="101600" stA="51000" endPos="53000" dist="342900" dir="5400000" sy="-100000" algn="bl" rotWithShape="0"/>
          </a:effectLst>
        </p:spPr>
      </p:pic>
      <p:pic>
        <p:nvPicPr>
          <p:cNvPr id="14" name="Picture 13">
            <a:extLst>
              <a:ext uri="{FF2B5EF4-FFF2-40B4-BE49-F238E27FC236}">
                <a16:creationId xmlns:a16="http://schemas.microsoft.com/office/drawing/2014/main" id="{9E83213E-F722-4F5A-9081-7B35645D59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9522" y="4193723"/>
            <a:ext cx="568716" cy="689353"/>
          </a:xfrm>
          <a:prstGeom prst="rect">
            <a:avLst/>
          </a:prstGeom>
          <a:effectLst>
            <a:reflection blurRad="101600" stA="51000" endPos="53000" dist="342900" dir="5400000" sy="-100000" algn="bl" rotWithShape="0"/>
          </a:effectLst>
        </p:spPr>
      </p:pic>
      <p:pic>
        <p:nvPicPr>
          <p:cNvPr id="16" name="Picture 15">
            <a:extLst>
              <a:ext uri="{FF2B5EF4-FFF2-40B4-BE49-F238E27FC236}">
                <a16:creationId xmlns:a16="http://schemas.microsoft.com/office/drawing/2014/main" id="{B02A06B2-0B19-4168-AA08-1655E61097BB}"/>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270781" y="4170921"/>
            <a:ext cx="745918" cy="745918"/>
          </a:xfrm>
          <a:prstGeom prst="rect">
            <a:avLst/>
          </a:prstGeom>
          <a:effectLst>
            <a:reflection blurRad="101600" stA="51000" endPos="53000" dist="342900" dir="5400000" sy="-100000" algn="bl" rotWithShape="0"/>
          </a:effectLst>
        </p:spPr>
      </p:pic>
      <p:sp>
        <p:nvSpPr>
          <p:cNvPr id="2" name="Rectangle 1">
            <a:hlinkClick r:id="rId7" action="ppaction://hlinksldjump"/>
            <a:extLst>
              <a:ext uri="{FF2B5EF4-FFF2-40B4-BE49-F238E27FC236}">
                <a16:creationId xmlns:a16="http://schemas.microsoft.com/office/drawing/2014/main" id="{1713995B-429C-4D97-98A1-67E1C186BACA}"/>
              </a:ext>
            </a:extLst>
          </p:cNvPr>
          <p:cNvSpPr/>
          <p:nvPr/>
        </p:nvSpPr>
        <p:spPr>
          <a:xfrm>
            <a:off x="7833029" y="4126886"/>
            <a:ext cx="3108960"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Rectangle 10">
            <a:hlinkClick r:id="rId8" action="ppaction://hlinksldjump"/>
            <a:extLst>
              <a:ext uri="{FF2B5EF4-FFF2-40B4-BE49-F238E27FC236}">
                <a16:creationId xmlns:a16="http://schemas.microsoft.com/office/drawing/2014/main" id="{79BC04E9-8983-4A60-81A6-120F40FF4AAD}"/>
              </a:ext>
            </a:extLst>
          </p:cNvPr>
          <p:cNvSpPr/>
          <p:nvPr/>
        </p:nvSpPr>
        <p:spPr>
          <a:xfrm>
            <a:off x="4487263" y="4144485"/>
            <a:ext cx="3108960"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CuadroTexto 4"/>
          <p:cNvSpPr txBox="1"/>
          <p:nvPr/>
        </p:nvSpPr>
        <p:spPr>
          <a:xfrm>
            <a:off x="9951450" y="6113567"/>
            <a:ext cx="1981077" cy="584775"/>
          </a:xfrm>
          <a:prstGeom prst="rect">
            <a:avLst/>
          </a:prstGeom>
          <a:solidFill>
            <a:schemeClr val="accent6">
              <a:lumMod val="75000"/>
              <a:alpha val="60000"/>
            </a:schemeClr>
          </a:solidFill>
        </p:spPr>
        <p:txBody>
          <a:bodyPr wrap="square" rtlCol="0">
            <a:spAutoFit/>
          </a:bodyPr>
          <a:lstStyle/>
          <a:p>
            <a:pPr algn="ctr"/>
            <a:r>
              <a:rPr lang="es-AR" sz="3200" dirty="0">
                <a:solidFill>
                  <a:schemeClr val="bg1"/>
                </a:solidFill>
              </a:rPr>
              <a:t>Créditos</a:t>
            </a:r>
          </a:p>
        </p:txBody>
      </p:sp>
      <p:sp>
        <p:nvSpPr>
          <p:cNvPr id="6" name="Rectángulo 5"/>
          <p:cNvSpPr/>
          <p:nvPr/>
        </p:nvSpPr>
        <p:spPr>
          <a:xfrm>
            <a:off x="9951450" y="6113567"/>
            <a:ext cx="1981077"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Rectángulo 6">
            <a:hlinkClick r:id="rId9" action="ppaction://hlinksldjump"/>
          </p:cNvPr>
          <p:cNvSpPr/>
          <p:nvPr/>
        </p:nvSpPr>
        <p:spPr>
          <a:xfrm>
            <a:off x="9782629" y="5979886"/>
            <a:ext cx="2307771" cy="754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Rectangle 10">
            <a:hlinkClick r:id="rId10" action="ppaction://hlinksldjump"/>
            <a:extLst>
              <a:ext uri="{FF2B5EF4-FFF2-40B4-BE49-F238E27FC236}">
                <a16:creationId xmlns:a16="http://schemas.microsoft.com/office/drawing/2014/main" id="{E2DA9802-F10D-4872-8157-3E3AD2A769DD}"/>
              </a:ext>
            </a:extLst>
          </p:cNvPr>
          <p:cNvSpPr/>
          <p:nvPr/>
        </p:nvSpPr>
        <p:spPr>
          <a:xfrm>
            <a:off x="1141497" y="4153678"/>
            <a:ext cx="3108960"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800314812"/>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250"/>
                                        <p:tgtEl>
                                          <p:spTgt spid="19"/>
                                        </p:tgtEl>
                                      </p:cBhvr>
                                    </p:animEffect>
                                  </p:childTnLst>
                                </p:cTn>
                              </p:par>
                              <p:par>
                                <p:cTn id="8" presetID="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ppt_x"/>
                                          </p:val>
                                        </p:tav>
                                        <p:tav tm="100000">
                                          <p:val>
                                            <p:strVal val="#ppt_x"/>
                                          </p:val>
                                        </p:tav>
                                      </p:tavLst>
                                    </p:anim>
                                    <p:anim calcmode="lin" valueType="num">
                                      <p:cBhvr additive="base">
                                        <p:cTn id="31" dur="500" fill="hold"/>
                                        <p:tgtEl>
                                          <p:spTgt spid="1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nodePh="1">
                                  <p:stCondLst>
                                    <p:cond delay="0"/>
                                  </p:stCondLst>
                                  <p:endCondLst>
                                    <p:cond evt="begin" delay="0">
                                      <p:tn val="32"/>
                                    </p:cond>
                                  </p:end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ppt_x"/>
                                          </p:val>
                                        </p:tav>
                                        <p:tav tm="100000">
                                          <p:val>
                                            <p:strVal val="#ppt_x"/>
                                          </p:val>
                                        </p:tav>
                                      </p:tavLst>
                                    </p:anim>
                                    <p:anim calcmode="lin" valueType="num">
                                      <p:cBhvr additive="base">
                                        <p:cTn id="35" dur="500" fill="hold"/>
                                        <p:tgtEl>
                                          <p:spTgt spid="2"/>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nodePh="1">
                                  <p:stCondLst>
                                    <p:cond delay="0"/>
                                  </p:stCondLst>
                                  <p:endCondLst>
                                    <p:cond evt="begin" delay="0">
                                      <p:tn val="36"/>
                                    </p:cond>
                                  </p:end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ppt_x"/>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nodePh="1">
                                  <p:stCondLst>
                                    <p:cond delay="0"/>
                                  </p:stCondLst>
                                  <p:endCondLst>
                                    <p:cond evt="begin" delay="0">
                                      <p:tn val="40"/>
                                    </p:cond>
                                  </p:end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ppt_x"/>
                                          </p:val>
                                        </p:tav>
                                        <p:tav tm="100000">
                                          <p:val>
                                            <p:strVal val="#ppt_x"/>
                                          </p:val>
                                        </p:tav>
                                      </p:tavLst>
                                    </p:anim>
                                    <p:anim calcmode="lin" valueType="num">
                                      <p:cBhvr additive="base">
                                        <p:cTn id="4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 grpId="0" animBg="1"/>
      <p:bldP spid="8" grpId="0" animBg="1"/>
      <p:bldP spid="9" grpId="0" animBg="1"/>
      <p:bldP spid="2" grpId="0"/>
      <p:bldP spid="11"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D6CCA0-BC65-4C4A-8125-C3620DEF0E6C}"/>
              </a:ext>
            </a:extLst>
          </p:cNvPr>
          <p:cNvSpPr>
            <a:spLocks noGrp="1"/>
          </p:cNvSpPr>
          <p:nvPr>
            <p:ph type="title"/>
          </p:nvPr>
        </p:nvSpPr>
        <p:spPr>
          <a:xfrm>
            <a:off x="838200" y="365125"/>
            <a:ext cx="10515600" cy="1325563"/>
          </a:xfrm>
        </p:spPr>
        <p:txBody>
          <a:bodyPr/>
          <a:lstStyle/>
          <a:p>
            <a:endParaRPr lang="es-AR"/>
          </a:p>
        </p:txBody>
      </p:sp>
      <p:pic>
        <p:nvPicPr>
          <p:cNvPr id="4" name="Marcador de contenido 3">
            <a:extLst>
              <a:ext uri="{FF2B5EF4-FFF2-40B4-BE49-F238E27FC236}">
                <a16:creationId xmlns:a16="http://schemas.microsoft.com/office/drawing/2014/main" id="{0F69A624-1C29-435F-9521-45DEBB290303}"/>
              </a:ext>
            </a:extLst>
          </p:cNvPr>
          <p:cNvPicPr>
            <a:picLocks noGrp="1" noChangeAspect="1"/>
          </p:cNvPicPr>
          <p:nvPr>
            <p:ph idx="1"/>
          </p:nvPr>
        </p:nvPicPr>
        <p:blipFill rotWithShape="1">
          <a:blip r:embed="rId2"/>
          <a:srcRect l="14555" t="28759" r="38561" b="24543"/>
          <a:stretch/>
        </p:blipFill>
        <p:spPr>
          <a:xfrm>
            <a:off x="838201" y="580570"/>
            <a:ext cx="10601132" cy="5936633"/>
          </a:xfrm>
          <a:prstGeom prst="rect">
            <a:avLst/>
          </a:prstGeom>
        </p:spPr>
      </p:pic>
    </p:spTree>
    <p:extLst>
      <p:ext uri="{BB962C8B-B14F-4D97-AF65-F5344CB8AC3E}">
        <p14:creationId xmlns:p14="http://schemas.microsoft.com/office/powerpoint/2010/main" val="4058458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28000"/>
                    </a14:imgEffect>
                  </a14:imgLayer>
                </a14:imgProps>
              </a:ext>
            </a:extLst>
          </a:blip>
          <a:srcRect/>
          <a:stretch>
            <a:fillRect l="-16000" r="-16000"/>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7837248-DF24-47B5-A164-D697D7029305}"/>
              </a:ext>
            </a:extLst>
          </p:cNvPr>
          <p:cNvSpPr txBox="1"/>
          <p:nvPr/>
        </p:nvSpPr>
        <p:spPr>
          <a:xfrm>
            <a:off x="1630017" y="463826"/>
            <a:ext cx="9289774" cy="707886"/>
          </a:xfrm>
          <a:prstGeom prst="rect">
            <a:avLst/>
          </a:prstGeom>
          <a:solidFill>
            <a:schemeClr val="tx1">
              <a:alpha val="80000"/>
            </a:schemeClr>
          </a:solidFill>
        </p:spPr>
        <p:txBody>
          <a:bodyPr wrap="square" rtlCol="0">
            <a:spAutoFit/>
          </a:bodyPr>
          <a:lstStyle/>
          <a:p>
            <a:pPr algn="ctr"/>
            <a:r>
              <a:rPr lang="es-AR" sz="4000" dirty="0">
                <a:solidFill>
                  <a:schemeClr val="bg1"/>
                </a:solidFill>
              </a:rPr>
              <a:t>El Shell</a:t>
            </a:r>
          </a:p>
        </p:txBody>
      </p:sp>
      <p:sp>
        <p:nvSpPr>
          <p:cNvPr id="5" name="CuadroTexto 4">
            <a:extLst>
              <a:ext uri="{FF2B5EF4-FFF2-40B4-BE49-F238E27FC236}">
                <a16:creationId xmlns:a16="http://schemas.microsoft.com/office/drawing/2014/main" id="{40C3D3E8-9CFF-4C2B-9C33-6CEDD0B3F060}"/>
              </a:ext>
            </a:extLst>
          </p:cNvPr>
          <p:cNvSpPr txBox="1"/>
          <p:nvPr/>
        </p:nvSpPr>
        <p:spPr>
          <a:xfrm>
            <a:off x="323557" y="304257"/>
            <a:ext cx="773723" cy="830997"/>
          </a:xfrm>
          <a:prstGeom prst="rect">
            <a:avLst/>
          </a:prstGeom>
          <a:solidFill>
            <a:schemeClr val="tx1">
              <a:lumMod val="95000"/>
              <a:lumOff val="5000"/>
            </a:schemeClr>
          </a:solidFill>
        </p:spPr>
        <p:txBody>
          <a:bodyPr wrap="square" rtlCol="0">
            <a:spAutoFit/>
          </a:bodyPr>
          <a:lstStyle/>
          <a:p>
            <a:r>
              <a:rPr lang="es-AR" sz="4800" dirty="0">
                <a:solidFill>
                  <a:schemeClr val="bg1"/>
                </a:solidFill>
              </a:rPr>
              <a:t>↑</a:t>
            </a:r>
          </a:p>
        </p:txBody>
      </p:sp>
      <p:sp>
        <p:nvSpPr>
          <p:cNvPr id="6" name="Rectángulo 5">
            <a:hlinkClick r:id="rId4" action="ppaction://hlinksldjump"/>
            <a:extLst>
              <a:ext uri="{FF2B5EF4-FFF2-40B4-BE49-F238E27FC236}">
                <a16:creationId xmlns:a16="http://schemas.microsoft.com/office/drawing/2014/main" id="{D6771904-7384-40B1-95DA-5DBB0DA0E991}"/>
              </a:ext>
            </a:extLst>
          </p:cNvPr>
          <p:cNvSpPr/>
          <p:nvPr/>
        </p:nvSpPr>
        <p:spPr>
          <a:xfrm>
            <a:off x="323556" y="30734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B4954230-9F3A-4789-B430-B6F9B1D45D7F}"/>
              </a:ext>
            </a:extLst>
          </p:cNvPr>
          <p:cNvSpPr txBox="1"/>
          <p:nvPr/>
        </p:nvSpPr>
        <p:spPr>
          <a:xfrm>
            <a:off x="1258472" y="5823610"/>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CBFB411B-A5A7-4F99-96D0-A7AFFC706C3D}"/>
              </a:ext>
            </a:extLst>
          </p:cNvPr>
          <p:cNvSpPr txBox="1"/>
          <p:nvPr/>
        </p:nvSpPr>
        <p:spPr>
          <a:xfrm rot="10800000">
            <a:off x="226470" y="5916374"/>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pic>
        <p:nvPicPr>
          <p:cNvPr id="3" name="Imagen 2">
            <a:extLst>
              <a:ext uri="{FF2B5EF4-FFF2-40B4-BE49-F238E27FC236}">
                <a16:creationId xmlns:a16="http://schemas.microsoft.com/office/drawing/2014/main" id="{1CFCBD09-78B5-4942-BAFB-5EBAE0DB4D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5029" y="2670318"/>
            <a:ext cx="3802899" cy="3476190"/>
          </a:xfrm>
          <a:prstGeom prst="rect">
            <a:avLst/>
          </a:prstGeom>
        </p:spPr>
      </p:pic>
      <p:sp>
        <p:nvSpPr>
          <p:cNvPr id="12" name="CuadroTexto 11">
            <a:extLst>
              <a:ext uri="{FF2B5EF4-FFF2-40B4-BE49-F238E27FC236}">
                <a16:creationId xmlns:a16="http://schemas.microsoft.com/office/drawing/2014/main" id="{5E64414C-5C2F-46A6-A93C-AFBA3D85F310}"/>
              </a:ext>
            </a:extLst>
          </p:cNvPr>
          <p:cNvSpPr txBox="1"/>
          <p:nvPr/>
        </p:nvSpPr>
        <p:spPr>
          <a:xfrm>
            <a:off x="398055" y="1755912"/>
            <a:ext cx="5876849" cy="830997"/>
          </a:xfrm>
          <a:prstGeom prst="rect">
            <a:avLst/>
          </a:prstGeom>
          <a:solidFill>
            <a:schemeClr val="tx1">
              <a:alpha val="80000"/>
            </a:schemeClr>
          </a:solidFill>
        </p:spPr>
        <p:txBody>
          <a:bodyPr wrap="square" rtlCol="0">
            <a:spAutoFit/>
          </a:bodyPr>
          <a:lstStyle/>
          <a:p>
            <a:pPr algn="ctr"/>
            <a:r>
              <a:rPr lang="es-AR" sz="2400" dirty="0">
                <a:solidFill>
                  <a:schemeClr val="bg1"/>
                </a:solidFill>
              </a:rPr>
              <a:t>Programa independiente del S.O que controla la interfaz del usuario</a:t>
            </a:r>
          </a:p>
        </p:txBody>
      </p:sp>
      <p:sp>
        <p:nvSpPr>
          <p:cNvPr id="13" name="CuadroTexto 12">
            <a:extLst>
              <a:ext uri="{FF2B5EF4-FFF2-40B4-BE49-F238E27FC236}">
                <a16:creationId xmlns:a16="http://schemas.microsoft.com/office/drawing/2014/main" id="{E1AA9416-758F-4EFF-85B7-331155368AE0}"/>
              </a:ext>
            </a:extLst>
          </p:cNvPr>
          <p:cNvSpPr txBox="1"/>
          <p:nvPr/>
        </p:nvSpPr>
        <p:spPr>
          <a:xfrm>
            <a:off x="6151671" y="4992613"/>
            <a:ext cx="5876849" cy="830997"/>
          </a:xfrm>
          <a:prstGeom prst="rect">
            <a:avLst/>
          </a:prstGeom>
          <a:solidFill>
            <a:schemeClr val="tx1">
              <a:alpha val="80000"/>
            </a:schemeClr>
          </a:solidFill>
        </p:spPr>
        <p:txBody>
          <a:bodyPr wrap="square" rtlCol="0">
            <a:spAutoFit/>
          </a:bodyPr>
          <a:lstStyle/>
          <a:p>
            <a:pPr algn="ctr"/>
            <a:r>
              <a:rPr lang="es-AR" sz="2400" dirty="0">
                <a:solidFill>
                  <a:schemeClr val="bg1"/>
                </a:solidFill>
              </a:rPr>
              <a:t>Acepta solicitudes del usuario y las interpreta para el resto del Sistema Operativo.</a:t>
            </a:r>
          </a:p>
        </p:txBody>
      </p:sp>
      <p:pic>
        <p:nvPicPr>
          <p:cNvPr id="14" name="Imagen 13" descr="Imagen que contiene monitor, pantalla, electrónica, portátil&#10;&#10;Descripción generada con confianza muy alta">
            <a:extLst>
              <a:ext uri="{FF2B5EF4-FFF2-40B4-BE49-F238E27FC236}">
                <a16:creationId xmlns:a16="http://schemas.microsoft.com/office/drawing/2014/main" id="{BE99EBB3-BFE4-4000-900F-F5F45DFB8A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4894" y="1399201"/>
            <a:ext cx="5653626" cy="3236701"/>
          </a:xfrm>
          <a:prstGeom prst="rect">
            <a:avLst/>
          </a:prstGeom>
        </p:spPr>
      </p:pic>
    </p:spTree>
    <p:extLst>
      <p:ext uri="{BB962C8B-B14F-4D97-AF65-F5344CB8AC3E}">
        <p14:creationId xmlns:p14="http://schemas.microsoft.com/office/powerpoint/2010/main" val="4263099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250"/>
                                        <p:tgtEl>
                                          <p:spTgt spid="5"/>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wipe(left)">
                                      <p:cBhvr>
                                        <p:cTn id="15" dur="500"/>
                                        <p:tgtEl>
                                          <p:spTgt spid="4">
                                            <p:bg/>
                                          </p:spTgt>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wipe(left)">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25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250"/>
                                        <p:tgtEl>
                                          <p:spTgt spid="8"/>
                                        </p:tgtEl>
                                      </p:cBhvr>
                                    </p:animEffect>
                                  </p:childTnLst>
                                </p:cTn>
                              </p:par>
                            </p:childTnLst>
                          </p:cTn>
                        </p:par>
                        <p:par>
                          <p:cTn id="26" fill="hold">
                            <p:stCondLst>
                              <p:cond delay="4250"/>
                            </p:stCondLst>
                            <p:childTnLst>
                              <p:par>
                                <p:cTn id="27" presetID="26" presetClass="entr" presetSubtype="0" fill="hold" grpId="0" nodeType="afterEffect">
                                  <p:stCondLst>
                                    <p:cond delay="0"/>
                                  </p:stCondLst>
                                  <p:childTnLst>
                                    <p:set>
                                      <p:cBhvr>
                                        <p:cTn id="28" dur="1" fill="hold">
                                          <p:stCondLst>
                                            <p:cond delay="0"/>
                                          </p:stCondLst>
                                        </p:cTn>
                                        <p:tgtEl>
                                          <p:spTgt spid="12">
                                            <p:bg/>
                                          </p:spTgt>
                                        </p:tgtEl>
                                        <p:attrNameLst>
                                          <p:attrName>style.visibility</p:attrName>
                                        </p:attrNameLst>
                                      </p:cBhvr>
                                      <p:to>
                                        <p:strVal val="visible"/>
                                      </p:to>
                                    </p:set>
                                    <p:animEffect transition="in" filter="wipe(down)">
                                      <p:cBhvr>
                                        <p:cTn id="29" dur="580">
                                          <p:stCondLst>
                                            <p:cond delay="0"/>
                                          </p:stCondLst>
                                        </p:cTn>
                                        <p:tgtEl>
                                          <p:spTgt spid="12">
                                            <p:bg/>
                                          </p:spTgt>
                                        </p:tgtEl>
                                      </p:cBhvr>
                                    </p:animEffect>
                                    <p:anim calcmode="lin" valueType="num">
                                      <p:cBhvr>
                                        <p:cTn id="30" dur="1822" tmFilter="0,0; 0.14,0.36; 0.43,0.73; 0.71,0.91; 1.0,1.0">
                                          <p:stCondLst>
                                            <p:cond delay="0"/>
                                          </p:stCondLst>
                                        </p:cTn>
                                        <p:tgtEl>
                                          <p:spTgt spid="12">
                                            <p:bg/>
                                          </p:spTgt>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12">
                                            <p:bg/>
                                          </p:spTgt>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12">
                                            <p:bg/>
                                          </p:spTgt>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12">
                                            <p:bg/>
                                          </p:spTgt>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12">
                                            <p:bg/>
                                          </p:spTgt>
                                        </p:tgtEl>
                                        <p:attrNameLst>
                                          <p:attrName>ppt_y</p:attrName>
                                        </p:attrNameLst>
                                      </p:cBhvr>
                                      <p:tavLst>
                                        <p:tav tm="0" fmla="#ppt_y-sin(pi*$)/81">
                                          <p:val>
                                            <p:fltVal val="0"/>
                                          </p:val>
                                        </p:tav>
                                        <p:tav tm="100000">
                                          <p:val>
                                            <p:fltVal val="1"/>
                                          </p:val>
                                        </p:tav>
                                      </p:tavLst>
                                    </p:anim>
                                    <p:animScale>
                                      <p:cBhvr>
                                        <p:cTn id="35" dur="26">
                                          <p:stCondLst>
                                            <p:cond delay="650"/>
                                          </p:stCondLst>
                                        </p:cTn>
                                        <p:tgtEl>
                                          <p:spTgt spid="12">
                                            <p:bg/>
                                          </p:spTgt>
                                        </p:tgtEl>
                                      </p:cBhvr>
                                      <p:to x="100000" y="60000"/>
                                    </p:animScale>
                                    <p:animScale>
                                      <p:cBhvr>
                                        <p:cTn id="36" dur="166" decel="50000">
                                          <p:stCondLst>
                                            <p:cond delay="676"/>
                                          </p:stCondLst>
                                        </p:cTn>
                                        <p:tgtEl>
                                          <p:spTgt spid="12">
                                            <p:bg/>
                                          </p:spTgt>
                                        </p:tgtEl>
                                      </p:cBhvr>
                                      <p:to x="100000" y="100000"/>
                                    </p:animScale>
                                    <p:animScale>
                                      <p:cBhvr>
                                        <p:cTn id="37" dur="26">
                                          <p:stCondLst>
                                            <p:cond delay="1312"/>
                                          </p:stCondLst>
                                        </p:cTn>
                                        <p:tgtEl>
                                          <p:spTgt spid="12">
                                            <p:bg/>
                                          </p:spTgt>
                                        </p:tgtEl>
                                      </p:cBhvr>
                                      <p:to x="100000" y="80000"/>
                                    </p:animScale>
                                    <p:animScale>
                                      <p:cBhvr>
                                        <p:cTn id="38" dur="166" decel="50000">
                                          <p:stCondLst>
                                            <p:cond delay="1338"/>
                                          </p:stCondLst>
                                        </p:cTn>
                                        <p:tgtEl>
                                          <p:spTgt spid="12">
                                            <p:bg/>
                                          </p:spTgt>
                                        </p:tgtEl>
                                      </p:cBhvr>
                                      <p:to x="100000" y="100000"/>
                                    </p:animScale>
                                    <p:animScale>
                                      <p:cBhvr>
                                        <p:cTn id="39" dur="26">
                                          <p:stCondLst>
                                            <p:cond delay="1642"/>
                                          </p:stCondLst>
                                        </p:cTn>
                                        <p:tgtEl>
                                          <p:spTgt spid="12">
                                            <p:bg/>
                                          </p:spTgt>
                                        </p:tgtEl>
                                      </p:cBhvr>
                                      <p:to x="100000" y="90000"/>
                                    </p:animScale>
                                    <p:animScale>
                                      <p:cBhvr>
                                        <p:cTn id="40" dur="166" decel="50000">
                                          <p:stCondLst>
                                            <p:cond delay="1668"/>
                                          </p:stCondLst>
                                        </p:cTn>
                                        <p:tgtEl>
                                          <p:spTgt spid="12">
                                            <p:bg/>
                                          </p:spTgt>
                                        </p:tgtEl>
                                      </p:cBhvr>
                                      <p:to x="100000" y="100000"/>
                                    </p:animScale>
                                    <p:animScale>
                                      <p:cBhvr>
                                        <p:cTn id="41" dur="26">
                                          <p:stCondLst>
                                            <p:cond delay="1808"/>
                                          </p:stCondLst>
                                        </p:cTn>
                                        <p:tgtEl>
                                          <p:spTgt spid="12">
                                            <p:bg/>
                                          </p:spTgt>
                                        </p:tgtEl>
                                      </p:cBhvr>
                                      <p:to x="100000" y="95000"/>
                                    </p:animScale>
                                    <p:animScale>
                                      <p:cBhvr>
                                        <p:cTn id="42" dur="166" decel="50000">
                                          <p:stCondLst>
                                            <p:cond delay="1834"/>
                                          </p:stCondLst>
                                        </p:cTn>
                                        <p:tgtEl>
                                          <p:spTgt spid="12">
                                            <p:bg/>
                                          </p:spTgt>
                                        </p:tgtEl>
                                      </p:cBhvr>
                                      <p:to x="100000" y="100000"/>
                                    </p:animScale>
                                  </p:childTnLst>
                                </p:cTn>
                              </p:par>
                            </p:childTnLst>
                          </p:cTn>
                        </p:par>
                        <p:par>
                          <p:cTn id="43" fill="hold">
                            <p:stCondLst>
                              <p:cond delay="6250"/>
                            </p:stCondLst>
                            <p:childTnLst>
                              <p:par>
                                <p:cTn id="44" presetID="26" presetClass="entr" presetSubtype="0" fill="hold" grpId="0" nodeType="afterEffect">
                                  <p:stCondLst>
                                    <p:cond delay="0"/>
                                  </p:stCondLst>
                                  <p:childTnLst>
                                    <p:set>
                                      <p:cBhvr>
                                        <p:cTn id="45" dur="1" fill="hold">
                                          <p:stCondLst>
                                            <p:cond delay="0"/>
                                          </p:stCondLst>
                                        </p:cTn>
                                        <p:tgtEl>
                                          <p:spTgt spid="12">
                                            <p:txEl>
                                              <p:pRg st="0" end="0"/>
                                            </p:txEl>
                                          </p:spTgt>
                                        </p:tgtEl>
                                        <p:attrNameLst>
                                          <p:attrName>style.visibility</p:attrName>
                                        </p:attrNameLst>
                                      </p:cBhvr>
                                      <p:to>
                                        <p:strVal val="visible"/>
                                      </p:to>
                                    </p:set>
                                    <p:animEffect transition="in" filter="wipe(down)">
                                      <p:cBhvr>
                                        <p:cTn id="46" dur="580">
                                          <p:stCondLst>
                                            <p:cond delay="0"/>
                                          </p:stCondLst>
                                        </p:cTn>
                                        <p:tgtEl>
                                          <p:spTgt spid="12">
                                            <p:txEl>
                                              <p:pRg st="0" end="0"/>
                                            </p:txEl>
                                          </p:spTgt>
                                        </p:tgtEl>
                                      </p:cBhvr>
                                    </p:animEffect>
                                    <p:anim calcmode="lin" valueType="num">
                                      <p:cBhvr>
                                        <p:cTn id="47" dur="1822" tmFilter="0,0; 0.14,0.36; 0.43,0.73; 0.71,0.91; 1.0,1.0">
                                          <p:stCondLst>
                                            <p:cond delay="0"/>
                                          </p:stCondLst>
                                        </p:cTn>
                                        <p:tgtEl>
                                          <p:spTgt spid="12">
                                            <p:txEl>
                                              <p:pRg st="0" end="0"/>
                                            </p:txEl>
                                          </p:spTgt>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12">
                                            <p:txEl>
                                              <p:pRg st="0" end="0"/>
                                            </p:txEl>
                                          </p:spTgt>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12">
                                            <p:txEl>
                                              <p:pRg st="0" end="0"/>
                                            </p:txEl>
                                          </p:spTgt>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12">
                                            <p:txEl>
                                              <p:pRg st="0" end="0"/>
                                            </p:txEl>
                                          </p:spTgt>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12">
                                            <p:txEl>
                                              <p:pRg st="0" end="0"/>
                                            </p:txEl>
                                          </p:spTgt>
                                        </p:tgtEl>
                                        <p:attrNameLst>
                                          <p:attrName>ppt_y</p:attrName>
                                        </p:attrNameLst>
                                      </p:cBhvr>
                                      <p:tavLst>
                                        <p:tav tm="0" fmla="#ppt_y-sin(pi*$)/81">
                                          <p:val>
                                            <p:fltVal val="0"/>
                                          </p:val>
                                        </p:tav>
                                        <p:tav tm="100000">
                                          <p:val>
                                            <p:fltVal val="1"/>
                                          </p:val>
                                        </p:tav>
                                      </p:tavLst>
                                    </p:anim>
                                    <p:animScale>
                                      <p:cBhvr>
                                        <p:cTn id="52" dur="26">
                                          <p:stCondLst>
                                            <p:cond delay="650"/>
                                          </p:stCondLst>
                                        </p:cTn>
                                        <p:tgtEl>
                                          <p:spTgt spid="12">
                                            <p:txEl>
                                              <p:pRg st="0" end="0"/>
                                            </p:txEl>
                                          </p:spTgt>
                                        </p:tgtEl>
                                      </p:cBhvr>
                                      <p:to x="100000" y="60000"/>
                                    </p:animScale>
                                    <p:animScale>
                                      <p:cBhvr>
                                        <p:cTn id="53" dur="166" decel="50000">
                                          <p:stCondLst>
                                            <p:cond delay="676"/>
                                          </p:stCondLst>
                                        </p:cTn>
                                        <p:tgtEl>
                                          <p:spTgt spid="12">
                                            <p:txEl>
                                              <p:pRg st="0" end="0"/>
                                            </p:txEl>
                                          </p:spTgt>
                                        </p:tgtEl>
                                      </p:cBhvr>
                                      <p:to x="100000" y="100000"/>
                                    </p:animScale>
                                    <p:animScale>
                                      <p:cBhvr>
                                        <p:cTn id="54" dur="26">
                                          <p:stCondLst>
                                            <p:cond delay="1312"/>
                                          </p:stCondLst>
                                        </p:cTn>
                                        <p:tgtEl>
                                          <p:spTgt spid="12">
                                            <p:txEl>
                                              <p:pRg st="0" end="0"/>
                                            </p:txEl>
                                          </p:spTgt>
                                        </p:tgtEl>
                                      </p:cBhvr>
                                      <p:to x="100000" y="80000"/>
                                    </p:animScale>
                                    <p:animScale>
                                      <p:cBhvr>
                                        <p:cTn id="55" dur="166" decel="50000">
                                          <p:stCondLst>
                                            <p:cond delay="1338"/>
                                          </p:stCondLst>
                                        </p:cTn>
                                        <p:tgtEl>
                                          <p:spTgt spid="12">
                                            <p:txEl>
                                              <p:pRg st="0" end="0"/>
                                            </p:txEl>
                                          </p:spTgt>
                                        </p:tgtEl>
                                      </p:cBhvr>
                                      <p:to x="100000" y="100000"/>
                                    </p:animScale>
                                    <p:animScale>
                                      <p:cBhvr>
                                        <p:cTn id="56" dur="26">
                                          <p:stCondLst>
                                            <p:cond delay="1642"/>
                                          </p:stCondLst>
                                        </p:cTn>
                                        <p:tgtEl>
                                          <p:spTgt spid="12">
                                            <p:txEl>
                                              <p:pRg st="0" end="0"/>
                                            </p:txEl>
                                          </p:spTgt>
                                        </p:tgtEl>
                                      </p:cBhvr>
                                      <p:to x="100000" y="90000"/>
                                    </p:animScale>
                                    <p:animScale>
                                      <p:cBhvr>
                                        <p:cTn id="57" dur="166" decel="50000">
                                          <p:stCondLst>
                                            <p:cond delay="1668"/>
                                          </p:stCondLst>
                                        </p:cTn>
                                        <p:tgtEl>
                                          <p:spTgt spid="12">
                                            <p:txEl>
                                              <p:pRg st="0" end="0"/>
                                            </p:txEl>
                                          </p:spTgt>
                                        </p:tgtEl>
                                      </p:cBhvr>
                                      <p:to x="100000" y="100000"/>
                                    </p:animScale>
                                    <p:animScale>
                                      <p:cBhvr>
                                        <p:cTn id="58" dur="26">
                                          <p:stCondLst>
                                            <p:cond delay="1808"/>
                                          </p:stCondLst>
                                        </p:cTn>
                                        <p:tgtEl>
                                          <p:spTgt spid="12">
                                            <p:txEl>
                                              <p:pRg st="0" end="0"/>
                                            </p:txEl>
                                          </p:spTgt>
                                        </p:tgtEl>
                                      </p:cBhvr>
                                      <p:to x="100000" y="95000"/>
                                    </p:animScale>
                                    <p:animScale>
                                      <p:cBhvr>
                                        <p:cTn id="59" dur="166" decel="50000">
                                          <p:stCondLst>
                                            <p:cond delay="1834"/>
                                          </p:stCondLst>
                                        </p:cTn>
                                        <p:tgtEl>
                                          <p:spTgt spid="12">
                                            <p:txEl>
                                              <p:pRg st="0" end="0"/>
                                            </p:txEl>
                                          </p:spTgt>
                                        </p:tgtEl>
                                      </p:cBhvr>
                                      <p:to x="100000" y="100000"/>
                                    </p:animScale>
                                  </p:childTnLst>
                                </p:cTn>
                              </p:par>
                            </p:childTnLst>
                          </p:cTn>
                        </p:par>
                        <p:par>
                          <p:cTn id="60" fill="hold">
                            <p:stCondLst>
                              <p:cond delay="8250"/>
                            </p:stCondLst>
                            <p:childTnLst>
                              <p:par>
                                <p:cTn id="61" presetID="45" presetClass="entr" presetSubtype="0"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2000"/>
                                        <p:tgtEl>
                                          <p:spTgt spid="13"/>
                                        </p:tgtEl>
                                      </p:cBhvr>
                                    </p:animEffect>
                                    <p:anim calcmode="lin" valueType="num">
                                      <p:cBhvr>
                                        <p:cTn id="64" dur="2000" fill="hold"/>
                                        <p:tgtEl>
                                          <p:spTgt spid="13"/>
                                        </p:tgtEl>
                                        <p:attrNameLst>
                                          <p:attrName>ppt_w</p:attrName>
                                        </p:attrNameLst>
                                      </p:cBhvr>
                                      <p:tavLst>
                                        <p:tav tm="0" fmla="#ppt_w*sin(2.5*pi*$)">
                                          <p:val>
                                            <p:fltVal val="0"/>
                                          </p:val>
                                        </p:tav>
                                        <p:tav tm="100000">
                                          <p:val>
                                            <p:fltVal val="1"/>
                                          </p:val>
                                        </p:tav>
                                      </p:tavLst>
                                    </p:anim>
                                    <p:anim calcmode="lin" valueType="num">
                                      <p:cBhvr>
                                        <p:cTn id="65" dur="2000" fill="hold"/>
                                        <p:tgtEl>
                                          <p:spTgt spid="13"/>
                                        </p:tgtEl>
                                        <p:attrNameLst>
                                          <p:attrName>ppt_h</p:attrName>
                                        </p:attrNameLst>
                                      </p:cBhvr>
                                      <p:tavLst>
                                        <p:tav tm="0">
                                          <p:val>
                                            <p:strVal val="#ppt_h"/>
                                          </p:val>
                                        </p:tav>
                                        <p:tav tm="100000">
                                          <p:val>
                                            <p:strVal val="#ppt_h"/>
                                          </p:val>
                                        </p:tav>
                                      </p:tavLst>
                                    </p:anim>
                                  </p:childTnLst>
                                </p:cTn>
                              </p:par>
                            </p:childTnLst>
                          </p:cTn>
                        </p:par>
                        <p:par>
                          <p:cTn id="66" fill="hold">
                            <p:stCondLst>
                              <p:cond delay="10250"/>
                            </p:stCondLst>
                            <p:childTnLst>
                              <p:par>
                                <p:cTn id="67" presetID="6" presetClass="entr" presetSubtype="32" fill="hold" nodeType="after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circle(out)">
                                      <p:cBhvr>
                                        <p:cTn id="69" dur="2000"/>
                                        <p:tgtEl>
                                          <p:spTgt spid="3"/>
                                        </p:tgtEl>
                                      </p:cBhvr>
                                    </p:animEffect>
                                  </p:childTnLst>
                                </p:cTn>
                              </p:par>
                            </p:childTnLst>
                          </p:cTn>
                        </p:par>
                        <p:par>
                          <p:cTn id="70" fill="hold">
                            <p:stCondLst>
                              <p:cond delay="12250"/>
                            </p:stCondLst>
                            <p:childTnLst>
                              <p:par>
                                <p:cTn id="71" presetID="14" presetClass="entr" presetSubtype="5" fill="hold" nodeType="after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randombar(vertical)">
                                      <p:cBhvr>
                                        <p:cTn id="7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p:bldP spid="8" grpId="0"/>
      <p:bldP spid="12" grpId="0" build="p"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28000"/>
                    </a14:imgEffect>
                  </a14:imgLayer>
                </a14:imgProps>
              </a:ext>
            </a:extLst>
          </a:blip>
          <a:srcRect/>
          <a:stretch>
            <a:fillRect l="-16000" r="-16000"/>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7837248-DF24-47B5-A164-D697D7029305}"/>
              </a:ext>
            </a:extLst>
          </p:cNvPr>
          <p:cNvSpPr txBox="1"/>
          <p:nvPr/>
        </p:nvSpPr>
        <p:spPr>
          <a:xfrm>
            <a:off x="1630017" y="463826"/>
            <a:ext cx="9289774" cy="707886"/>
          </a:xfrm>
          <a:prstGeom prst="rect">
            <a:avLst/>
          </a:prstGeom>
          <a:solidFill>
            <a:schemeClr val="tx1">
              <a:alpha val="80000"/>
            </a:schemeClr>
          </a:solidFill>
        </p:spPr>
        <p:txBody>
          <a:bodyPr wrap="square" rtlCol="0">
            <a:spAutoFit/>
          </a:bodyPr>
          <a:lstStyle/>
          <a:p>
            <a:pPr algn="ctr"/>
            <a:r>
              <a:rPr lang="es-AR" sz="4000" dirty="0">
                <a:solidFill>
                  <a:schemeClr val="bg1"/>
                </a:solidFill>
              </a:rPr>
              <a:t>Tareas e Hilos</a:t>
            </a:r>
          </a:p>
        </p:txBody>
      </p:sp>
      <p:sp>
        <p:nvSpPr>
          <p:cNvPr id="5" name="CuadroTexto 4">
            <a:extLst>
              <a:ext uri="{FF2B5EF4-FFF2-40B4-BE49-F238E27FC236}">
                <a16:creationId xmlns:a16="http://schemas.microsoft.com/office/drawing/2014/main" id="{40C3D3E8-9CFF-4C2B-9C33-6CEDD0B3F060}"/>
              </a:ext>
            </a:extLst>
          </p:cNvPr>
          <p:cNvSpPr txBox="1"/>
          <p:nvPr/>
        </p:nvSpPr>
        <p:spPr>
          <a:xfrm>
            <a:off x="323557" y="304257"/>
            <a:ext cx="773723" cy="830997"/>
          </a:xfrm>
          <a:prstGeom prst="rect">
            <a:avLst/>
          </a:prstGeom>
          <a:solidFill>
            <a:schemeClr val="tx1">
              <a:lumMod val="95000"/>
              <a:lumOff val="5000"/>
            </a:schemeClr>
          </a:solidFill>
        </p:spPr>
        <p:txBody>
          <a:bodyPr wrap="square" rtlCol="0">
            <a:spAutoFit/>
          </a:bodyPr>
          <a:lstStyle/>
          <a:p>
            <a:r>
              <a:rPr lang="es-AR" sz="4800" dirty="0">
                <a:solidFill>
                  <a:schemeClr val="bg1"/>
                </a:solidFill>
              </a:rPr>
              <a:t>↑</a:t>
            </a:r>
          </a:p>
        </p:txBody>
      </p:sp>
      <p:sp>
        <p:nvSpPr>
          <p:cNvPr id="6" name="Rectángulo 5">
            <a:hlinkClick r:id="rId4" action="ppaction://hlinksldjump"/>
            <a:extLst>
              <a:ext uri="{FF2B5EF4-FFF2-40B4-BE49-F238E27FC236}">
                <a16:creationId xmlns:a16="http://schemas.microsoft.com/office/drawing/2014/main" id="{D6771904-7384-40B1-95DA-5DBB0DA0E991}"/>
              </a:ext>
            </a:extLst>
          </p:cNvPr>
          <p:cNvSpPr/>
          <p:nvPr/>
        </p:nvSpPr>
        <p:spPr>
          <a:xfrm>
            <a:off x="323556" y="30734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B4954230-9F3A-4789-B430-B6F9B1D45D7F}"/>
              </a:ext>
            </a:extLst>
          </p:cNvPr>
          <p:cNvSpPr txBox="1"/>
          <p:nvPr/>
        </p:nvSpPr>
        <p:spPr>
          <a:xfrm>
            <a:off x="1258472" y="5823610"/>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CBFB411B-A5A7-4F99-96D0-A7AFFC706C3D}"/>
              </a:ext>
            </a:extLst>
          </p:cNvPr>
          <p:cNvSpPr txBox="1"/>
          <p:nvPr/>
        </p:nvSpPr>
        <p:spPr>
          <a:xfrm rot="10800000">
            <a:off x="226470" y="5916374"/>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pic>
        <p:nvPicPr>
          <p:cNvPr id="9" name="Imagen 8" descr="Imagen que contiene captura de pantalla&#10;&#10;Descripción generada con confianza muy alta">
            <a:extLst>
              <a:ext uri="{FF2B5EF4-FFF2-40B4-BE49-F238E27FC236}">
                <a16:creationId xmlns:a16="http://schemas.microsoft.com/office/drawing/2014/main" id="{169C071A-344C-40AD-9F21-6C58524586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556" y="1228725"/>
            <a:ext cx="4657725" cy="4400550"/>
          </a:xfrm>
          <a:prstGeom prst="rect">
            <a:avLst/>
          </a:prstGeom>
        </p:spPr>
      </p:pic>
      <p:sp>
        <p:nvSpPr>
          <p:cNvPr id="15" name="CuadroTexto 14">
            <a:extLst>
              <a:ext uri="{FF2B5EF4-FFF2-40B4-BE49-F238E27FC236}">
                <a16:creationId xmlns:a16="http://schemas.microsoft.com/office/drawing/2014/main" id="{A570DC47-3CB3-4253-A62D-AB435971AF2B}"/>
              </a:ext>
            </a:extLst>
          </p:cNvPr>
          <p:cNvSpPr txBox="1"/>
          <p:nvPr/>
        </p:nvSpPr>
        <p:spPr>
          <a:xfrm>
            <a:off x="5438242" y="1404387"/>
            <a:ext cx="6430202" cy="830997"/>
          </a:xfrm>
          <a:prstGeom prst="rect">
            <a:avLst/>
          </a:prstGeom>
          <a:solidFill>
            <a:schemeClr val="tx1">
              <a:alpha val="80000"/>
            </a:schemeClr>
          </a:solidFill>
        </p:spPr>
        <p:txBody>
          <a:bodyPr wrap="square" rtlCol="0">
            <a:spAutoFit/>
          </a:bodyPr>
          <a:lstStyle/>
          <a:p>
            <a:pPr algn="ctr"/>
            <a:r>
              <a:rPr lang="es-AR" sz="2400" dirty="0">
                <a:solidFill>
                  <a:schemeClr val="bg1"/>
                </a:solidFill>
              </a:rPr>
              <a:t>Un proceso o tarea es una porción de un programa en alguna fase de ejecución. </a:t>
            </a:r>
          </a:p>
        </p:txBody>
      </p:sp>
      <p:sp>
        <p:nvSpPr>
          <p:cNvPr id="17" name="CuadroTexto 16">
            <a:extLst>
              <a:ext uri="{FF2B5EF4-FFF2-40B4-BE49-F238E27FC236}">
                <a16:creationId xmlns:a16="http://schemas.microsoft.com/office/drawing/2014/main" id="{712B8D1E-777E-4BDB-ACA8-ACF21E3F0DFC}"/>
              </a:ext>
            </a:extLst>
          </p:cNvPr>
          <p:cNvSpPr txBox="1"/>
          <p:nvPr/>
        </p:nvSpPr>
        <p:spPr>
          <a:xfrm>
            <a:off x="5438242" y="2598003"/>
            <a:ext cx="6430202" cy="1200329"/>
          </a:xfrm>
          <a:prstGeom prst="rect">
            <a:avLst/>
          </a:prstGeom>
          <a:solidFill>
            <a:schemeClr val="tx1">
              <a:alpha val="80000"/>
            </a:schemeClr>
          </a:solidFill>
        </p:spPr>
        <p:txBody>
          <a:bodyPr wrap="square" rtlCol="0">
            <a:spAutoFit/>
          </a:bodyPr>
          <a:lstStyle/>
          <a:p>
            <a:pPr algn="ctr"/>
            <a:r>
              <a:rPr lang="es-AR" sz="2400" dirty="0">
                <a:solidFill>
                  <a:schemeClr val="bg1"/>
                </a:solidFill>
              </a:rPr>
              <a:t>Un </a:t>
            </a:r>
            <a:r>
              <a:rPr lang="es-AR" sz="2400" dirty="0" err="1">
                <a:solidFill>
                  <a:schemeClr val="bg1"/>
                </a:solidFill>
              </a:rPr>
              <a:t>thread</a:t>
            </a:r>
            <a:r>
              <a:rPr lang="es-AR" sz="2400" dirty="0">
                <a:solidFill>
                  <a:schemeClr val="bg1"/>
                </a:solidFill>
              </a:rPr>
              <a:t>(o hilo) es una parte separada de un proceso. Un proceso puede consistir de varios hilos los cuáles se ejecutan separadamente</a:t>
            </a:r>
          </a:p>
        </p:txBody>
      </p:sp>
      <p:pic>
        <p:nvPicPr>
          <p:cNvPr id="11" name="Imagen 10">
            <a:extLst>
              <a:ext uri="{FF2B5EF4-FFF2-40B4-BE49-F238E27FC236}">
                <a16:creationId xmlns:a16="http://schemas.microsoft.com/office/drawing/2014/main" id="{B2B602EC-B663-4691-B2CB-899F189AF3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10721" y="3892104"/>
            <a:ext cx="2870871" cy="2714278"/>
          </a:xfrm>
          <a:prstGeom prst="rect">
            <a:avLst/>
          </a:prstGeom>
        </p:spPr>
      </p:pic>
    </p:spTree>
    <p:extLst>
      <p:ext uri="{BB962C8B-B14F-4D97-AF65-F5344CB8AC3E}">
        <p14:creationId xmlns:p14="http://schemas.microsoft.com/office/powerpoint/2010/main" val="159918563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250"/>
                                        <p:tgtEl>
                                          <p:spTgt spid="5"/>
                                        </p:tgtEl>
                                      </p:cBhvr>
                                    </p:animEffect>
                                  </p:childTnLst>
                                </p:cTn>
                              </p:par>
                            </p:childTnLst>
                          </p:cTn>
                        </p:par>
                        <p:par>
                          <p:cTn id="12" fill="hold">
                            <p:stCondLst>
                              <p:cond delay="2500"/>
                            </p:stCondLst>
                            <p:childTnLst>
                              <p:par>
                                <p:cTn id="13" presetID="2"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25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250"/>
                                        <p:tgtEl>
                                          <p:spTgt spid="8"/>
                                        </p:tgtEl>
                                      </p:cBhvr>
                                    </p:animEffect>
                                  </p:childTnLst>
                                </p:cTn>
                              </p:par>
                            </p:childTnLst>
                          </p:cTn>
                        </p:par>
                        <p:par>
                          <p:cTn id="23" fill="hold">
                            <p:stCondLst>
                              <p:cond delay="3750"/>
                            </p:stCondLst>
                            <p:childTnLst>
                              <p:par>
                                <p:cTn id="24" presetID="42"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par>
                          <p:cTn id="29" fill="hold">
                            <p:stCondLst>
                              <p:cond delay="4750"/>
                            </p:stCondLst>
                            <p:childTnLst>
                              <p:par>
                                <p:cTn id="30" presetID="53" presetClass="entr" presetSubtype="16"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childTnLst>
                          </p:cTn>
                        </p:par>
                        <p:par>
                          <p:cTn id="35" fill="hold">
                            <p:stCondLst>
                              <p:cond delay="5250"/>
                            </p:stCondLst>
                            <p:childTnLst>
                              <p:par>
                                <p:cTn id="36" presetID="53" presetClass="entr" presetSubtype="16"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p:cTn id="38" dur="500" fill="hold"/>
                                        <p:tgtEl>
                                          <p:spTgt spid="17"/>
                                        </p:tgtEl>
                                        <p:attrNameLst>
                                          <p:attrName>ppt_w</p:attrName>
                                        </p:attrNameLst>
                                      </p:cBhvr>
                                      <p:tavLst>
                                        <p:tav tm="0">
                                          <p:val>
                                            <p:fltVal val="0"/>
                                          </p:val>
                                        </p:tav>
                                        <p:tav tm="100000">
                                          <p:val>
                                            <p:strVal val="#ppt_w"/>
                                          </p:val>
                                        </p:tav>
                                      </p:tavLst>
                                    </p:anim>
                                    <p:anim calcmode="lin" valueType="num">
                                      <p:cBhvr>
                                        <p:cTn id="39" dur="500" fill="hold"/>
                                        <p:tgtEl>
                                          <p:spTgt spid="17"/>
                                        </p:tgtEl>
                                        <p:attrNameLst>
                                          <p:attrName>ppt_h</p:attrName>
                                        </p:attrNameLst>
                                      </p:cBhvr>
                                      <p:tavLst>
                                        <p:tav tm="0">
                                          <p:val>
                                            <p:fltVal val="0"/>
                                          </p:val>
                                        </p:tav>
                                        <p:tav tm="100000">
                                          <p:val>
                                            <p:strVal val="#ppt_h"/>
                                          </p:val>
                                        </p:tav>
                                      </p:tavLst>
                                    </p:anim>
                                    <p:animEffect transition="in" filter="fade">
                                      <p:cBhvr>
                                        <p:cTn id="40" dur="500"/>
                                        <p:tgtEl>
                                          <p:spTgt spid="17"/>
                                        </p:tgtEl>
                                      </p:cBhvr>
                                    </p:animEffect>
                                  </p:childTnLst>
                                </p:cTn>
                              </p:par>
                            </p:childTnLst>
                          </p:cTn>
                        </p:par>
                        <p:par>
                          <p:cTn id="41" fill="hold">
                            <p:stCondLst>
                              <p:cond delay="5750"/>
                            </p:stCondLst>
                            <p:childTnLst>
                              <p:par>
                                <p:cTn id="42" presetID="22" presetClass="entr" presetSubtype="1"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up)">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15"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28000"/>
                    </a14:imgEffect>
                  </a14:imgLayer>
                </a14:imgProps>
              </a:ext>
            </a:extLst>
          </a:blip>
          <a:srcRect/>
          <a:stretch>
            <a:fillRect l="-16000" r="-16000"/>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7837248-DF24-47B5-A164-D697D7029305}"/>
              </a:ext>
            </a:extLst>
          </p:cNvPr>
          <p:cNvSpPr txBox="1"/>
          <p:nvPr/>
        </p:nvSpPr>
        <p:spPr>
          <a:xfrm>
            <a:off x="1630017" y="463826"/>
            <a:ext cx="9289774" cy="707886"/>
          </a:xfrm>
          <a:prstGeom prst="rect">
            <a:avLst/>
          </a:prstGeom>
          <a:solidFill>
            <a:schemeClr val="tx1">
              <a:alpha val="80000"/>
            </a:schemeClr>
          </a:solidFill>
        </p:spPr>
        <p:txBody>
          <a:bodyPr wrap="square" rtlCol="0">
            <a:spAutoFit/>
          </a:bodyPr>
          <a:lstStyle/>
          <a:p>
            <a:pPr algn="ctr"/>
            <a:r>
              <a:rPr lang="es-AR" sz="4000" dirty="0">
                <a:solidFill>
                  <a:schemeClr val="bg1"/>
                </a:solidFill>
              </a:rPr>
              <a:t>Sistema Operativo Multiproceso</a:t>
            </a:r>
          </a:p>
        </p:txBody>
      </p:sp>
      <p:sp>
        <p:nvSpPr>
          <p:cNvPr id="5" name="CuadroTexto 4">
            <a:extLst>
              <a:ext uri="{FF2B5EF4-FFF2-40B4-BE49-F238E27FC236}">
                <a16:creationId xmlns:a16="http://schemas.microsoft.com/office/drawing/2014/main" id="{40C3D3E8-9CFF-4C2B-9C33-6CEDD0B3F060}"/>
              </a:ext>
            </a:extLst>
          </p:cNvPr>
          <p:cNvSpPr txBox="1"/>
          <p:nvPr/>
        </p:nvSpPr>
        <p:spPr>
          <a:xfrm>
            <a:off x="323557" y="304257"/>
            <a:ext cx="773723" cy="830997"/>
          </a:xfrm>
          <a:prstGeom prst="rect">
            <a:avLst/>
          </a:prstGeom>
          <a:solidFill>
            <a:schemeClr val="tx1">
              <a:lumMod val="95000"/>
              <a:lumOff val="5000"/>
            </a:schemeClr>
          </a:solidFill>
        </p:spPr>
        <p:txBody>
          <a:bodyPr wrap="square" rtlCol="0">
            <a:spAutoFit/>
          </a:bodyPr>
          <a:lstStyle/>
          <a:p>
            <a:r>
              <a:rPr lang="es-AR" sz="4800" dirty="0">
                <a:solidFill>
                  <a:schemeClr val="bg1"/>
                </a:solidFill>
              </a:rPr>
              <a:t>↑</a:t>
            </a:r>
          </a:p>
        </p:txBody>
      </p:sp>
      <p:sp>
        <p:nvSpPr>
          <p:cNvPr id="6" name="Rectángulo 5">
            <a:hlinkClick r:id="rId4" action="ppaction://hlinksldjump"/>
            <a:extLst>
              <a:ext uri="{FF2B5EF4-FFF2-40B4-BE49-F238E27FC236}">
                <a16:creationId xmlns:a16="http://schemas.microsoft.com/office/drawing/2014/main" id="{D6771904-7384-40B1-95DA-5DBB0DA0E991}"/>
              </a:ext>
            </a:extLst>
          </p:cNvPr>
          <p:cNvSpPr/>
          <p:nvPr/>
        </p:nvSpPr>
        <p:spPr>
          <a:xfrm>
            <a:off x="323556" y="30734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B4954230-9F3A-4789-B430-B6F9B1D45D7F}"/>
              </a:ext>
            </a:extLst>
          </p:cNvPr>
          <p:cNvSpPr txBox="1"/>
          <p:nvPr/>
        </p:nvSpPr>
        <p:spPr>
          <a:xfrm>
            <a:off x="1258472" y="5823610"/>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CBFB411B-A5A7-4F99-96D0-A7AFFC706C3D}"/>
              </a:ext>
            </a:extLst>
          </p:cNvPr>
          <p:cNvSpPr txBox="1"/>
          <p:nvPr/>
        </p:nvSpPr>
        <p:spPr>
          <a:xfrm rot="10800000">
            <a:off x="226470" y="5916374"/>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sp>
        <p:nvSpPr>
          <p:cNvPr id="13" name="CuadroTexto 12">
            <a:extLst>
              <a:ext uri="{FF2B5EF4-FFF2-40B4-BE49-F238E27FC236}">
                <a16:creationId xmlns:a16="http://schemas.microsoft.com/office/drawing/2014/main" id="{E56B82E3-E3A2-40D6-BE78-C6CFEA2FD789}"/>
              </a:ext>
            </a:extLst>
          </p:cNvPr>
          <p:cNvSpPr txBox="1"/>
          <p:nvPr/>
        </p:nvSpPr>
        <p:spPr>
          <a:xfrm>
            <a:off x="226470" y="1608255"/>
            <a:ext cx="5259930" cy="461665"/>
          </a:xfrm>
          <a:prstGeom prst="rect">
            <a:avLst/>
          </a:prstGeom>
          <a:solidFill>
            <a:schemeClr val="tx1">
              <a:alpha val="80000"/>
            </a:schemeClr>
          </a:solidFill>
        </p:spPr>
        <p:txBody>
          <a:bodyPr wrap="square" rtlCol="0">
            <a:spAutoFit/>
          </a:bodyPr>
          <a:lstStyle/>
          <a:p>
            <a:pPr algn="ctr"/>
            <a:r>
              <a:rPr lang="es-AR" sz="2400" dirty="0">
                <a:solidFill>
                  <a:schemeClr val="bg1"/>
                </a:solidFill>
              </a:rPr>
              <a:t>Escalonamiento por Cooperación. </a:t>
            </a:r>
          </a:p>
        </p:txBody>
      </p:sp>
      <p:pic>
        <p:nvPicPr>
          <p:cNvPr id="12" name="Imagen 11" descr="Imagen que contiene captura de pantalla, cielo&#10;&#10;Descripción generada con confianza muy alta">
            <a:extLst>
              <a:ext uri="{FF2B5EF4-FFF2-40B4-BE49-F238E27FC236}">
                <a16:creationId xmlns:a16="http://schemas.microsoft.com/office/drawing/2014/main" id="{9CAF0005-4A05-4829-9686-85E2346EBD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470" y="2213264"/>
            <a:ext cx="5259930" cy="2589871"/>
          </a:xfrm>
          <a:prstGeom prst="rect">
            <a:avLst/>
          </a:prstGeom>
        </p:spPr>
      </p:pic>
      <p:pic>
        <p:nvPicPr>
          <p:cNvPr id="20" name="Imagen 19" descr="Imagen que contiene captura de pantalla&#10;&#10;Descripción generada con confianza alta">
            <a:extLst>
              <a:ext uri="{FF2B5EF4-FFF2-40B4-BE49-F238E27FC236}">
                <a16:creationId xmlns:a16="http://schemas.microsoft.com/office/drawing/2014/main" id="{DD621DCB-3538-45FE-A909-1402493B2C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8220" y="2213264"/>
            <a:ext cx="5259930" cy="2623869"/>
          </a:xfrm>
          <a:prstGeom prst="rect">
            <a:avLst/>
          </a:prstGeom>
        </p:spPr>
      </p:pic>
      <p:sp>
        <p:nvSpPr>
          <p:cNvPr id="21" name="CuadroTexto 20">
            <a:extLst>
              <a:ext uri="{FF2B5EF4-FFF2-40B4-BE49-F238E27FC236}">
                <a16:creationId xmlns:a16="http://schemas.microsoft.com/office/drawing/2014/main" id="{8F514464-F6F8-436C-990E-28DFE9B65FD1}"/>
              </a:ext>
            </a:extLst>
          </p:cNvPr>
          <p:cNvSpPr txBox="1"/>
          <p:nvPr/>
        </p:nvSpPr>
        <p:spPr>
          <a:xfrm>
            <a:off x="6608220" y="1608254"/>
            <a:ext cx="5259930" cy="461665"/>
          </a:xfrm>
          <a:prstGeom prst="rect">
            <a:avLst/>
          </a:prstGeom>
          <a:solidFill>
            <a:schemeClr val="tx1">
              <a:alpha val="80000"/>
            </a:schemeClr>
          </a:solidFill>
        </p:spPr>
        <p:txBody>
          <a:bodyPr wrap="square" rtlCol="0">
            <a:spAutoFit/>
          </a:bodyPr>
          <a:lstStyle/>
          <a:p>
            <a:pPr algn="ctr"/>
            <a:r>
              <a:rPr lang="es-AR" sz="2400" dirty="0">
                <a:solidFill>
                  <a:schemeClr val="bg1"/>
                </a:solidFill>
              </a:rPr>
              <a:t>Escalonamiento por Prioridades</a:t>
            </a:r>
          </a:p>
        </p:txBody>
      </p:sp>
    </p:spTree>
    <p:extLst>
      <p:ext uri="{BB962C8B-B14F-4D97-AF65-F5344CB8AC3E}">
        <p14:creationId xmlns:p14="http://schemas.microsoft.com/office/powerpoint/2010/main" val="321709464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250"/>
                                        <p:tgtEl>
                                          <p:spTgt spid="5"/>
                                        </p:tgtEl>
                                      </p:cBhvr>
                                    </p:animEffect>
                                  </p:childTnLst>
                                </p:cTn>
                              </p:par>
                            </p:childTnLst>
                          </p:cTn>
                        </p:par>
                        <p:par>
                          <p:cTn id="12" fill="hold">
                            <p:stCondLst>
                              <p:cond delay="2500"/>
                            </p:stCondLst>
                            <p:childTnLst>
                              <p:par>
                                <p:cTn id="13" presetID="21" presetClass="entr" presetSubtype="3"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3)">
                                      <p:cBhvr>
                                        <p:cTn id="15" dur="20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25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250"/>
                                        <p:tgtEl>
                                          <p:spTgt spid="8"/>
                                        </p:tgtEl>
                                      </p:cBhvr>
                                    </p:animEffect>
                                  </p:childTnLst>
                                </p:cTn>
                              </p:par>
                            </p:childTnLst>
                          </p:cTn>
                        </p:par>
                        <p:par>
                          <p:cTn id="22" fill="hold">
                            <p:stCondLst>
                              <p:cond delay="4500"/>
                            </p:stCondLst>
                            <p:childTnLst>
                              <p:par>
                                <p:cTn id="23" presetID="2" presetClass="entr" presetSubtype="8"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par>
                          <p:cTn id="27" fill="hold">
                            <p:stCondLst>
                              <p:cond delay="5000"/>
                            </p:stCondLst>
                            <p:childTnLst>
                              <p:par>
                                <p:cTn id="28" presetID="2" presetClass="entr" presetSubtype="2"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1+#ppt_w/2"/>
                                          </p:val>
                                        </p:tav>
                                        <p:tav tm="100000">
                                          <p:val>
                                            <p:strVal val="#ppt_x"/>
                                          </p:val>
                                        </p:tav>
                                      </p:tavLst>
                                    </p:anim>
                                    <p:anim calcmode="lin" valueType="num">
                                      <p:cBhvr additive="base">
                                        <p:cTn id="31" dur="500" fill="hold"/>
                                        <p:tgtEl>
                                          <p:spTgt spid="21"/>
                                        </p:tgtEl>
                                        <p:attrNameLst>
                                          <p:attrName>ppt_y</p:attrName>
                                        </p:attrNameLst>
                                      </p:cBhvr>
                                      <p:tavLst>
                                        <p:tav tm="0">
                                          <p:val>
                                            <p:strVal val="#ppt_y"/>
                                          </p:val>
                                        </p:tav>
                                        <p:tav tm="100000">
                                          <p:val>
                                            <p:strVal val="#ppt_y"/>
                                          </p:val>
                                        </p:tav>
                                      </p:tavLst>
                                    </p:anim>
                                  </p:childTnLst>
                                </p:cTn>
                              </p:par>
                            </p:childTnLst>
                          </p:cTn>
                        </p:par>
                        <p:par>
                          <p:cTn id="32" fill="hold">
                            <p:stCondLst>
                              <p:cond delay="5500"/>
                            </p:stCondLst>
                            <p:childTnLst>
                              <p:par>
                                <p:cTn id="33" presetID="2" presetClass="entr" presetSubtype="8"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childTnLst>
                          </p:cTn>
                        </p:par>
                        <p:par>
                          <p:cTn id="37" fill="hold">
                            <p:stCondLst>
                              <p:cond delay="6000"/>
                            </p:stCondLst>
                            <p:childTnLst>
                              <p:par>
                                <p:cTn id="38" presetID="2" presetClass="entr" presetSubtype="2"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1+#ppt_w/2"/>
                                          </p:val>
                                        </p:tav>
                                        <p:tav tm="100000">
                                          <p:val>
                                            <p:strVal val="#ppt_x"/>
                                          </p:val>
                                        </p:tav>
                                      </p:tavLst>
                                    </p:anim>
                                    <p:anim calcmode="lin" valueType="num">
                                      <p:cBhvr additive="base">
                                        <p:cTn id="41"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13"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28000"/>
                    </a14:imgEffect>
                  </a14:imgLayer>
                </a14:imgProps>
              </a:ext>
            </a:extLst>
          </a:blip>
          <a:srcRect/>
          <a:stretch>
            <a:fillRect l="-16000" r="-16000"/>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7837248-DF24-47B5-A164-D697D7029305}"/>
              </a:ext>
            </a:extLst>
          </p:cNvPr>
          <p:cNvSpPr txBox="1"/>
          <p:nvPr/>
        </p:nvSpPr>
        <p:spPr>
          <a:xfrm>
            <a:off x="1630017" y="463826"/>
            <a:ext cx="9289774" cy="707886"/>
          </a:xfrm>
          <a:prstGeom prst="rect">
            <a:avLst/>
          </a:prstGeom>
          <a:solidFill>
            <a:schemeClr val="tx1">
              <a:alpha val="80000"/>
            </a:schemeClr>
          </a:solidFill>
        </p:spPr>
        <p:txBody>
          <a:bodyPr wrap="square" rtlCol="0">
            <a:spAutoFit/>
          </a:bodyPr>
          <a:lstStyle/>
          <a:p>
            <a:pPr algn="ctr"/>
            <a:r>
              <a:rPr lang="es-AR" sz="4000" dirty="0">
                <a:solidFill>
                  <a:schemeClr val="bg1"/>
                </a:solidFill>
              </a:rPr>
              <a:t>Carga del Sistema Operativo</a:t>
            </a:r>
          </a:p>
        </p:txBody>
      </p:sp>
      <p:sp>
        <p:nvSpPr>
          <p:cNvPr id="5" name="CuadroTexto 4">
            <a:extLst>
              <a:ext uri="{FF2B5EF4-FFF2-40B4-BE49-F238E27FC236}">
                <a16:creationId xmlns:a16="http://schemas.microsoft.com/office/drawing/2014/main" id="{40C3D3E8-9CFF-4C2B-9C33-6CEDD0B3F060}"/>
              </a:ext>
            </a:extLst>
          </p:cNvPr>
          <p:cNvSpPr txBox="1"/>
          <p:nvPr/>
        </p:nvSpPr>
        <p:spPr>
          <a:xfrm>
            <a:off x="323557" y="304257"/>
            <a:ext cx="773723" cy="830997"/>
          </a:xfrm>
          <a:prstGeom prst="rect">
            <a:avLst/>
          </a:prstGeom>
          <a:solidFill>
            <a:schemeClr val="tx1">
              <a:lumMod val="95000"/>
              <a:lumOff val="5000"/>
            </a:schemeClr>
          </a:solidFill>
        </p:spPr>
        <p:txBody>
          <a:bodyPr wrap="square" rtlCol="0">
            <a:spAutoFit/>
          </a:bodyPr>
          <a:lstStyle/>
          <a:p>
            <a:r>
              <a:rPr lang="es-AR" sz="4800" dirty="0">
                <a:solidFill>
                  <a:schemeClr val="bg1"/>
                </a:solidFill>
              </a:rPr>
              <a:t>↑</a:t>
            </a:r>
          </a:p>
        </p:txBody>
      </p:sp>
      <p:sp>
        <p:nvSpPr>
          <p:cNvPr id="6" name="Rectángulo 5">
            <a:hlinkClick r:id="rId4" action="ppaction://hlinksldjump"/>
            <a:extLst>
              <a:ext uri="{FF2B5EF4-FFF2-40B4-BE49-F238E27FC236}">
                <a16:creationId xmlns:a16="http://schemas.microsoft.com/office/drawing/2014/main" id="{D6771904-7384-40B1-95DA-5DBB0DA0E991}"/>
              </a:ext>
            </a:extLst>
          </p:cNvPr>
          <p:cNvSpPr/>
          <p:nvPr/>
        </p:nvSpPr>
        <p:spPr>
          <a:xfrm>
            <a:off x="323556" y="30734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B4954230-9F3A-4789-B430-B6F9B1D45D7F}"/>
              </a:ext>
            </a:extLst>
          </p:cNvPr>
          <p:cNvSpPr txBox="1"/>
          <p:nvPr/>
        </p:nvSpPr>
        <p:spPr>
          <a:xfrm>
            <a:off x="1258472" y="5823610"/>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CBFB411B-A5A7-4F99-96D0-A7AFFC706C3D}"/>
              </a:ext>
            </a:extLst>
          </p:cNvPr>
          <p:cNvSpPr txBox="1"/>
          <p:nvPr/>
        </p:nvSpPr>
        <p:spPr>
          <a:xfrm rot="10800000">
            <a:off x="226470" y="5916374"/>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pic>
        <p:nvPicPr>
          <p:cNvPr id="3" name="Imagen 2" descr="Desde La ROM">
            <a:extLst>
              <a:ext uri="{FF2B5EF4-FFF2-40B4-BE49-F238E27FC236}">
                <a16:creationId xmlns:a16="http://schemas.microsoft.com/office/drawing/2014/main" id="{1593011E-CE59-4972-B52D-9D2B6A8974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556" y="1481000"/>
            <a:ext cx="4518991" cy="2989124"/>
          </a:xfrm>
          <a:prstGeom prst="rect">
            <a:avLst/>
          </a:prstGeom>
        </p:spPr>
      </p:pic>
      <p:sp>
        <p:nvSpPr>
          <p:cNvPr id="14" name="CuadroTexto 13">
            <a:extLst>
              <a:ext uri="{FF2B5EF4-FFF2-40B4-BE49-F238E27FC236}">
                <a16:creationId xmlns:a16="http://schemas.microsoft.com/office/drawing/2014/main" id="{63BDF980-9F17-4B4C-BE30-30E21F6E48BE}"/>
              </a:ext>
            </a:extLst>
          </p:cNvPr>
          <p:cNvSpPr txBox="1"/>
          <p:nvPr/>
        </p:nvSpPr>
        <p:spPr>
          <a:xfrm>
            <a:off x="323556" y="4469067"/>
            <a:ext cx="4518991" cy="461665"/>
          </a:xfrm>
          <a:prstGeom prst="rect">
            <a:avLst/>
          </a:prstGeom>
          <a:solidFill>
            <a:schemeClr val="tx1">
              <a:alpha val="80000"/>
            </a:schemeClr>
          </a:solidFill>
        </p:spPr>
        <p:txBody>
          <a:bodyPr wrap="square" rtlCol="0">
            <a:spAutoFit/>
          </a:bodyPr>
          <a:lstStyle/>
          <a:p>
            <a:pPr algn="ctr"/>
            <a:r>
              <a:rPr lang="es-AR" sz="2400" dirty="0">
                <a:solidFill>
                  <a:schemeClr val="bg1"/>
                </a:solidFill>
              </a:rPr>
              <a:t>Desde la ROM</a:t>
            </a:r>
          </a:p>
        </p:txBody>
      </p:sp>
      <p:pic>
        <p:nvPicPr>
          <p:cNvPr id="10" name="Imagen 9" descr="Imagen que contiene disco duro, electrónica, unidad&#10;&#10;Descripción generada con confianza muy alta">
            <a:extLst>
              <a:ext uri="{FF2B5EF4-FFF2-40B4-BE49-F238E27FC236}">
                <a16:creationId xmlns:a16="http://schemas.microsoft.com/office/drawing/2014/main" id="{7F6161A5-B55F-4E05-8CCB-0FFC59579E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9139" y="1481000"/>
            <a:ext cx="2381994" cy="2364670"/>
          </a:xfrm>
          <a:prstGeom prst="rect">
            <a:avLst/>
          </a:prstGeom>
        </p:spPr>
      </p:pic>
      <p:pic>
        <p:nvPicPr>
          <p:cNvPr id="15" name="Imagen 14" descr="Imagen que contiene electrónica&#10;&#10;Descripción generada con confianza muy alta">
            <a:extLst>
              <a:ext uri="{FF2B5EF4-FFF2-40B4-BE49-F238E27FC236}">
                <a16:creationId xmlns:a16="http://schemas.microsoft.com/office/drawing/2014/main" id="{DF860ADD-1209-411E-A9EE-0275770B69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12675" y="1481000"/>
            <a:ext cx="2458563" cy="1507497"/>
          </a:xfrm>
          <a:prstGeom prst="rect">
            <a:avLst/>
          </a:prstGeom>
        </p:spPr>
      </p:pic>
      <p:sp>
        <p:nvSpPr>
          <p:cNvPr id="18" name="CuadroTexto 17">
            <a:extLst>
              <a:ext uri="{FF2B5EF4-FFF2-40B4-BE49-F238E27FC236}">
                <a16:creationId xmlns:a16="http://schemas.microsoft.com/office/drawing/2014/main" id="{B5CC43B6-FD6E-4FE1-8F6F-8DA192E25F46}"/>
              </a:ext>
            </a:extLst>
          </p:cNvPr>
          <p:cNvSpPr txBox="1"/>
          <p:nvPr/>
        </p:nvSpPr>
        <p:spPr>
          <a:xfrm>
            <a:off x="7712675" y="3066952"/>
            <a:ext cx="2458563" cy="830997"/>
          </a:xfrm>
          <a:prstGeom prst="rect">
            <a:avLst/>
          </a:prstGeom>
          <a:solidFill>
            <a:schemeClr val="tx1">
              <a:alpha val="80000"/>
            </a:schemeClr>
          </a:solidFill>
        </p:spPr>
        <p:txBody>
          <a:bodyPr wrap="square" rtlCol="0">
            <a:spAutoFit/>
          </a:bodyPr>
          <a:lstStyle/>
          <a:p>
            <a:pPr algn="ctr"/>
            <a:r>
              <a:rPr lang="es-AR" sz="2400" dirty="0">
                <a:solidFill>
                  <a:schemeClr val="bg1"/>
                </a:solidFill>
              </a:rPr>
              <a:t>Desde un disco externo</a:t>
            </a:r>
          </a:p>
        </p:txBody>
      </p:sp>
      <p:sp>
        <p:nvSpPr>
          <p:cNvPr id="19" name="CuadroTexto 18">
            <a:extLst>
              <a:ext uri="{FF2B5EF4-FFF2-40B4-BE49-F238E27FC236}">
                <a16:creationId xmlns:a16="http://schemas.microsoft.com/office/drawing/2014/main" id="{51B78846-7297-4870-AA30-EC6B199F1C51}"/>
              </a:ext>
            </a:extLst>
          </p:cNvPr>
          <p:cNvSpPr txBox="1"/>
          <p:nvPr/>
        </p:nvSpPr>
        <p:spPr>
          <a:xfrm>
            <a:off x="5229139" y="4007402"/>
            <a:ext cx="6736391" cy="1938992"/>
          </a:xfrm>
          <a:prstGeom prst="rect">
            <a:avLst/>
          </a:prstGeom>
          <a:solidFill>
            <a:schemeClr val="tx1">
              <a:alpha val="80000"/>
            </a:schemeClr>
          </a:solidFill>
        </p:spPr>
        <p:txBody>
          <a:bodyPr wrap="square" rtlCol="0">
            <a:spAutoFit/>
          </a:bodyPr>
          <a:lstStyle/>
          <a:p>
            <a:pPr algn="ctr"/>
            <a:r>
              <a:rPr lang="es-AR" sz="2400" dirty="0">
                <a:solidFill>
                  <a:schemeClr val="bg1"/>
                </a:solidFill>
              </a:rPr>
              <a:t>Un proceso almacenado en la ROM, llamado CARGADOR BOOTSTRAP o IPL lee una rutina especial de carga en el disco. </a:t>
            </a:r>
          </a:p>
          <a:p>
            <a:pPr algn="ctr"/>
            <a:r>
              <a:rPr lang="en-US" sz="2400" dirty="0" err="1">
                <a:solidFill>
                  <a:schemeClr val="bg1"/>
                </a:solidFill>
              </a:rPr>
              <a:t>Luego</a:t>
            </a:r>
            <a:r>
              <a:rPr lang="en-US" sz="2400" dirty="0">
                <a:solidFill>
                  <a:schemeClr val="bg1"/>
                </a:solidFill>
              </a:rPr>
              <a:t> la </a:t>
            </a:r>
            <a:r>
              <a:rPr lang="en-US" sz="2400" dirty="0" err="1">
                <a:solidFill>
                  <a:schemeClr val="bg1"/>
                </a:solidFill>
              </a:rPr>
              <a:t>informaci</a:t>
            </a:r>
            <a:r>
              <a:rPr lang="es-AR" sz="2400" dirty="0" err="1">
                <a:solidFill>
                  <a:schemeClr val="bg1"/>
                </a:solidFill>
              </a:rPr>
              <a:t>ón</a:t>
            </a:r>
            <a:r>
              <a:rPr lang="es-AR" sz="2400" dirty="0">
                <a:solidFill>
                  <a:schemeClr val="bg1"/>
                </a:solidFill>
              </a:rPr>
              <a:t> es enviada a la memoria RAM donde es ejecutada por el procesador.</a:t>
            </a:r>
          </a:p>
        </p:txBody>
      </p:sp>
    </p:spTree>
    <p:extLst>
      <p:ext uri="{BB962C8B-B14F-4D97-AF65-F5344CB8AC3E}">
        <p14:creationId xmlns:p14="http://schemas.microsoft.com/office/powerpoint/2010/main" val="332365028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250"/>
                                        <p:tgtEl>
                                          <p:spTgt spid="5"/>
                                        </p:tgtEl>
                                      </p:cBhvr>
                                    </p:animEffect>
                                  </p:childTnLst>
                                </p:cTn>
                              </p:par>
                            </p:childTnLst>
                          </p:cTn>
                        </p:par>
                        <p:par>
                          <p:cTn id="12" fill="hold">
                            <p:stCondLst>
                              <p:cond delay="2500"/>
                            </p:stCondLst>
                            <p:childTnLst>
                              <p:par>
                                <p:cTn id="13" presetID="2" presetClass="entr" presetSubtype="9"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0-#ppt_h/2"/>
                                          </p:val>
                                        </p:tav>
                                        <p:tav tm="100000">
                                          <p:val>
                                            <p:strVal val="#ppt_y"/>
                                          </p:val>
                                        </p:tav>
                                      </p:tavLst>
                                    </p:anim>
                                  </p:childTnLst>
                                </p:cTn>
                              </p:par>
                            </p:childTnLst>
                          </p:cTn>
                        </p:par>
                        <p:par>
                          <p:cTn id="17" fill="hold">
                            <p:stCondLst>
                              <p:cond delay="3000"/>
                            </p:stCondLst>
                            <p:childTnLst>
                              <p:par>
                                <p:cTn id="18" presetID="21" presetClass="entr" presetSubtype="3"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heel(3)">
                                      <p:cBhvr>
                                        <p:cTn id="20" dur="20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25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250"/>
                                        <p:tgtEl>
                                          <p:spTgt spid="8"/>
                                        </p:tgtEl>
                                      </p:cBhvr>
                                    </p:animEffect>
                                  </p:childTnLst>
                                </p:cTn>
                              </p:par>
                            </p:childTnLst>
                          </p:cTn>
                        </p:par>
                        <p:par>
                          <p:cTn id="27" fill="hold">
                            <p:stCondLst>
                              <p:cond delay="5000"/>
                            </p:stCondLst>
                            <p:childTnLst>
                              <p:par>
                                <p:cTn id="28" presetID="2" presetClass="entr" presetSubtype="2"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1+#ppt_w/2"/>
                                          </p:val>
                                        </p:tav>
                                        <p:tav tm="100000">
                                          <p:val>
                                            <p:strVal val="#ppt_x"/>
                                          </p:val>
                                        </p:tav>
                                      </p:tavLst>
                                    </p:anim>
                                    <p:anim calcmode="lin" valueType="num">
                                      <p:cBhvr additive="base">
                                        <p:cTn id="31" dur="500" fill="hold"/>
                                        <p:tgtEl>
                                          <p:spTgt spid="14"/>
                                        </p:tgtEl>
                                        <p:attrNameLst>
                                          <p:attrName>ppt_y</p:attrName>
                                        </p:attrNameLst>
                                      </p:cBhvr>
                                      <p:tavLst>
                                        <p:tav tm="0">
                                          <p:val>
                                            <p:strVal val="#ppt_y"/>
                                          </p:val>
                                        </p:tav>
                                        <p:tav tm="100000">
                                          <p:val>
                                            <p:strVal val="#ppt_y"/>
                                          </p:val>
                                        </p:tav>
                                      </p:tavLst>
                                    </p:anim>
                                  </p:childTnLst>
                                </p:cTn>
                              </p:par>
                            </p:childTnLst>
                          </p:cTn>
                        </p:par>
                        <p:par>
                          <p:cTn id="32" fill="hold">
                            <p:stCondLst>
                              <p:cond delay="5500"/>
                            </p:stCondLst>
                            <p:childTnLst>
                              <p:par>
                                <p:cTn id="33" presetID="6" presetClass="entr" presetSubtype="16"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circle(in)">
                                      <p:cBhvr>
                                        <p:cTn id="35" dur="2000"/>
                                        <p:tgtEl>
                                          <p:spTgt spid="18"/>
                                        </p:tgtEl>
                                      </p:cBhvr>
                                    </p:animEffect>
                                  </p:childTnLst>
                                </p:cTn>
                              </p:par>
                            </p:childTnLst>
                          </p:cTn>
                        </p:par>
                        <p:par>
                          <p:cTn id="36" fill="hold">
                            <p:stCondLst>
                              <p:cond delay="7500"/>
                            </p:stCondLst>
                            <p:childTnLst>
                              <p:par>
                                <p:cTn id="37" presetID="16" presetClass="entr" presetSubtype="21"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arn(inVertical)">
                                      <p:cBhvr>
                                        <p:cTn id="39" dur="500"/>
                                        <p:tgtEl>
                                          <p:spTgt spid="19"/>
                                        </p:tgtEl>
                                      </p:cBhvr>
                                    </p:animEffect>
                                  </p:childTnLst>
                                </p:cTn>
                              </p:par>
                            </p:childTnLst>
                          </p:cTn>
                        </p:par>
                        <p:par>
                          <p:cTn id="40" fill="hold">
                            <p:stCondLst>
                              <p:cond delay="8000"/>
                            </p:stCondLst>
                            <p:childTnLst>
                              <p:par>
                                <p:cTn id="41" presetID="31"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1000" fill="hold"/>
                                        <p:tgtEl>
                                          <p:spTgt spid="10"/>
                                        </p:tgtEl>
                                        <p:attrNameLst>
                                          <p:attrName>ppt_w</p:attrName>
                                        </p:attrNameLst>
                                      </p:cBhvr>
                                      <p:tavLst>
                                        <p:tav tm="0">
                                          <p:val>
                                            <p:fltVal val="0"/>
                                          </p:val>
                                        </p:tav>
                                        <p:tav tm="100000">
                                          <p:val>
                                            <p:strVal val="#ppt_w"/>
                                          </p:val>
                                        </p:tav>
                                      </p:tavLst>
                                    </p:anim>
                                    <p:anim calcmode="lin" valueType="num">
                                      <p:cBhvr>
                                        <p:cTn id="44" dur="1000" fill="hold"/>
                                        <p:tgtEl>
                                          <p:spTgt spid="10"/>
                                        </p:tgtEl>
                                        <p:attrNameLst>
                                          <p:attrName>ppt_h</p:attrName>
                                        </p:attrNameLst>
                                      </p:cBhvr>
                                      <p:tavLst>
                                        <p:tav tm="0">
                                          <p:val>
                                            <p:fltVal val="0"/>
                                          </p:val>
                                        </p:tav>
                                        <p:tav tm="100000">
                                          <p:val>
                                            <p:strVal val="#ppt_h"/>
                                          </p:val>
                                        </p:tav>
                                      </p:tavLst>
                                    </p:anim>
                                    <p:anim calcmode="lin" valueType="num">
                                      <p:cBhvr>
                                        <p:cTn id="45" dur="1000" fill="hold"/>
                                        <p:tgtEl>
                                          <p:spTgt spid="10"/>
                                        </p:tgtEl>
                                        <p:attrNameLst>
                                          <p:attrName>style.rotation</p:attrName>
                                        </p:attrNameLst>
                                      </p:cBhvr>
                                      <p:tavLst>
                                        <p:tav tm="0">
                                          <p:val>
                                            <p:fltVal val="90"/>
                                          </p:val>
                                        </p:tav>
                                        <p:tav tm="100000">
                                          <p:val>
                                            <p:fltVal val="0"/>
                                          </p:val>
                                        </p:tav>
                                      </p:tavLst>
                                    </p:anim>
                                    <p:animEffect transition="in" filter="fade">
                                      <p:cBhvr>
                                        <p:cTn id="46" dur="1000"/>
                                        <p:tgtEl>
                                          <p:spTgt spid="10"/>
                                        </p:tgtEl>
                                      </p:cBhvr>
                                    </p:animEffect>
                                  </p:childTnLst>
                                </p:cTn>
                              </p:par>
                              <p:par>
                                <p:cTn id="47" presetID="42"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14"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28000"/>
                    </a14:imgEffect>
                  </a14:imgLayer>
                </a14:imgProps>
              </a:ext>
            </a:extLst>
          </a:blip>
          <a:srcRect/>
          <a:stretch>
            <a:fillRect l="-16000" r="-16000"/>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7837248-DF24-47B5-A164-D697D7029305}"/>
              </a:ext>
            </a:extLst>
          </p:cNvPr>
          <p:cNvSpPr txBox="1"/>
          <p:nvPr/>
        </p:nvSpPr>
        <p:spPr>
          <a:xfrm>
            <a:off x="1630017" y="463826"/>
            <a:ext cx="9289774" cy="707886"/>
          </a:xfrm>
          <a:prstGeom prst="rect">
            <a:avLst/>
          </a:prstGeom>
          <a:solidFill>
            <a:schemeClr val="tx1">
              <a:alpha val="80000"/>
            </a:schemeClr>
          </a:solidFill>
        </p:spPr>
        <p:txBody>
          <a:bodyPr wrap="square" rtlCol="0">
            <a:spAutoFit/>
          </a:bodyPr>
          <a:lstStyle/>
          <a:p>
            <a:pPr algn="ctr"/>
            <a:r>
              <a:rPr lang="es-AR" sz="4000" dirty="0">
                <a:solidFill>
                  <a:schemeClr val="bg1"/>
                </a:solidFill>
              </a:rPr>
              <a:t>Tipos de procesamientos</a:t>
            </a:r>
          </a:p>
        </p:txBody>
      </p:sp>
      <p:sp>
        <p:nvSpPr>
          <p:cNvPr id="5" name="CuadroTexto 4">
            <a:extLst>
              <a:ext uri="{FF2B5EF4-FFF2-40B4-BE49-F238E27FC236}">
                <a16:creationId xmlns:a16="http://schemas.microsoft.com/office/drawing/2014/main" id="{40C3D3E8-9CFF-4C2B-9C33-6CEDD0B3F060}"/>
              </a:ext>
            </a:extLst>
          </p:cNvPr>
          <p:cNvSpPr txBox="1"/>
          <p:nvPr/>
        </p:nvSpPr>
        <p:spPr>
          <a:xfrm>
            <a:off x="323557" y="304257"/>
            <a:ext cx="773723" cy="830997"/>
          </a:xfrm>
          <a:prstGeom prst="rect">
            <a:avLst/>
          </a:prstGeom>
          <a:solidFill>
            <a:schemeClr val="tx1">
              <a:lumMod val="95000"/>
              <a:lumOff val="5000"/>
            </a:schemeClr>
          </a:solidFill>
        </p:spPr>
        <p:txBody>
          <a:bodyPr wrap="square" rtlCol="0">
            <a:spAutoFit/>
          </a:bodyPr>
          <a:lstStyle/>
          <a:p>
            <a:r>
              <a:rPr lang="es-AR" sz="4800" dirty="0">
                <a:solidFill>
                  <a:schemeClr val="bg1"/>
                </a:solidFill>
              </a:rPr>
              <a:t>↑</a:t>
            </a:r>
          </a:p>
        </p:txBody>
      </p:sp>
      <p:sp>
        <p:nvSpPr>
          <p:cNvPr id="6" name="Rectángulo 5">
            <a:hlinkClick r:id="rId4" action="ppaction://hlinksldjump"/>
            <a:extLst>
              <a:ext uri="{FF2B5EF4-FFF2-40B4-BE49-F238E27FC236}">
                <a16:creationId xmlns:a16="http://schemas.microsoft.com/office/drawing/2014/main" id="{D6771904-7384-40B1-95DA-5DBB0DA0E991}"/>
              </a:ext>
            </a:extLst>
          </p:cNvPr>
          <p:cNvSpPr/>
          <p:nvPr/>
        </p:nvSpPr>
        <p:spPr>
          <a:xfrm>
            <a:off x="323556" y="30734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B4954230-9F3A-4789-B430-B6F9B1D45D7F}"/>
              </a:ext>
            </a:extLst>
          </p:cNvPr>
          <p:cNvSpPr txBox="1"/>
          <p:nvPr/>
        </p:nvSpPr>
        <p:spPr>
          <a:xfrm>
            <a:off x="1258472" y="5823610"/>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CBFB411B-A5A7-4F99-96D0-A7AFFC706C3D}"/>
              </a:ext>
            </a:extLst>
          </p:cNvPr>
          <p:cNvSpPr txBox="1"/>
          <p:nvPr/>
        </p:nvSpPr>
        <p:spPr>
          <a:xfrm rot="10800000">
            <a:off x="226470" y="5916374"/>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pic>
        <p:nvPicPr>
          <p:cNvPr id="9" name="Imagen 8">
            <a:extLst>
              <a:ext uri="{FF2B5EF4-FFF2-40B4-BE49-F238E27FC236}">
                <a16:creationId xmlns:a16="http://schemas.microsoft.com/office/drawing/2014/main" id="{7277E341-9B89-4DD6-BA28-1FA87A80B1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417" y="1357286"/>
            <a:ext cx="5009322" cy="1668143"/>
          </a:xfrm>
          <a:prstGeom prst="rect">
            <a:avLst/>
          </a:prstGeom>
        </p:spPr>
      </p:pic>
      <p:sp>
        <p:nvSpPr>
          <p:cNvPr id="16" name="CuadroTexto 15">
            <a:extLst>
              <a:ext uri="{FF2B5EF4-FFF2-40B4-BE49-F238E27FC236}">
                <a16:creationId xmlns:a16="http://schemas.microsoft.com/office/drawing/2014/main" id="{B8915581-7217-42F2-8629-BBBB719B3D37}"/>
              </a:ext>
            </a:extLst>
          </p:cNvPr>
          <p:cNvSpPr txBox="1"/>
          <p:nvPr/>
        </p:nvSpPr>
        <p:spPr>
          <a:xfrm>
            <a:off x="710417" y="3013538"/>
            <a:ext cx="5009322" cy="461665"/>
          </a:xfrm>
          <a:prstGeom prst="rect">
            <a:avLst/>
          </a:prstGeom>
          <a:solidFill>
            <a:schemeClr val="tx1">
              <a:alpha val="80000"/>
            </a:schemeClr>
          </a:solidFill>
        </p:spPr>
        <p:txBody>
          <a:bodyPr wrap="square" rtlCol="0">
            <a:spAutoFit/>
          </a:bodyPr>
          <a:lstStyle/>
          <a:p>
            <a:pPr algn="ctr"/>
            <a:r>
              <a:rPr lang="es-AR" sz="2400" dirty="0" err="1">
                <a:solidFill>
                  <a:schemeClr val="bg1"/>
                </a:solidFill>
              </a:rPr>
              <a:t>Batch</a:t>
            </a:r>
            <a:r>
              <a:rPr lang="es-AR" sz="2400" dirty="0">
                <a:solidFill>
                  <a:schemeClr val="bg1"/>
                </a:solidFill>
              </a:rPr>
              <a:t> (En Lote)</a:t>
            </a:r>
          </a:p>
        </p:txBody>
      </p:sp>
      <p:sp>
        <p:nvSpPr>
          <p:cNvPr id="17" name="CuadroTexto 16">
            <a:extLst>
              <a:ext uri="{FF2B5EF4-FFF2-40B4-BE49-F238E27FC236}">
                <a16:creationId xmlns:a16="http://schemas.microsoft.com/office/drawing/2014/main" id="{C66945C5-8490-47C7-9B3F-10B1453FC41C}"/>
              </a:ext>
            </a:extLst>
          </p:cNvPr>
          <p:cNvSpPr txBox="1"/>
          <p:nvPr/>
        </p:nvSpPr>
        <p:spPr>
          <a:xfrm>
            <a:off x="6274903" y="1400127"/>
            <a:ext cx="5206679" cy="1200329"/>
          </a:xfrm>
          <a:prstGeom prst="rect">
            <a:avLst/>
          </a:prstGeom>
          <a:solidFill>
            <a:schemeClr val="tx1">
              <a:alpha val="80000"/>
            </a:schemeClr>
          </a:solidFill>
        </p:spPr>
        <p:txBody>
          <a:bodyPr wrap="square" rtlCol="0">
            <a:spAutoFit/>
          </a:bodyPr>
          <a:lstStyle/>
          <a:p>
            <a:pPr algn="ctr"/>
            <a:r>
              <a:rPr lang="es-AR" sz="2400" u="sng" dirty="0">
                <a:solidFill>
                  <a:schemeClr val="bg1"/>
                </a:solidFill>
              </a:rPr>
              <a:t>Interactivo</a:t>
            </a:r>
            <a:r>
              <a:rPr lang="es-AR" sz="2400" dirty="0">
                <a:solidFill>
                  <a:schemeClr val="bg1"/>
                </a:solidFill>
              </a:rPr>
              <a:t>: Permite la modificación y entrada de datos durante la ejecución del programa. </a:t>
            </a:r>
          </a:p>
        </p:txBody>
      </p:sp>
      <p:pic>
        <p:nvPicPr>
          <p:cNvPr id="12" name="Imagen 11" descr="Imagen que contiene captura de pantalla&#10;&#10;Descripción generada con confianza alta">
            <a:extLst>
              <a:ext uri="{FF2B5EF4-FFF2-40B4-BE49-F238E27FC236}">
                <a16:creationId xmlns:a16="http://schemas.microsoft.com/office/drawing/2014/main" id="{594D134F-9AD7-4F08-9F3C-04B11696C7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0417" y="3670960"/>
            <a:ext cx="3190875" cy="2152650"/>
          </a:xfrm>
          <a:prstGeom prst="rect">
            <a:avLst/>
          </a:prstGeom>
        </p:spPr>
      </p:pic>
      <p:sp>
        <p:nvSpPr>
          <p:cNvPr id="20" name="CuadroTexto 19">
            <a:extLst>
              <a:ext uri="{FF2B5EF4-FFF2-40B4-BE49-F238E27FC236}">
                <a16:creationId xmlns:a16="http://schemas.microsoft.com/office/drawing/2014/main" id="{9FFB4096-C9C7-4873-A6D8-C18723583D14}"/>
              </a:ext>
            </a:extLst>
          </p:cNvPr>
          <p:cNvSpPr txBox="1"/>
          <p:nvPr/>
        </p:nvSpPr>
        <p:spPr>
          <a:xfrm>
            <a:off x="3901293" y="3697572"/>
            <a:ext cx="1598359" cy="830997"/>
          </a:xfrm>
          <a:prstGeom prst="rect">
            <a:avLst/>
          </a:prstGeom>
          <a:solidFill>
            <a:schemeClr val="tx1">
              <a:alpha val="80000"/>
            </a:schemeClr>
          </a:solidFill>
        </p:spPr>
        <p:txBody>
          <a:bodyPr wrap="square" rtlCol="0">
            <a:spAutoFit/>
          </a:bodyPr>
          <a:lstStyle/>
          <a:p>
            <a:pPr algn="ctr"/>
            <a:r>
              <a:rPr lang="es-AR" sz="2400" u="sng" dirty="0">
                <a:solidFill>
                  <a:schemeClr val="bg1"/>
                </a:solidFill>
              </a:rPr>
              <a:t>Multi-Usuario</a:t>
            </a:r>
            <a:endParaRPr lang="es-AR" sz="2400" dirty="0">
              <a:solidFill>
                <a:schemeClr val="bg1"/>
              </a:solidFill>
            </a:endParaRPr>
          </a:p>
        </p:txBody>
      </p:sp>
      <p:pic>
        <p:nvPicPr>
          <p:cNvPr id="21" name="Imagen 20">
            <a:extLst>
              <a:ext uri="{FF2B5EF4-FFF2-40B4-BE49-F238E27FC236}">
                <a16:creationId xmlns:a16="http://schemas.microsoft.com/office/drawing/2014/main" id="{F90947BD-592C-42B9-94DA-E52C9732AE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4903" y="3670960"/>
            <a:ext cx="5238750" cy="2571750"/>
          </a:xfrm>
          <a:prstGeom prst="rect">
            <a:avLst/>
          </a:prstGeom>
        </p:spPr>
      </p:pic>
      <p:sp>
        <p:nvSpPr>
          <p:cNvPr id="22" name="CuadroTexto 21">
            <a:extLst>
              <a:ext uri="{FF2B5EF4-FFF2-40B4-BE49-F238E27FC236}">
                <a16:creationId xmlns:a16="http://schemas.microsoft.com/office/drawing/2014/main" id="{FEE80FC3-2F6C-4A69-99EA-EA38C5794CE2}"/>
              </a:ext>
            </a:extLst>
          </p:cNvPr>
          <p:cNvSpPr txBox="1"/>
          <p:nvPr/>
        </p:nvSpPr>
        <p:spPr>
          <a:xfrm>
            <a:off x="4449348" y="5405302"/>
            <a:ext cx="1849484" cy="461665"/>
          </a:xfrm>
          <a:prstGeom prst="rect">
            <a:avLst/>
          </a:prstGeom>
          <a:solidFill>
            <a:schemeClr val="tx1">
              <a:alpha val="80000"/>
            </a:schemeClr>
          </a:solidFill>
        </p:spPr>
        <p:txBody>
          <a:bodyPr wrap="square" rtlCol="0">
            <a:spAutoFit/>
          </a:bodyPr>
          <a:lstStyle/>
          <a:p>
            <a:pPr algn="ctr"/>
            <a:r>
              <a:rPr lang="es-AR" sz="2400" dirty="0">
                <a:solidFill>
                  <a:schemeClr val="bg1"/>
                </a:solidFill>
              </a:rPr>
              <a:t>Multi-Tarea</a:t>
            </a:r>
          </a:p>
        </p:txBody>
      </p:sp>
    </p:spTree>
    <p:extLst>
      <p:ext uri="{BB962C8B-B14F-4D97-AF65-F5344CB8AC3E}">
        <p14:creationId xmlns:p14="http://schemas.microsoft.com/office/powerpoint/2010/main" val="121441912"/>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250"/>
                                        <p:tgtEl>
                                          <p:spTgt spid="5"/>
                                        </p:tgtEl>
                                      </p:cBhvr>
                                    </p:animEffect>
                                  </p:childTnLst>
                                </p:cTn>
                              </p:par>
                            </p:childTnLst>
                          </p:cTn>
                        </p:par>
                        <p:par>
                          <p:cTn id="12" fill="hold">
                            <p:stCondLst>
                              <p:cond delay="2500"/>
                            </p:stCondLst>
                            <p:childTnLst>
                              <p:par>
                                <p:cTn id="13" presetID="42"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25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250"/>
                                        <p:tgtEl>
                                          <p:spTgt spid="8"/>
                                        </p:tgtEl>
                                      </p:cBhvr>
                                    </p:animEffect>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ppt_x"/>
                                          </p:val>
                                        </p:tav>
                                        <p:tav tm="100000">
                                          <p:val>
                                            <p:strVal val="#ppt_x"/>
                                          </p:val>
                                        </p:tav>
                                      </p:tavLst>
                                    </p:anim>
                                    <p:anim calcmode="lin" valueType="num">
                                      <p:cBhvr additive="base">
                                        <p:cTn id="35" dur="500" fill="hold"/>
                                        <p:tgtEl>
                                          <p:spTgt spid="22"/>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ppt_x"/>
                                          </p:val>
                                        </p:tav>
                                        <p:tav tm="100000">
                                          <p:val>
                                            <p:strVal val="#ppt_x"/>
                                          </p:val>
                                        </p:tav>
                                      </p:tavLst>
                                    </p:anim>
                                    <p:anim calcmode="lin" valueType="num">
                                      <p:cBhvr additive="base">
                                        <p:cTn id="43" dur="500" fill="hold"/>
                                        <p:tgtEl>
                                          <p:spTgt spid="21"/>
                                        </p:tgtEl>
                                        <p:attrNameLst>
                                          <p:attrName>ppt_y</p:attrName>
                                        </p:attrNameLst>
                                      </p:cBhvr>
                                      <p:tavLst>
                                        <p:tav tm="0">
                                          <p:val>
                                            <p:strVal val="1+#ppt_h/2"/>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16" grpId="0" animBg="1"/>
      <p:bldP spid="17" grpId="0" animBg="1"/>
      <p:bldP spid="20"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28000"/>
                    </a14:imgEffect>
                  </a14:imgLayer>
                </a14:imgProps>
              </a:ext>
            </a:extLst>
          </a:blip>
          <a:srcRect/>
          <a:stretch>
            <a:fillRect l="-16000" r="-16000"/>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7837248-DF24-47B5-A164-D697D7029305}"/>
              </a:ext>
            </a:extLst>
          </p:cNvPr>
          <p:cNvSpPr txBox="1"/>
          <p:nvPr/>
        </p:nvSpPr>
        <p:spPr>
          <a:xfrm>
            <a:off x="1630017" y="463826"/>
            <a:ext cx="9289774" cy="707886"/>
          </a:xfrm>
          <a:prstGeom prst="rect">
            <a:avLst/>
          </a:prstGeom>
          <a:solidFill>
            <a:schemeClr val="tx1">
              <a:alpha val="80000"/>
            </a:schemeClr>
          </a:solidFill>
        </p:spPr>
        <p:txBody>
          <a:bodyPr wrap="square" rtlCol="0">
            <a:spAutoFit/>
          </a:bodyPr>
          <a:lstStyle/>
          <a:p>
            <a:pPr algn="ctr"/>
            <a:r>
              <a:rPr lang="es-AR" sz="4000" dirty="0">
                <a:solidFill>
                  <a:schemeClr val="bg1"/>
                </a:solidFill>
              </a:rPr>
              <a:t>Tipos de procesamientos</a:t>
            </a:r>
          </a:p>
        </p:txBody>
      </p:sp>
      <p:sp>
        <p:nvSpPr>
          <p:cNvPr id="5" name="CuadroTexto 4">
            <a:extLst>
              <a:ext uri="{FF2B5EF4-FFF2-40B4-BE49-F238E27FC236}">
                <a16:creationId xmlns:a16="http://schemas.microsoft.com/office/drawing/2014/main" id="{40C3D3E8-9CFF-4C2B-9C33-6CEDD0B3F060}"/>
              </a:ext>
            </a:extLst>
          </p:cNvPr>
          <p:cNvSpPr txBox="1"/>
          <p:nvPr/>
        </p:nvSpPr>
        <p:spPr>
          <a:xfrm>
            <a:off x="323557" y="304257"/>
            <a:ext cx="773723" cy="830997"/>
          </a:xfrm>
          <a:prstGeom prst="rect">
            <a:avLst/>
          </a:prstGeom>
          <a:solidFill>
            <a:schemeClr val="tx1">
              <a:lumMod val="95000"/>
              <a:lumOff val="5000"/>
            </a:schemeClr>
          </a:solidFill>
        </p:spPr>
        <p:txBody>
          <a:bodyPr wrap="square" rtlCol="0">
            <a:spAutoFit/>
          </a:bodyPr>
          <a:lstStyle/>
          <a:p>
            <a:r>
              <a:rPr lang="es-AR" sz="4800" dirty="0">
                <a:solidFill>
                  <a:schemeClr val="bg1"/>
                </a:solidFill>
              </a:rPr>
              <a:t>↑</a:t>
            </a:r>
          </a:p>
        </p:txBody>
      </p:sp>
      <p:sp>
        <p:nvSpPr>
          <p:cNvPr id="6" name="Rectángulo 5">
            <a:hlinkClick r:id="rId4" action="ppaction://hlinksldjump"/>
            <a:extLst>
              <a:ext uri="{FF2B5EF4-FFF2-40B4-BE49-F238E27FC236}">
                <a16:creationId xmlns:a16="http://schemas.microsoft.com/office/drawing/2014/main" id="{D6771904-7384-40B1-95DA-5DBB0DA0E991}"/>
              </a:ext>
            </a:extLst>
          </p:cNvPr>
          <p:cNvSpPr/>
          <p:nvPr/>
        </p:nvSpPr>
        <p:spPr>
          <a:xfrm>
            <a:off x="323556" y="30734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B4954230-9F3A-4789-B430-B6F9B1D45D7F}"/>
              </a:ext>
            </a:extLst>
          </p:cNvPr>
          <p:cNvSpPr txBox="1"/>
          <p:nvPr/>
        </p:nvSpPr>
        <p:spPr>
          <a:xfrm>
            <a:off x="1258472" y="5823610"/>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CBFB411B-A5A7-4F99-96D0-A7AFFC706C3D}"/>
              </a:ext>
            </a:extLst>
          </p:cNvPr>
          <p:cNvSpPr txBox="1"/>
          <p:nvPr/>
        </p:nvSpPr>
        <p:spPr>
          <a:xfrm rot="10800000">
            <a:off x="226470" y="5916374"/>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sp>
        <p:nvSpPr>
          <p:cNvPr id="14" name="CuadroTexto 13">
            <a:extLst>
              <a:ext uri="{FF2B5EF4-FFF2-40B4-BE49-F238E27FC236}">
                <a16:creationId xmlns:a16="http://schemas.microsoft.com/office/drawing/2014/main" id="{D91645FB-7FCE-49A2-9F31-44070856665C}"/>
              </a:ext>
            </a:extLst>
          </p:cNvPr>
          <p:cNvSpPr txBox="1"/>
          <p:nvPr/>
        </p:nvSpPr>
        <p:spPr>
          <a:xfrm>
            <a:off x="323555" y="1490008"/>
            <a:ext cx="5215853" cy="1200329"/>
          </a:xfrm>
          <a:prstGeom prst="rect">
            <a:avLst/>
          </a:prstGeom>
          <a:solidFill>
            <a:schemeClr val="tx1">
              <a:alpha val="80000"/>
            </a:schemeClr>
          </a:solidFill>
        </p:spPr>
        <p:txBody>
          <a:bodyPr wrap="square" rtlCol="0">
            <a:spAutoFit/>
          </a:bodyPr>
          <a:lstStyle/>
          <a:p>
            <a:r>
              <a:rPr lang="es-AR" sz="2400" u="sng" dirty="0">
                <a:solidFill>
                  <a:schemeClr val="bg1"/>
                </a:solidFill>
              </a:rPr>
              <a:t>Tiempo Real</a:t>
            </a:r>
            <a:r>
              <a:rPr lang="es-AR" sz="2400" dirty="0">
                <a:solidFill>
                  <a:schemeClr val="bg1"/>
                </a:solidFill>
              </a:rPr>
              <a:t>: El Sistema Operativo monitoriza varias entradas que afectan la ejecución de procesos</a:t>
            </a:r>
          </a:p>
        </p:txBody>
      </p:sp>
      <p:pic>
        <p:nvPicPr>
          <p:cNvPr id="3" name="Imagen 2" descr="Imagen que contiene objeto, reloj, pared, interior&#10;&#10;Descripción generada con confianza muy alta">
            <a:extLst>
              <a:ext uri="{FF2B5EF4-FFF2-40B4-BE49-F238E27FC236}">
                <a16:creationId xmlns:a16="http://schemas.microsoft.com/office/drawing/2014/main" id="{704EEF0E-38A4-4D31-97D9-771621094D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3554" y="2690336"/>
            <a:ext cx="2750949" cy="2750949"/>
          </a:xfrm>
          <a:prstGeom prst="rect">
            <a:avLst/>
          </a:prstGeom>
        </p:spPr>
      </p:pic>
      <p:pic>
        <p:nvPicPr>
          <p:cNvPr id="11" name="Imagen 10" descr="Imagen que contiene circuito, electrónica&#10;&#10;Descripción generada con confianza muy alta">
            <a:extLst>
              <a:ext uri="{FF2B5EF4-FFF2-40B4-BE49-F238E27FC236}">
                <a16:creationId xmlns:a16="http://schemas.microsoft.com/office/drawing/2014/main" id="{85D3BC92-3994-4AD2-9A11-65311D81E9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2886" y="1490008"/>
            <a:ext cx="5981700" cy="3429000"/>
          </a:xfrm>
          <a:prstGeom prst="rect">
            <a:avLst/>
          </a:prstGeom>
        </p:spPr>
      </p:pic>
      <p:sp>
        <p:nvSpPr>
          <p:cNvPr id="19" name="CuadroTexto 18">
            <a:extLst>
              <a:ext uri="{FF2B5EF4-FFF2-40B4-BE49-F238E27FC236}">
                <a16:creationId xmlns:a16="http://schemas.microsoft.com/office/drawing/2014/main" id="{6F7EF4B4-C999-45B4-8D52-301F496670CA}"/>
              </a:ext>
            </a:extLst>
          </p:cNvPr>
          <p:cNvSpPr txBox="1"/>
          <p:nvPr/>
        </p:nvSpPr>
        <p:spPr>
          <a:xfrm>
            <a:off x="5772885" y="4919008"/>
            <a:ext cx="5981699" cy="1200329"/>
          </a:xfrm>
          <a:prstGeom prst="rect">
            <a:avLst/>
          </a:prstGeom>
          <a:solidFill>
            <a:schemeClr val="tx1">
              <a:alpha val="80000"/>
            </a:schemeClr>
          </a:solidFill>
        </p:spPr>
        <p:txBody>
          <a:bodyPr wrap="square" rtlCol="0">
            <a:spAutoFit/>
          </a:bodyPr>
          <a:lstStyle/>
          <a:p>
            <a:r>
              <a:rPr lang="es-AR" sz="2400" u="sng" dirty="0">
                <a:solidFill>
                  <a:schemeClr val="bg1"/>
                </a:solidFill>
              </a:rPr>
              <a:t>Multi-Procesamiento</a:t>
            </a:r>
            <a:r>
              <a:rPr lang="es-AR" sz="2400" dirty="0">
                <a:solidFill>
                  <a:schemeClr val="bg1"/>
                </a:solidFill>
              </a:rPr>
              <a:t>: Un ordenador que tiene más de un procesador, dedicados a la ejecución de procesos.</a:t>
            </a:r>
          </a:p>
        </p:txBody>
      </p:sp>
    </p:spTree>
    <p:extLst>
      <p:ext uri="{BB962C8B-B14F-4D97-AF65-F5344CB8AC3E}">
        <p14:creationId xmlns:p14="http://schemas.microsoft.com/office/powerpoint/2010/main" val="3078877780"/>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childTnLst>
                          </p:cTn>
                        </p:par>
                        <p:par>
                          <p:cTn id="8" fill="hold">
                            <p:stCondLst>
                              <p:cond delay="1250"/>
                            </p:stCondLst>
                            <p:childTnLst>
                              <p:par>
                                <p:cTn id="9" presetID="47"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225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25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25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250"/>
                                        <p:tgtEl>
                                          <p:spTgt spid="8"/>
                                        </p:tgtEl>
                                      </p:cBhvr>
                                    </p:animEffect>
                                  </p:childTnLst>
                                </p:cTn>
                              </p:par>
                            </p:childTnLst>
                          </p:cTn>
                        </p:par>
                        <p:par>
                          <p:cTn id="24" fill="hold">
                            <p:stCondLst>
                              <p:cond delay="3500"/>
                            </p:stCondLst>
                            <p:childTnLst>
                              <p:par>
                                <p:cTn id="25" presetID="16" presetClass="entr" presetSubtype="2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childTnLst>
                          </p:cTn>
                        </p:par>
                        <p:par>
                          <p:cTn id="28" fill="hold">
                            <p:stCondLst>
                              <p:cond delay="4000"/>
                            </p:stCondLst>
                            <p:childTnLst>
                              <p:par>
                                <p:cTn id="29" presetID="47"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6" presetClass="entr" presetSubtype="16"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circle(in)">
                                      <p:cBhvr>
                                        <p:cTn id="37" dur="2000"/>
                                        <p:tgtEl>
                                          <p:spTgt spid="3"/>
                                        </p:tgtEl>
                                      </p:cBhvr>
                                    </p:animEffect>
                                  </p:childTnLst>
                                </p:cTn>
                              </p:par>
                            </p:childTnLst>
                          </p:cTn>
                        </p:par>
                        <p:par>
                          <p:cTn id="38" fill="hold">
                            <p:stCondLst>
                              <p:cond delay="7000"/>
                            </p:stCondLst>
                            <p:childTnLst>
                              <p:par>
                                <p:cTn id="39" presetID="53" presetClass="entr" presetSubtype="16"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14"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7837248-DF24-47B5-A164-D697D7029305}"/>
              </a:ext>
            </a:extLst>
          </p:cNvPr>
          <p:cNvSpPr txBox="1"/>
          <p:nvPr/>
        </p:nvSpPr>
        <p:spPr>
          <a:xfrm>
            <a:off x="1630017" y="304257"/>
            <a:ext cx="9289774" cy="707886"/>
          </a:xfrm>
          <a:prstGeom prst="rect">
            <a:avLst/>
          </a:prstGeom>
          <a:solidFill>
            <a:schemeClr val="tx1">
              <a:alpha val="80000"/>
            </a:schemeClr>
          </a:solidFill>
        </p:spPr>
        <p:txBody>
          <a:bodyPr wrap="square" rtlCol="0">
            <a:spAutoFit/>
          </a:bodyPr>
          <a:lstStyle/>
          <a:p>
            <a:pPr algn="ctr"/>
            <a:r>
              <a:rPr lang="es-AR" sz="4000" dirty="0">
                <a:solidFill>
                  <a:schemeClr val="bg1"/>
                </a:solidFill>
              </a:rPr>
              <a:t>Sistemas operativos mas populares</a:t>
            </a:r>
          </a:p>
        </p:txBody>
      </p:sp>
      <p:sp>
        <p:nvSpPr>
          <p:cNvPr id="5" name="CuadroTexto 4">
            <a:extLst>
              <a:ext uri="{FF2B5EF4-FFF2-40B4-BE49-F238E27FC236}">
                <a16:creationId xmlns:a16="http://schemas.microsoft.com/office/drawing/2014/main" id="{40C3D3E8-9CFF-4C2B-9C33-6CEDD0B3F060}"/>
              </a:ext>
            </a:extLst>
          </p:cNvPr>
          <p:cNvSpPr txBox="1"/>
          <p:nvPr/>
        </p:nvSpPr>
        <p:spPr>
          <a:xfrm>
            <a:off x="323557" y="304257"/>
            <a:ext cx="773723" cy="830997"/>
          </a:xfrm>
          <a:prstGeom prst="rect">
            <a:avLst/>
          </a:prstGeom>
          <a:solidFill>
            <a:schemeClr val="tx1">
              <a:lumMod val="95000"/>
              <a:lumOff val="5000"/>
            </a:schemeClr>
          </a:solidFill>
        </p:spPr>
        <p:txBody>
          <a:bodyPr wrap="square" rtlCol="0">
            <a:spAutoFit/>
          </a:bodyPr>
          <a:lstStyle/>
          <a:p>
            <a:r>
              <a:rPr lang="es-AR" sz="4800" dirty="0">
                <a:solidFill>
                  <a:schemeClr val="bg1"/>
                </a:solidFill>
              </a:rPr>
              <a:t>↑</a:t>
            </a:r>
          </a:p>
        </p:txBody>
      </p:sp>
      <p:sp>
        <p:nvSpPr>
          <p:cNvPr id="6" name="Rectángulo 5">
            <a:hlinkClick r:id="rId2" action="ppaction://hlinksldjump"/>
            <a:extLst>
              <a:ext uri="{FF2B5EF4-FFF2-40B4-BE49-F238E27FC236}">
                <a16:creationId xmlns:a16="http://schemas.microsoft.com/office/drawing/2014/main" id="{D6771904-7384-40B1-95DA-5DBB0DA0E991}"/>
              </a:ext>
            </a:extLst>
          </p:cNvPr>
          <p:cNvSpPr/>
          <p:nvPr/>
        </p:nvSpPr>
        <p:spPr>
          <a:xfrm>
            <a:off x="323556" y="30734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CuadroTexto 7">
            <a:hlinkClick r:id="rId3" action="ppaction://hlinksldjump"/>
            <a:extLst>
              <a:ext uri="{FF2B5EF4-FFF2-40B4-BE49-F238E27FC236}">
                <a16:creationId xmlns:a16="http://schemas.microsoft.com/office/drawing/2014/main" id="{CBFB411B-A5A7-4F99-96D0-A7AFFC706C3D}"/>
              </a:ext>
            </a:extLst>
          </p:cNvPr>
          <p:cNvSpPr txBox="1"/>
          <p:nvPr/>
        </p:nvSpPr>
        <p:spPr>
          <a:xfrm rot="10800000">
            <a:off x="226470" y="5916374"/>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pic>
        <p:nvPicPr>
          <p:cNvPr id="12" name="Imagen 11" descr="Imagen que contiene edificio&#10;&#10;Descripción generada con confianza alta">
            <a:extLst>
              <a:ext uri="{FF2B5EF4-FFF2-40B4-BE49-F238E27FC236}">
                <a16:creationId xmlns:a16="http://schemas.microsoft.com/office/drawing/2014/main" id="{1A25FBE2-A195-4089-A6D0-98EB3016E9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15" y="1135254"/>
            <a:ext cx="1984934" cy="1984934"/>
          </a:xfrm>
          <a:prstGeom prst="rect">
            <a:avLst/>
          </a:prstGeom>
        </p:spPr>
      </p:pic>
      <p:sp>
        <p:nvSpPr>
          <p:cNvPr id="15" name="CuadroTexto 14">
            <a:extLst>
              <a:ext uri="{FF2B5EF4-FFF2-40B4-BE49-F238E27FC236}">
                <a16:creationId xmlns:a16="http://schemas.microsoft.com/office/drawing/2014/main" id="{D98695F3-31D2-4FE9-B140-F4B2CC89988E}"/>
              </a:ext>
            </a:extLst>
          </p:cNvPr>
          <p:cNvSpPr txBox="1"/>
          <p:nvPr/>
        </p:nvSpPr>
        <p:spPr>
          <a:xfrm>
            <a:off x="2699607" y="2658523"/>
            <a:ext cx="1380024" cy="461665"/>
          </a:xfrm>
          <a:prstGeom prst="rect">
            <a:avLst/>
          </a:prstGeom>
          <a:solidFill>
            <a:schemeClr val="tx1">
              <a:alpha val="80000"/>
            </a:schemeClr>
          </a:solidFill>
        </p:spPr>
        <p:txBody>
          <a:bodyPr wrap="square" rtlCol="0">
            <a:spAutoFit/>
          </a:bodyPr>
          <a:lstStyle/>
          <a:p>
            <a:r>
              <a:rPr lang="es-AR" sz="2400" u="sng" dirty="0">
                <a:solidFill>
                  <a:schemeClr val="bg1"/>
                </a:solidFill>
              </a:rPr>
              <a:t>Windows</a:t>
            </a:r>
            <a:endParaRPr lang="es-AR" sz="2400" dirty="0">
              <a:solidFill>
                <a:schemeClr val="bg1"/>
              </a:solidFill>
            </a:endParaRPr>
          </a:p>
        </p:txBody>
      </p:sp>
      <p:sp>
        <p:nvSpPr>
          <p:cNvPr id="18" name="Rectángulo 17">
            <a:extLst>
              <a:ext uri="{FF2B5EF4-FFF2-40B4-BE49-F238E27FC236}">
                <a16:creationId xmlns:a16="http://schemas.microsoft.com/office/drawing/2014/main" id="{9BF95645-F069-4F62-B426-A6D362D11CF3}"/>
              </a:ext>
            </a:extLst>
          </p:cNvPr>
          <p:cNvSpPr/>
          <p:nvPr/>
        </p:nvSpPr>
        <p:spPr>
          <a:xfrm>
            <a:off x="1338469" y="3920354"/>
            <a:ext cx="583096" cy="398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1" name="Imagen 20">
            <a:extLst>
              <a:ext uri="{FF2B5EF4-FFF2-40B4-BE49-F238E27FC236}">
                <a16:creationId xmlns:a16="http://schemas.microsoft.com/office/drawing/2014/main" id="{F8CB9526-1C4F-4306-8E81-9524BD2CA1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570" y="3737813"/>
            <a:ext cx="1738037" cy="2106712"/>
          </a:xfrm>
          <a:prstGeom prst="rect">
            <a:avLst/>
          </a:prstGeom>
          <a:effectLst>
            <a:glow rad="63500">
              <a:schemeClr val="bg1">
                <a:alpha val="40000"/>
              </a:schemeClr>
            </a:glow>
          </a:effectLst>
        </p:spPr>
      </p:pic>
      <p:sp>
        <p:nvSpPr>
          <p:cNvPr id="22" name="CuadroTexto 21">
            <a:extLst>
              <a:ext uri="{FF2B5EF4-FFF2-40B4-BE49-F238E27FC236}">
                <a16:creationId xmlns:a16="http://schemas.microsoft.com/office/drawing/2014/main" id="{24CFC479-A8D7-4307-B379-5B172F8E1FE7}"/>
              </a:ext>
            </a:extLst>
          </p:cNvPr>
          <p:cNvSpPr txBox="1"/>
          <p:nvPr/>
        </p:nvSpPr>
        <p:spPr>
          <a:xfrm>
            <a:off x="2699607" y="5382860"/>
            <a:ext cx="943925" cy="461665"/>
          </a:xfrm>
          <a:prstGeom prst="rect">
            <a:avLst/>
          </a:prstGeom>
          <a:solidFill>
            <a:schemeClr val="tx1">
              <a:alpha val="80000"/>
            </a:schemeClr>
          </a:solidFill>
        </p:spPr>
        <p:txBody>
          <a:bodyPr wrap="square" rtlCol="0">
            <a:spAutoFit/>
          </a:bodyPr>
          <a:lstStyle/>
          <a:p>
            <a:r>
              <a:rPr lang="es-AR" sz="2400" u="sng" dirty="0">
                <a:solidFill>
                  <a:schemeClr val="bg1"/>
                </a:solidFill>
              </a:rPr>
              <a:t>Linux</a:t>
            </a:r>
            <a:endParaRPr lang="es-AR" sz="2400" dirty="0">
              <a:solidFill>
                <a:schemeClr val="bg1"/>
              </a:solidFill>
            </a:endParaRPr>
          </a:p>
        </p:txBody>
      </p:sp>
      <p:pic>
        <p:nvPicPr>
          <p:cNvPr id="24" name="Imagen 23">
            <a:extLst>
              <a:ext uri="{FF2B5EF4-FFF2-40B4-BE49-F238E27FC236}">
                <a16:creationId xmlns:a16="http://schemas.microsoft.com/office/drawing/2014/main" id="{AFA0D39C-0C2B-41A4-8526-58D7519469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4396" y="4450381"/>
            <a:ext cx="1783207" cy="1394144"/>
          </a:xfrm>
          <a:prstGeom prst="rect">
            <a:avLst/>
          </a:prstGeom>
        </p:spPr>
      </p:pic>
      <p:pic>
        <p:nvPicPr>
          <p:cNvPr id="26" name="Imagen 25">
            <a:extLst>
              <a:ext uri="{FF2B5EF4-FFF2-40B4-BE49-F238E27FC236}">
                <a16:creationId xmlns:a16="http://schemas.microsoft.com/office/drawing/2014/main" id="{D1C773A0-FB5A-4A8F-BB15-2CFA5868934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04396" y="1224465"/>
            <a:ext cx="1955493" cy="1955493"/>
          </a:xfrm>
          <a:prstGeom prst="rect">
            <a:avLst/>
          </a:prstGeom>
        </p:spPr>
      </p:pic>
      <p:pic>
        <p:nvPicPr>
          <p:cNvPr id="28" name="Imagen 27">
            <a:extLst>
              <a:ext uri="{FF2B5EF4-FFF2-40B4-BE49-F238E27FC236}">
                <a16:creationId xmlns:a16="http://schemas.microsoft.com/office/drawing/2014/main" id="{9B4F5D0D-C933-4C0D-A65C-AEF0FD4F07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48467" y="4470437"/>
            <a:ext cx="1363684" cy="1363684"/>
          </a:xfrm>
          <a:prstGeom prst="rect">
            <a:avLst/>
          </a:prstGeom>
        </p:spPr>
      </p:pic>
      <p:pic>
        <p:nvPicPr>
          <p:cNvPr id="32" name="Imagen 31" descr="Imagen que contiene gráficos vectoriales&#10;&#10;Descripción generada con confianza alta">
            <a:extLst>
              <a:ext uri="{FF2B5EF4-FFF2-40B4-BE49-F238E27FC236}">
                <a16:creationId xmlns:a16="http://schemas.microsoft.com/office/drawing/2014/main" id="{4C0D598C-B0D3-45F0-8B94-60AB072F5A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97540" y="1023879"/>
            <a:ext cx="2407619" cy="2407619"/>
          </a:xfrm>
          <a:prstGeom prst="rect">
            <a:avLst/>
          </a:prstGeom>
        </p:spPr>
      </p:pic>
      <p:sp>
        <p:nvSpPr>
          <p:cNvPr id="33" name="CuadroTexto 32">
            <a:extLst>
              <a:ext uri="{FF2B5EF4-FFF2-40B4-BE49-F238E27FC236}">
                <a16:creationId xmlns:a16="http://schemas.microsoft.com/office/drawing/2014/main" id="{7172D6A6-651C-437E-92CB-A31AFFE1CE66}"/>
              </a:ext>
            </a:extLst>
          </p:cNvPr>
          <p:cNvSpPr txBox="1"/>
          <p:nvPr/>
        </p:nvSpPr>
        <p:spPr>
          <a:xfrm>
            <a:off x="8783081" y="3429000"/>
            <a:ext cx="1917896" cy="461665"/>
          </a:xfrm>
          <a:prstGeom prst="rect">
            <a:avLst/>
          </a:prstGeom>
          <a:solidFill>
            <a:schemeClr val="tx1">
              <a:alpha val="80000"/>
            </a:schemeClr>
          </a:solidFill>
        </p:spPr>
        <p:txBody>
          <a:bodyPr wrap="square" rtlCol="0">
            <a:spAutoFit/>
          </a:bodyPr>
          <a:lstStyle/>
          <a:p>
            <a:r>
              <a:rPr lang="es-AR" sz="2400" dirty="0">
                <a:solidFill>
                  <a:schemeClr val="bg1"/>
                </a:solidFill>
              </a:rPr>
              <a:t>Chrome OS</a:t>
            </a:r>
          </a:p>
        </p:txBody>
      </p:sp>
    </p:spTree>
    <p:extLst>
      <p:ext uri="{BB962C8B-B14F-4D97-AF65-F5344CB8AC3E}">
        <p14:creationId xmlns:p14="http://schemas.microsoft.com/office/powerpoint/2010/main" val="9960915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childTnLst>
                          </p:cTn>
                        </p:par>
                        <p:par>
                          <p:cTn id="8" fill="hold">
                            <p:stCondLst>
                              <p:cond delay="1250"/>
                            </p:stCondLst>
                            <p:childTnLst>
                              <p:par>
                                <p:cTn id="9" presetID="47"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225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25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250"/>
                                        <p:tgtEl>
                                          <p:spTgt spid="8"/>
                                        </p:tgtEl>
                                      </p:cBhvr>
                                    </p:animEffect>
                                  </p:childTnLst>
                                </p:cTn>
                              </p:par>
                            </p:childTnLst>
                          </p:cTn>
                        </p:par>
                        <p:par>
                          <p:cTn id="21" fill="hold">
                            <p:stCondLst>
                              <p:cond delay="3500"/>
                            </p:stCondLst>
                            <p:childTnLst>
                              <p:par>
                                <p:cTn id="22" presetID="47"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childTnLst>
                          </p:cTn>
                        </p:par>
                        <p:par>
                          <p:cTn id="27" fill="hold">
                            <p:stCondLst>
                              <p:cond delay="4500"/>
                            </p:stCondLst>
                            <p:childTnLst>
                              <p:par>
                                <p:cTn id="28" presetID="47" presetClass="entr" presetSubtype="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1000"/>
                                        <p:tgtEl>
                                          <p:spTgt spid="22"/>
                                        </p:tgtEl>
                                      </p:cBhvr>
                                    </p:animEffect>
                                    <p:anim calcmode="lin" valueType="num">
                                      <p:cBhvr>
                                        <p:cTn id="31" dur="1000" fill="hold"/>
                                        <p:tgtEl>
                                          <p:spTgt spid="22"/>
                                        </p:tgtEl>
                                        <p:attrNameLst>
                                          <p:attrName>ppt_x</p:attrName>
                                        </p:attrNameLst>
                                      </p:cBhvr>
                                      <p:tavLst>
                                        <p:tav tm="0">
                                          <p:val>
                                            <p:strVal val="#ppt_x"/>
                                          </p:val>
                                        </p:tav>
                                        <p:tav tm="100000">
                                          <p:val>
                                            <p:strVal val="#ppt_x"/>
                                          </p:val>
                                        </p:tav>
                                      </p:tavLst>
                                    </p:anim>
                                    <p:anim calcmode="lin" valueType="num">
                                      <p:cBhvr>
                                        <p:cTn id="32" dur="1000" fill="hold"/>
                                        <p:tgtEl>
                                          <p:spTgt spid="22"/>
                                        </p:tgtEl>
                                        <p:attrNameLst>
                                          <p:attrName>ppt_y</p:attrName>
                                        </p:attrNameLst>
                                      </p:cBhvr>
                                      <p:tavLst>
                                        <p:tav tm="0">
                                          <p:val>
                                            <p:strVal val="#ppt_y-.1"/>
                                          </p:val>
                                        </p:tav>
                                        <p:tav tm="100000">
                                          <p:val>
                                            <p:strVal val="#ppt_y"/>
                                          </p:val>
                                        </p:tav>
                                      </p:tavLst>
                                    </p:anim>
                                  </p:childTnLst>
                                </p:cTn>
                              </p:par>
                            </p:childTnLst>
                          </p:cTn>
                        </p:par>
                        <p:par>
                          <p:cTn id="33" fill="hold">
                            <p:stCondLst>
                              <p:cond delay="5500"/>
                            </p:stCondLst>
                            <p:childTnLst>
                              <p:par>
                                <p:cTn id="34" presetID="47" presetClass="entr" presetSubtype="0"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anim calcmode="lin" valueType="num">
                                      <p:cBhvr>
                                        <p:cTn id="37" dur="1000" fill="hold"/>
                                        <p:tgtEl>
                                          <p:spTgt spid="33"/>
                                        </p:tgtEl>
                                        <p:attrNameLst>
                                          <p:attrName>ppt_x</p:attrName>
                                        </p:attrNameLst>
                                      </p:cBhvr>
                                      <p:tavLst>
                                        <p:tav tm="0">
                                          <p:val>
                                            <p:strVal val="#ppt_x"/>
                                          </p:val>
                                        </p:tav>
                                        <p:tav tm="100000">
                                          <p:val>
                                            <p:strVal val="#ppt_x"/>
                                          </p:val>
                                        </p:tav>
                                      </p:tavLst>
                                    </p:anim>
                                    <p:anim calcmode="lin" valueType="num">
                                      <p:cBhvr>
                                        <p:cTn id="3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P spid="15" grpId="0" animBg="1"/>
      <p:bldP spid="22" grpId="0" animBg="1"/>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8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9590514-5026-4E76-8E67-F3C505FE5441}"/>
              </a:ext>
            </a:extLst>
          </p:cNvPr>
          <p:cNvSpPr txBox="1"/>
          <p:nvPr/>
        </p:nvSpPr>
        <p:spPr>
          <a:xfrm>
            <a:off x="323557" y="304257"/>
            <a:ext cx="773723" cy="830997"/>
          </a:xfrm>
          <a:prstGeom prst="rect">
            <a:avLst/>
          </a:prstGeom>
          <a:solidFill>
            <a:schemeClr val="tx1">
              <a:lumMod val="95000"/>
              <a:lumOff val="5000"/>
            </a:schemeClr>
          </a:solidFill>
        </p:spPr>
        <p:txBody>
          <a:bodyPr wrap="square" rtlCol="0">
            <a:spAutoFit/>
          </a:bodyPr>
          <a:lstStyle/>
          <a:p>
            <a:r>
              <a:rPr lang="es-AR" sz="4800" dirty="0">
                <a:solidFill>
                  <a:schemeClr val="bg1"/>
                </a:solidFill>
              </a:rPr>
              <a:t>↑</a:t>
            </a:r>
          </a:p>
        </p:txBody>
      </p:sp>
      <p:sp>
        <p:nvSpPr>
          <p:cNvPr id="6" name="Rectángulo 5">
            <a:hlinkClick r:id="rId4" action="ppaction://hlinksldjump"/>
            <a:extLst>
              <a:ext uri="{FF2B5EF4-FFF2-40B4-BE49-F238E27FC236}">
                <a16:creationId xmlns:a16="http://schemas.microsoft.com/office/drawing/2014/main" id="{EBADB2C4-25BB-468F-9849-FF25E609E68B}"/>
              </a:ext>
            </a:extLst>
          </p:cNvPr>
          <p:cNvSpPr/>
          <p:nvPr/>
        </p:nvSpPr>
        <p:spPr>
          <a:xfrm>
            <a:off x="323556" y="30734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Título 6">
            <a:extLst>
              <a:ext uri="{FF2B5EF4-FFF2-40B4-BE49-F238E27FC236}">
                <a16:creationId xmlns:a16="http://schemas.microsoft.com/office/drawing/2014/main" id="{9F42EC49-383A-4D99-8E3E-92A4377CFE43}"/>
              </a:ext>
            </a:extLst>
          </p:cNvPr>
          <p:cNvSpPr>
            <a:spLocks noGrp="1"/>
          </p:cNvSpPr>
          <p:nvPr>
            <p:ph type="title"/>
          </p:nvPr>
        </p:nvSpPr>
        <p:spPr>
          <a:xfrm>
            <a:off x="4056821" y="304257"/>
            <a:ext cx="4078357" cy="642040"/>
          </a:xfrm>
          <a:solidFill>
            <a:srgbClr val="00B0F0">
              <a:alpha val="52000"/>
            </a:srgbClr>
          </a:solidFill>
        </p:spPr>
        <p:txBody>
          <a:bodyPr>
            <a:normAutofit fontScale="90000"/>
          </a:bodyPr>
          <a:lstStyle/>
          <a:p>
            <a:r>
              <a:rPr lang="en-US" b="1" dirty="0">
                <a:solidFill>
                  <a:schemeClr val="bg1"/>
                </a:solidFill>
              </a:rPr>
              <a:t>La Historia de Linux</a:t>
            </a:r>
            <a:endParaRPr lang="es-AR" b="1" dirty="0">
              <a:solidFill>
                <a:schemeClr val="bg1"/>
              </a:solidFill>
            </a:endParaRPr>
          </a:p>
        </p:txBody>
      </p:sp>
      <p:pic>
        <p:nvPicPr>
          <p:cNvPr id="10" name="Imagen 9">
            <a:extLst>
              <a:ext uri="{FF2B5EF4-FFF2-40B4-BE49-F238E27FC236}">
                <a16:creationId xmlns:a16="http://schemas.microsoft.com/office/drawing/2014/main" id="{61BB888B-5473-46D5-8626-56FB17724A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0085" y="1135254"/>
            <a:ext cx="4078358" cy="1346748"/>
          </a:xfrm>
          <a:prstGeom prst="rect">
            <a:avLst/>
          </a:prstGeom>
        </p:spPr>
      </p:pic>
      <p:sp>
        <p:nvSpPr>
          <p:cNvPr id="12" name="CuadroTexto 11">
            <a:extLst>
              <a:ext uri="{FF2B5EF4-FFF2-40B4-BE49-F238E27FC236}">
                <a16:creationId xmlns:a16="http://schemas.microsoft.com/office/drawing/2014/main" id="{472DA6D8-5E5A-4490-AE55-74016FF545BC}"/>
              </a:ext>
            </a:extLst>
          </p:cNvPr>
          <p:cNvSpPr txBox="1"/>
          <p:nvPr/>
        </p:nvSpPr>
        <p:spPr>
          <a:xfrm>
            <a:off x="1097279" y="1281673"/>
            <a:ext cx="6379496" cy="1200329"/>
          </a:xfrm>
          <a:prstGeom prst="rect">
            <a:avLst/>
          </a:prstGeom>
          <a:solidFill>
            <a:srgbClr val="00B0F0">
              <a:alpha val="48000"/>
            </a:srgbClr>
          </a:solidFill>
        </p:spPr>
        <p:txBody>
          <a:bodyPr wrap="square" rtlCol="0">
            <a:spAutoFit/>
          </a:bodyPr>
          <a:lstStyle/>
          <a:p>
            <a:r>
              <a:rPr lang="es-AR" sz="3600" b="1" dirty="0">
                <a:solidFill>
                  <a:schemeClr val="bg1"/>
                </a:solidFill>
              </a:rPr>
              <a:t>Linux, es un sistema operativo libre tipo Unix</a:t>
            </a:r>
            <a:r>
              <a:rPr lang="es-AR" b="1" dirty="0">
                <a:solidFill>
                  <a:schemeClr val="bg1"/>
                </a:solidFill>
              </a:rPr>
              <a:t>.</a:t>
            </a:r>
          </a:p>
        </p:txBody>
      </p:sp>
      <p:pic>
        <p:nvPicPr>
          <p:cNvPr id="14" name="Imagen 13" descr="Imagen que contiene hombre, persona, pared, gafas&#10;&#10;Descripción generada con confianza muy alta">
            <a:extLst>
              <a:ext uri="{FF2B5EF4-FFF2-40B4-BE49-F238E27FC236}">
                <a16:creationId xmlns:a16="http://schemas.microsoft.com/office/drawing/2014/main" id="{476081B6-AD41-441D-8028-3644E2DB90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922" y="2874320"/>
            <a:ext cx="2286000" cy="2847975"/>
          </a:xfrm>
          <a:prstGeom prst="rect">
            <a:avLst/>
          </a:prstGeom>
        </p:spPr>
      </p:pic>
      <p:sp>
        <p:nvSpPr>
          <p:cNvPr id="15" name="CuadroTexto 14">
            <a:extLst>
              <a:ext uri="{FF2B5EF4-FFF2-40B4-BE49-F238E27FC236}">
                <a16:creationId xmlns:a16="http://schemas.microsoft.com/office/drawing/2014/main" id="{1C022F5B-ECA2-4DED-ACDE-7C6AEF5F68DE}"/>
              </a:ext>
            </a:extLst>
          </p:cNvPr>
          <p:cNvSpPr txBox="1"/>
          <p:nvPr/>
        </p:nvSpPr>
        <p:spPr>
          <a:xfrm>
            <a:off x="3131489" y="2878254"/>
            <a:ext cx="4554774" cy="1569660"/>
          </a:xfrm>
          <a:prstGeom prst="rect">
            <a:avLst/>
          </a:prstGeom>
          <a:solidFill>
            <a:srgbClr val="00B0F0">
              <a:alpha val="48000"/>
            </a:srgbClr>
          </a:solidFill>
        </p:spPr>
        <p:txBody>
          <a:bodyPr wrap="square" rtlCol="0">
            <a:spAutoFit/>
          </a:bodyPr>
          <a:lstStyle/>
          <a:p>
            <a:r>
              <a:rPr lang="es-AR" sz="2400" dirty="0">
                <a:solidFill>
                  <a:schemeClr val="bg1"/>
                </a:solidFill>
              </a:rPr>
              <a:t>Unix fue desarrollado en 1969 por Ken Thompson de los Laboratorios AT&amp;T Bell en lenguaje ensamblador. </a:t>
            </a:r>
          </a:p>
        </p:txBody>
      </p:sp>
      <p:pic>
        <p:nvPicPr>
          <p:cNvPr id="19" name="Imagen 18">
            <a:extLst>
              <a:ext uri="{FF2B5EF4-FFF2-40B4-BE49-F238E27FC236}">
                <a16:creationId xmlns:a16="http://schemas.microsoft.com/office/drawing/2014/main" id="{AAF1120F-925E-47F1-A31C-442348ADB1A6}"/>
              </a:ext>
            </a:extLst>
          </p:cNvPr>
          <p:cNvPicPr>
            <a:picLocks noChangeAspect="1"/>
          </p:cNvPicPr>
          <p:nvPr/>
        </p:nvPicPr>
        <p:blipFill rotWithShape="1">
          <a:blip r:embed="rId7">
            <a:extLst>
              <a:ext uri="{28A0092B-C50C-407E-A947-70E740481C1C}">
                <a14:useLocalDpi xmlns:a14="http://schemas.microsoft.com/office/drawing/2010/main" val="0"/>
              </a:ext>
            </a:extLst>
          </a:blip>
          <a:srcRect t="28027" b="31537"/>
          <a:stretch/>
        </p:blipFill>
        <p:spPr>
          <a:xfrm>
            <a:off x="3131489" y="4705730"/>
            <a:ext cx="2913822" cy="1178234"/>
          </a:xfrm>
          <a:prstGeom prst="rect">
            <a:avLst/>
          </a:prstGeom>
        </p:spPr>
      </p:pic>
      <p:pic>
        <p:nvPicPr>
          <p:cNvPr id="21" name="Imagen 20" descr="Imagen que contiene texto&#10;&#10;Descripción generada con confianza muy alta">
            <a:extLst>
              <a:ext uri="{FF2B5EF4-FFF2-40B4-BE49-F238E27FC236}">
                <a16:creationId xmlns:a16="http://schemas.microsoft.com/office/drawing/2014/main" id="{0C83AE34-FAFA-41D9-9B1E-58B91EB799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7528" y="3197707"/>
            <a:ext cx="4046605" cy="2686257"/>
          </a:xfrm>
          <a:prstGeom prst="rect">
            <a:avLst/>
          </a:prstGeom>
        </p:spPr>
      </p:pic>
      <p:sp>
        <p:nvSpPr>
          <p:cNvPr id="22" name="CuadroTexto 21">
            <a:extLst>
              <a:ext uri="{FF2B5EF4-FFF2-40B4-BE49-F238E27FC236}">
                <a16:creationId xmlns:a16="http://schemas.microsoft.com/office/drawing/2014/main" id="{90C32464-81C2-4C00-B142-9BE2F90183B7}"/>
              </a:ext>
            </a:extLst>
          </p:cNvPr>
          <p:cNvSpPr txBox="1"/>
          <p:nvPr/>
        </p:nvSpPr>
        <p:spPr>
          <a:xfrm>
            <a:off x="7887528" y="5888504"/>
            <a:ext cx="4046605" cy="461665"/>
          </a:xfrm>
          <a:prstGeom prst="rect">
            <a:avLst/>
          </a:prstGeom>
          <a:solidFill>
            <a:srgbClr val="00B0F0">
              <a:alpha val="48000"/>
            </a:srgbClr>
          </a:solidFill>
        </p:spPr>
        <p:txBody>
          <a:bodyPr wrap="square" rtlCol="0">
            <a:spAutoFit/>
          </a:bodyPr>
          <a:lstStyle/>
          <a:p>
            <a:r>
              <a:rPr lang="es-AR" sz="2400" dirty="0">
                <a:solidFill>
                  <a:schemeClr val="bg1"/>
                </a:solidFill>
              </a:rPr>
              <a:t>Ejemplo del lenguaje </a:t>
            </a:r>
            <a:r>
              <a:rPr lang="es-AR" sz="2400" dirty="0" err="1">
                <a:solidFill>
                  <a:schemeClr val="bg1"/>
                </a:solidFill>
              </a:rPr>
              <a:t>Assembly</a:t>
            </a:r>
            <a:endParaRPr lang="es-AR" sz="2400" dirty="0">
              <a:solidFill>
                <a:schemeClr val="bg1"/>
              </a:solidFill>
            </a:endParaRPr>
          </a:p>
        </p:txBody>
      </p:sp>
      <p:sp>
        <p:nvSpPr>
          <p:cNvPr id="24" name="CuadroTexto 23">
            <a:hlinkClick r:id="rId9" action="ppaction://hlinksldjump"/>
            <a:extLst>
              <a:ext uri="{FF2B5EF4-FFF2-40B4-BE49-F238E27FC236}">
                <a16:creationId xmlns:a16="http://schemas.microsoft.com/office/drawing/2014/main" id="{6DD8B754-DFCF-4C3D-A249-A7C83E587466}"/>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spTree>
    <p:extLst>
      <p:ext uri="{BB962C8B-B14F-4D97-AF65-F5344CB8AC3E}">
        <p14:creationId xmlns:p14="http://schemas.microsoft.com/office/powerpoint/2010/main" val="836936898"/>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250"/>
                                        <p:tgtEl>
                                          <p:spTgt spid="5"/>
                                        </p:tgtEl>
                                      </p:cBhvr>
                                    </p:animEffect>
                                  </p:childTnLst>
                                </p:cTn>
                              </p:par>
                            </p:childTnLst>
                          </p:cTn>
                        </p:par>
                        <p:par>
                          <p:cTn id="11" fill="hold">
                            <p:stCondLst>
                              <p:cond delay="1250"/>
                            </p:stCondLst>
                            <p:childTnLst>
                              <p:par>
                                <p:cTn id="12" presetID="16" presetClass="entr" presetSubtype="37"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outVertical)">
                                      <p:cBhvr>
                                        <p:cTn id="14" dur="500"/>
                                        <p:tgtEl>
                                          <p:spTgt spid="7"/>
                                        </p:tgtEl>
                                      </p:cBhvr>
                                    </p:animEffect>
                                  </p:childTnLst>
                                </p:cTn>
                              </p:par>
                            </p:childTnLst>
                          </p:cTn>
                        </p:par>
                        <p:par>
                          <p:cTn id="15" fill="hold">
                            <p:stCondLst>
                              <p:cond delay="1750"/>
                            </p:stCondLst>
                            <p:childTnLst>
                              <p:par>
                                <p:cTn id="16" presetID="42"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par>
                                <p:cTn id="21" presetID="16" presetClass="entr" presetSubtype="21"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childTnLst>
                          </p:cTn>
                        </p:par>
                        <p:par>
                          <p:cTn id="24" fill="hold">
                            <p:stCondLst>
                              <p:cond delay="2750"/>
                            </p:stCondLst>
                            <p:childTnLst>
                              <p:par>
                                <p:cTn id="25" presetID="8" presetClass="entr" presetSubtype="32"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amond(out)">
                                      <p:cBhvr>
                                        <p:cTn id="27" dur="2000"/>
                                        <p:tgtEl>
                                          <p:spTgt spid="14"/>
                                        </p:tgtEl>
                                      </p:cBhvr>
                                    </p:animEffect>
                                  </p:childTnLst>
                                </p:cTn>
                              </p:par>
                            </p:childTnLst>
                          </p:cTn>
                        </p:par>
                        <p:par>
                          <p:cTn id="28" fill="hold">
                            <p:stCondLst>
                              <p:cond delay="4750"/>
                            </p:stCondLst>
                            <p:childTnLst>
                              <p:par>
                                <p:cTn id="29" presetID="26"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80">
                                          <p:stCondLst>
                                            <p:cond delay="0"/>
                                          </p:stCondLst>
                                        </p:cTn>
                                        <p:tgtEl>
                                          <p:spTgt spid="15"/>
                                        </p:tgtEl>
                                      </p:cBhvr>
                                    </p:animEffect>
                                    <p:anim calcmode="lin" valueType="num">
                                      <p:cBhvr>
                                        <p:cTn id="32"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37" dur="26">
                                          <p:stCondLst>
                                            <p:cond delay="650"/>
                                          </p:stCondLst>
                                        </p:cTn>
                                        <p:tgtEl>
                                          <p:spTgt spid="15"/>
                                        </p:tgtEl>
                                      </p:cBhvr>
                                      <p:to x="100000" y="60000"/>
                                    </p:animScale>
                                    <p:animScale>
                                      <p:cBhvr>
                                        <p:cTn id="38" dur="166" decel="50000">
                                          <p:stCondLst>
                                            <p:cond delay="676"/>
                                          </p:stCondLst>
                                        </p:cTn>
                                        <p:tgtEl>
                                          <p:spTgt spid="15"/>
                                        </p:tgtEl>
                                      </p:cBhvr>
                                      <p:to x="100000" y="100000"/>
                                    </p:animScale>
                                    <p:animScale>
                                      <p:cBhvr>
                                        <p:cTn id="39" dur="26">
                                          <p:stCondLst>
                                            <p:cond delay="1312"/>
                                          </p:stCondLst>
                                        </p:cTn>
                                        <p:tgtEl>
                                          <p:spTgt spid="15"/>
                                        </p:tgtEl>
                                      </p:cBhvr>
                                      <p:to x="100000" y="80000"/>
                                    </p:animScale>
                                    <p:animScale>
                                      <p:cBhvr>
                                        <p:cTn id="40" dur="166" decel="50000">
                                          <p:stCondLst>
                                            <p:cond delay="1338"/>
                                          </p:stCondLst>
                                        </p:cTn>
                                        <p:tgtEl>
                                          <p:spTgt spid="15"/>
                                        </p:tgtEl>
                                      </p:cBhvr>
                                      <p:to x="100000" y="100000"/>
                                    </p:animScale>
                                    <p:animScale>
                                      <p:cBhvr>
                                        <p:cTn id="41" dur="26">
                                          <p:stCondLst>
                                            <p:cond delay="1642"/>
                                          </p:stCondLst>
                                        </p:cTn>
                                        <p:tgtEl>
                                          <p:spTgt spid="15"/>
                                        </p:tgtEl>
                                      </p:cBhvr>
                                      <p:to x="100000" y="90000"/>
                                    </p:animScale>
                                    <p:animScale>
                                      <p:cBhvr>
                                        <p:cTn id="42" dur="166" decel="50000">
                                          <p:stCondLst>
                                            <p:cond delay="1668"/>
                                          </p:stCondLst>
                                        </p:cTn>
                                        <p:tgtEl>
                                          <p:spTgt spid="15"/>
                                        </p:tgtEl>
                                      </p:cBhvr>
                                      <p:to x="100000" y="100000"/>
                                    </p:animScale>
                                    <p:animScale>
                                      <p:cBhvr>
                                        <p:cTn id="43" dur="26">
                                          <p:stCondLst>
                                            <p:cond delay="1808"/>
                                          </p:stCondLst>
                                        </p:cTn>
                                        <p:tgtEl>
                                          <p:spTgt spid="15"/>
                                        </p:tgtEl>
                                      </p:cBhvr>
                                      <p:to x="100000" y="95000"/>
                                    </p:animScale>
                                    <p:animScale>
                                      <p:cBhvr>
                                        <p:cTn id="44" dur="166" decel="50000">
                                          <p:stCondLst>
                                            <p:cond delay="1834"/>
                                          </p:stCondLst>
                                        </p:cTn>
                                        <p:tgtEl>
                                          <p:spTgt spid="15"/>
                                        </p:tgtEl>
                                      </p:cBhvr>
                                      <p:to x="100000" y="100000"/>
                                    </p:animScale>
                                  </p:childTnLst>
                                </p:cTn>
                              </p:par>
                            </p:childTnLst>
                          </p:cTn>
                        </p:par>
                        <p:par>
                          <p:cTn id="45" fill="hold">
                            <p:stCondLst>
                              <p:cond delay="6750"/>
                            </p:stCondLst>
                            <p:childTnLst>
                              <p:par>
                                <p:cTn id="46" presetID="2" presetClass="entr" presetSubtype="4" fill="hold" nodeType="after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additive="base">
                                        <p:cTn id="48" dur="500" fill="hold"/>
                                        <p:tgtEl>
                                          <p:spTgt spid="19"/>
                                        </p:tgtEl>
                                        <p:attrNameLst>
                                          <p:attrName>ppt_x</p:attrName>
                                        </p:attrNameLst>
                                      </p:cBhvr>
                                      <p:tavLst>
                                        <p:tav tm="0">
                                          <p:val>
                                            <p:strVal val="#ppt_x"/>
                                          </p:val>
                                        </p:tav>
                                        <p:tav tm="100000">
                                          <p:val>
                                            <p:strVal val="#ppt_x"/>
                                          </p:val>
                                        </p:tav>
                                      </p:tavLst>
                                    </p:anim>
                                    <p:anim calcmode="lin" valueType="num">
                                      <p:cBhvr additive="base">
                                        <p:cTn id="49" dur="500" fill="hold"/>
                                        <p:tgtEl>
                                          <p:spTgt spid="19"/>
                                        </p:tgtEl>
                                        <p:attrNameLst>
                                          <p:attrName>ppt_y</p:attrName>
                                        </p:attrNameLst>
                                      </p:cBhvr>
                                      <p:tavLst>
                                        <p:tav tm="0">
                                          <p:val>
                                            <p:strVal val="1+#ppt_h/2"/>
                                          </p:val>
                                        </p:tav>
                                        <p:tav tm="100000">
                                          <p:val>
                                            <p:strVal val="#ppt_y"/>
                                          </p:val>
                                        </p:tav>
                                      </p:tavLst>
                                    </p:anim>
                                  </p:childTnLst>
                                </p:cTn>
                              </p:par>
                            </p:childTnLst>
                          </p:cTn>
                        </p:par>
                        <p:par>
                          <p:cTn id="50" fill="hold">
                            <p:stCondLst>
                              <p:cond delay="7250"/>
                            </p:stCondLst>
                            <p:childTnLst>
                              <p:par>
                                <p:cTn id="51" presetID="14" presetClass="entr" presetSubtype="5" fill="hold"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randombar(vertical)">
                                      <p:cBhvr>
                                        <p:cTn id="53" dur="500"/>
                                        <p:tgtEl>
                                          <p:spTgt spid="21"/>
                                        </p:tgtEl>
                                      </p:cBhvr>
                                    </p:animEffect>
                                  </p:childTnLst>
                                </p:cTn>
                              </p:par>
                            </p:childTnLst>
                          </p:cTn>
                        </p:par>
                        <p:par>
                          <p:cTn id="54" fill="hold">
                            <p:stCondLst>
                              <p:cond delay="7750"/>
                            </p:stCondLst>
                            <p:childTnLst>
                              <p:par>
                                <p:cTn id="55" presetID="26"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down)">
                                      <p:cBhvr>
                                        <p:cTn id="57" dur="580">
                                          <p:stCondLst>
                                            <p:cond delay="0"/>
                                          </p:stCondLst>
                                        </p:cTn>
                                        <p:tgtEl>
                                          <p:spTgt spid="22"/>
                                        </p:tgtEl>
                                      </p:cBhvr>
                                    </p:animEffect>
                                    <p:anim calcmode="lin" valueType="num">
                                      <p:cBhvr>
                                        <p:cTn id="58"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63" dur="26">
                                          <p:stCondLst>
                                            <p:cond delay="650"/>
                                          </p:stCondLst>
                                        </p:cTn>
                                        <p:tgtEl>
                                          <p:spTgt spid="22"/>
                                        </p:tgtEl>
                                      </p:cBhvr>
                                      <p:to x="100000" y="60000"/>
                                    </p:animScale>
                                    <p:animScale>
                                      <p:cBhvr>
                                        <p:cTn id="64" dur="166" decel="50000">
                                          <p:stCondLst>
                                            <p:cond delay="676"/>
                                          </p:stCondLst>
                                        </p:cTn>
                                        <p:tgtEl>
                                          <p:spTgt spid="22"/>
                                        </p:tgtEl>
                                      </p:cBhvr>
                                      <p:to x="100000" y="100000"/>
                                    </p:animScale>
                                    <p:animScale>
                                      <p:cBhvr>
                                        <p:cTn id="65" dur="26">
                                          <p:stCondLst>
                                            <p:cond delay="1312"/>
                                          </p:stCondLst>
                                        </p:cTn>
                                        <p:tgtEl>
                                          <p:spTgt spid="22"/>
                                        </p:tgtEl>
                                      </p:cBhvr>
                                      <p:to x="100000" y="80000"/>
                                    </p:animScale>
                                    <p:animScale>
                                      <p:cBhvr>
                                        <p:cTn id="66" dur="166" decel="50000">
                                          <p:stCondLst>
                                            <p:cond delay="1338"/>
                                          </p:stCondLst>
                                        </p:cTn>
                                        <p:tgtEl>
                                          <p:spTgt spid="22"/>
                                        </p:tgtEl>
                                      </p:cBhvr>
                                      <p:to x="100000" y="100000"/>
                                    </p:animScale>
                                    <p:animScale>
                                      <p:cBhvr>
                                        <p:cTn id="67" dur="26">
                                          <p:stCondLst>
                                            <p:cond delay="1642"/>
                                          </p:stCondLst>
                                        </p:cTn>
                                        <p:tgtEl>
                                          <p:spTgt spid="22"/>
                                        </p:tgtEl>
                                      </p:cBhvr>
                                      <p:to x="100000" y="90000"/>
                                    </p:animScale>
                                    <p:animScale>
                                      <p:cBhvr>
                                        <p:cTn id="68" dur="166" decel="50000">
                                          <p:stCondLst>
                                            <p:cond delay="1668"/>
                                          </p:stCondLst>
                                        </p:cTn>
                                        <p:tgtEl>
                                          <p:spTgt spid="22"/>
                                        </p:tgtEl>
                                      </p:cBhvr>
                                      <p:to x="100000" y="100000"/>
                                    </p:animScale>
                                    <p:animScale>
                                      <p:cBhvr>
                                        <p:cTn id="69" dur="26">
                                          <p:stCondLst>
                                            <p:cond delay="1808"/>
                                          </p:stCondLst>
                                        </p:cTn>
                                        <p:tgtEl>
                                          <p:spTgt spid="22"/>
                                        </p:tgtEl>
                                      </p:cBhvr>
                                      <p:to x="100000" y="95000"/>
                                    </p:animScale>
                                    <p:animScale>
                                      <p:cBhvr>
                                        <p:cTn id="70" dur="166" decel="50000">
                                          <p:stCondLst>
                                            <p:cond delay="1834"/>
                                          </p:stCondLst>
                                        </p:cTn>
                                        <p:tgtEl>
                                          <p:spTgt spid="22"/>
                                        </p:tgtEl>
                                      </p:cBhvr>
                                      <p:to x="100000" y="100000"/>
                                    </p:animScale>
                                  </p:childTnLst>
                                </p:cTn>
                              </p:par>
                              <p:par>
                                <p:cTn id="71" presetID="10"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1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2" grpId="0" animBg="1"/>
      <p:bldP spid="15" grpId="0" animBg="1"/>
      <p:bldP spid="22" grpId="0" animBg="1"/>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8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9590514-5026-4E76-8E67-F3C505FE5441}"/>
              </a:ext>
            </a:extLst>
          </p:cNvPr>
          <p:cNvSpPr txBox="1"/>
          <p:nvPr/>
        </p:nvSpPr>
        <p:spPr>
          <a:xfrm>
            <a:off x="323557" y="304257"/>
            <a:ext cx="773723" cy="830997"/>
          </a:xfrm>
          <a:prstGeom prst="rect">
            <a:avLst/>
          </a:prstGeom>
          <a:solidFill>
            <a:schemeClr val="tx1">
              <a:lumMod val="95000"/>
              <a:lumOff val="5000"/>
            </a:schemeClr>
          </a:solidFill>
        </p:spPr>
        <p:txBody>
          <a:bodyPr wrap="square" rtlCol="0">
            <a:spAutoFit/>
          </a:bodyPr>
          <a:lstStyle/>
          <a:p>
            <a:r>
              <a:rPr lang="es-AR" sz="4800" dirty="0">
                <a:solidFill>
                  <a:schemeClr val="bg1"/>
                </a:solidFill>
              </a:rPr>
              <a:t>↑</a:t>
            </a:r>
          </a:p>
        </p:txBody>
      </p:sp>
      <p:sp>
        <p:nvSpPr>
          <p:cNvPr id="6" name="Rectángulo 5">
            <a:hlinkClick r:id="rId4" action="ppaction://hlinksldjump"/>
            <a:extLst>
              <a:ext uri="{FF2B5EF4-FFF2-40B4-BE49-F238E27FC236}">
                <a16:creationId xmlns:a16="http://schemas.microsoft.com/office/drawing/2014/main" id="{EBADB2C4-25BB-468F-9849-FF25E609E68B}"/>
              </a:ext>
            </a:extLst>
          </p:cNvPr>
          <p:cNvSpPr/>
          <p:nvPr/>
        </p:nvSpPr>
        <p:spPr>
          <a:xfrm>
            <a:off x="323556" y="30734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Título 6">
            <a:extLst>
              <a:ext uri="{FF2B5EF4-FFF2-40B4-BE49-F238E27FC236}">
                <a16:creationId xmlns:a16="http://schemas.microsoft.com/office/drawing/2014/main" id="{9F42EC49-383A-4D99-8E3E-92A4377CFE43}"/>
              </a:ext>
            </a:extLst>
          </p:cNvPr>
          <p:cNvSpPr>
            <a:spLocks noGrp="1"/>
          </p:cNvSpPr>
          <p:nvPr>
            <p:ph type="title"/>
          </p:nvPr>
        </p:nvSpPr>
        <p:spPr>
          <a:xfrm>
            <a:off x="4056821" y="304257"/>
            <a:ext cx="4078357" cy="642040"/>
          </a:xfrm>
          <a:solidFill>
            <a:srgbClr val="00B0F0">
              <a:alpha val="52000"/>
            </a:srgbClr>
          </a:solidFill>
        </p:spPr>
        <p:txBody>
          <a:bodyPr>
            <a:normAutofit fontScale="90000"/>
          </a:bodyPr>
          <a:lstStyle/>
          <a:p>
            <a:r>
              <a:rPr lang="en-US" b="1" dirty="0">
                <a:solidFill>
                  <a:schemeClr val="bg1"/>
                </a:solidFill>
              </a:rPr>
              <a:t>La Historia de Linux</a:t>
            </a:r>
            <a:endParaRPr lang="es-AR" b="1" dirty="0">
              <a:solidFill>
                <a:schemeClr val="bg1"/>
              </a:solidFill>
            </a:endParaRPr>
          </a:p>
        </p:txBody>
      </p:sp>
      <p:pic>
        <p:nvPicPr>
          <p:cNvPr id="3" name="Imagen 2" descr="Imagen que contiene hombre, pared, foto, interior&#10;&#10;Descripción generada con confianza alta">
            <a:extLst>
              <a:ext uri="{FF2B5EF4-FFF2-40B4-BE49-F238E27FC236}">
                <a16:creationId xmlns:a16="http://schemas.microsoft.com/office/drawing/2014/main" id="{9E1CB7D4-AA34-4511-8F7F-C2E514CDF6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556" y="1279498"/>
            <a:ext cx="3827808" cy="3062246"/>
          </a:xfrm>
          <a:prstGeom prst="rect">
            <a:avLst/>
          </a:prstGeom>
        </p:spPr>
      </p:pic>
      <p:pic>
        <p:nvPicPr>
          <p:cNvPr id="8" name="Imagen 7">
            <a:extLst>
              <a:ext uri="{FF2B5EF4-FFF2-40B4-BE49-F238E27FC236}">
                <a16:creationId xmlns:a16="http://schemas.microsoft.com/office/drawing/2014/main" id="{2E963551-4E87-48D6-A913-8941CA3480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7805" y="1084719"/>
            <a:ext cx="2147039" cy="2412404"/>
          </a:xfrm>
          <a:prstGeom prst="rect">
            <a:avLst/>
          </a:prstGeom>
        </p:spPr>
      </p:pic>
      <p:pic>
        <p:nvPicPr>
          <p:cNvPr id="11" name="Imagen 10" descr="Imagen que contiene captura de pantalla&#10;&#10;Descripción generada con confianza muy alta">
            <a:extLst>
              <a:ext uri="{FF2B5EF4-FFF2-40B4-BE49-F238E27FC236}">
                <a16:creationId xmlns:a16="http://schemas.microsoft.com/office/drawing/2014/main" id="{99DCE3E5-6B36-4F46-BAEB-8A51B386E0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1286" y="1279498"/>
            <a:ext cx="4517158" cy="3062245"/>
          </a:xfrm>
          <a:prstGeom prst="rect">
            <a:avLst/>
          </a:prstGeom>
        </p:spPr>
      </p:pic>
      <p:sp>
        <p:nvSpPr>
          <p:cNvPr id="18" name="CuadroTexto 17">
            <a:extLst>
              <a:ext uri="{FF2B5EF4-FFF2-40B4-BE49-F238E27FC236}">
                <a16:creationId xmlns:a16="http://schemas.microsoft.com/office/drawing/2014/main" id="{E8C09EF6-035D-4FA2-9F32-812F7772B42A}"/>
              </a:ext>
            </a:extLst>
          </p:cNvPr>
          <p:cNvSpPr txBox="1"/>
          <p:nvPr/>
        </p:nvSpPr>
        <p:spPr>
          <a:xfrm>
            <a:off x="323555" y="5132107"/>
            <a:ext cx="11544888" cy="830997"/>
          </a:xfrm>
          <a:prstGeom prst="rect">
            <a:avLst/>
          </a:prstGeom>
          <a:solidFill>
            <a:srgbClr val="00B0F0">
              <a:alpha val="48000"/>
            </a:srgbClr>
          </a:solidFill>
        </p:spPr>
        <p:txBody>
          <a:bodyPr wrap="square" rtlCol="0">
            <a:spAutoFit/>
          </a:bodyPr>
          <a:lstStyle/>
          <a:p>
            <a:r>
              <a:rPr lang="es-AR" sz="2400" b="1" dirty="0">
                <a:solidFill>
                  <a:schemeClr val="bg1"/>
                </a:solidFill>
              </a:rPr>
              <a:t>Dennis Ritchie (creador del lenguaje de programación C), colaboró con Ken Thompson para pasar el código del sistema Unix a C.</a:t>
            </a:r>
          </a:p>
        </p:txBody>
      </p:sp>
      <p:sp>
        <p:nvSpPr>
          <p:cNvPr id="20" name="CuadroTexto 19">
            <a:hlinkClick r:id="rId8" action="ppaction://hlinksldjump"/>
            <a:extLst>
              <a:ext uri="{FF2B5EF4-FFF2-40B4-BE49-F238E27FC236}">
                <a16:creationId xmlns:a16="http://schemas.microsoft.com/office/drawing/2014/main" id="{56D6A85E-A0D1-4222-8B32-9B5912981E67}"/>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sp>
        <p:nvSpPr>
          <p:cNvPr id="23" name="CuadroTexto 22">
            <a:hlinkClick r:id="rId9" action="ppaction://hlinksldjump"/>
            <a:extLst>
              <a:ext uri="{FF2B5EF4-FFF2-40B4-BE49-F238E27FC236}">
                <a16:creationId xmlns:a16="http://schemas.microsoft.com/office/drawing/2014/main" id="{556C080E-5492-4EAD-9D74-E6741A3749DC}"/>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sp>
        <p:nvSpPr>
          <p:cNvPr id="24" name="CuadroTexto 23">
            <a:extLst>
              <a:ext uri="{FF2B5EF4-FFF2-40B4-BE49-F238E27FC236}">
                <a16:creationId xmlns:a16="http://schemas.microsoft.com/office/drawing/2014/main" id="{CCF20BB1-BA26-4C0A-8374-0453FAB97CB4}"/>
              </a:ext>
            </a:extLst>
          </p:cNvPr>
          <p:cNvSpPr txBox="1"/>
          <p:nvPr/>
        </p:nvSpPr>
        <p:spPr>
          <a:xfrm>
            <a:off x="7351286" y="4341743"/>
            <a:ext cx="4517157" cy="461665"/>
          </a:xfrm>
          <a:prstGeom prst="rect">
            <a:avLst/>
          </a:prstGeom>
          <a:solidFill>
            <a:srgbClr val="00B0F0">
              <a:alpha val="48000"/>
            </a:srgbClr>
          </a:solidFill>
        </p:spPr>
        <p:txBody>
          <a:bodyPr wrap="square" rtlCol="0">
            <a:spAutoFit/>
          </a:bodyPr>
          <a:lstStyle/>
          <a:p>
            <a:pPr algn="ctr"/>
            <a:r>
              <a:rPr lang="es-AR" sz="2400" dirty="0">
                <a:solidFill>
                  <a:schemeClr val="bg1"/>
                </a:solidFill>
              </a:rPr>
              <a:t>Ejemplo del lenguaje C</a:t>
            </a:r>
          </a:p>
        </p:txBody>
      </p:sp>
    </p:spTree>
    <p:extLst>
      <p:ext uri="{BB962C8B-B14F-4D97-AF65-F5344CB8AC3E}">
        <p14:creationId xmlns:p14="http://schemas.microsoft.com/office/powerpoint/2010/main" val="169467061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250"/>
                                        <p:tgtEl>
                                          <p:spTgt spid="5"/>
                                        </p:tgtEl>
                                      </p:cBhvr>
                                    </p:animEffect>
                                  </p:childTnLst>
                                </p:cTn>
                              </p:par>
                            </p:childTnLst>
                          </p:cTn>
                        </p:par>
                        <p:par>
                          <p:cTn id="11" fill="hold">
                            <p:stCondLst>
                              <p:cond delay="1250"/>
                            </p:stCondLst>
                            <p:childTnLst>
                              <p:par>
                                <p:cTn id="12" presetID="16" presetClass="entr" presetSubtype="37"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outVertical)">
                                      <p:cBhvr>
                                        <p:cTn id="14" dur="500"/>
                                        <p:tgtEl>
                                          <p:spTgt spid="7"/>
                                        </p:tgtEl>
                                      </p:cBhvr>
                                    </p:animEffect>
                                  </p:childTnLst>
                                </p:cTn>
                              </p:par>
                            </p:childTnLst>
                          </p:cTn>
                        </p:par>
                        <p:par>
                          <p:cTn id="15" fill="hold">
                            <p:stCondLst>
                              <p:cond delay="1750"/>
                            </p:stCondLst>
                            <p:childTnLst>
                              <p:par>
                                <p:cTn id="16" presetID="42"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25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250"/>
                                        <p:tgtEl>
                                          <p:spTgt spid="23"/>
                                        </p:tgtEl>
                                      </p:cBhvr>
                                    </p:animEffect>
                                  </p:childTnLst>
                                </p:cTn>
                              </p:par>
                            </p:childTnLst>
                          </p:cTn>
                        </p:par>
                        <p:par>
                          <p:cTn id="27" fill="hold">
                            <p:stCondLst>
                              <p:cond delay="3000"/>
                            </p:stCondLst>
                            <p:childTnLst>
                              <p:par>
                                <p:cTn id="28" presetID="53" presetClass="entr" presetSubtype="16"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p:cTn id="30" dur="500" fill="hold"/>
                                        <p:tgtEl>
                                          <p:spTgt spid="24"/>
                                        </p:tgtEl>
                                        <p:attrNameLst>
                                          <p:attrName>ppt_w</p:attrName>
                                        </p:attrNameLst>
                                      </p:cBhvr>
                                      <p:tavLst>
                                        <p:tav tm="0">
                                          <p:val>
                                            <p:fltVal val="0"/>
                                          </p:val>
                                        </p:tav>
                                        <p:tav tm="100000">
                                          <p:val>
                                            <p:strVal val="#ppt_w"/>
                                          </p:val>
                                        </p:tav>
                                      </p:tavLst>
                                    </p:anim>
                                    <p:anim calcmode="lin" valueType="num">
                                      <p:cBhvr>
                                        <p:cTn id="31" dur="500" fill="hold"/>
                                        <p:tgtEl>
                                          <p:spTgt spid="24"/>
                                        </p:tgtEl>
                                        <p:attrNameLst>
                                          <p:attrName>ppt_h</p:attrName>
                                        </p:attrNameLst>
                                      </p:cBhvr>
                                      <p:tavLst>
                                        <p:tav tm="0">
                                          <p:val>
                                            <p:fltVal val="0"/>
                                          </p:val>
                                        </p:tav>
                                        <p:tav tm="100000">
                                          <p:val>
                                            <p:strVal val="#ppt_h"/>
                                          </p:val>
                                        </p:tav>
                                      </p:tavLst>
                                    </p:anim>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8" grpId="0" animBg="1"/>
      <p:bldP spid="20" grpId="0"/>
      <p:bldP spid="23" grpId="0"/>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452D038-605C-48E8-A857-308DDE20A91D}"/>
              </a:ext>
            </a:extLst>
          </p:cNvPr>
          <p:cNvSpPr/>
          <p:nvPr/>
        </p:nvSpPr>
        <p:spPr>
          <a:xfrm>
            <a:off x="146768" y="146686"/>
            <a:ext cx="3108960" cy="769441"/>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dirty="0"/>
              <a:t>      </a:t>
            </a:r>
            <a:r>
              <a:rPr lang="es-MX" sz="4000" dirty="0">
                <a:latin typeface="Lucida Console" panose="020B0609040504020204" pitchFamily="49" charset="0"/>
              </a:rPr>
              <a:t>Windows</a:t>
            </a:r>
            <a:endParaRPr lang="es-AR" sz="4000" dirty="0">
              <a:latin typeface="Lucida Console" panose="020B0609040504020204" pitchFamily="49" charset="0"/>
            </a:endParaRPr>
          </a:p>
        </p:txBody>
      </p:sp>
      <p:pic>
        <p:nvPicPr>
          <p:cNvPr id="13" name="Picture 12">
            <a:extLst>
              <a:ext uri="{FF2B5EF4-FFF2-40B4-BE49-F238E27FC236}">
                <a16:creationId xmlns:a16="http://schemas.microsoft.com/office/drawing/2014/main" id="{11B8F0B6-56CD-40A4-85D5-DDF59E4F69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572" y="217025"/>
            <a:ext cx="642830" cy="642830"/>
          </a:xfrm>
          <a:prstGeom prst="rect">
            <a:avLst/>
          </a:prstGeom>
          <a:effectLst>
            <a:reflection blurRad="101600" stA="51000" endPos="53000" dist="342900" dir="5400000" sy="-100000" algn="bl" rotWithShape="0"/>
          </a:effectLst>
        </p:spPr>
      </p:pic>
      <p:sp>
        <p:nvSpPr>
          <p:cNvPr id="17" name="CuadroTexto 5">
            <a:extLst>
              <a:ext uri="{FF2B5EF4-FFF2-40B4-BE49-F238E27FC236}">
                <a16:creationId xmlns:a16="http://schemas.microsoft.com/office/drawing/2014/main" id="{9DFF4A34-06C3-47CE-B28A-205EDD6094D4}"/>
              </a:ext>
            </a:extLst>
          </p:cNvPr>
          <p:cNvSpPr txBox="1"/>
          <p:nvPr/>
        </p:nvSpPr>
        <p:spPr>
          <a:xfrm>
            <a:off x="200283" y="5824047"/>
            <a:ext cx="773723" cy="830997"/>
          </a:xfrm>
          <a:prstGeom prst="rect">
            <a:avLst/>
          </a:prstGeom>
          <a:solidFill>
            <a:schemeClr val="accent1">
              <a:lumMod val="60000"/>
              <a:lumOff val="40000"/>
            </a:schemeClr>
          </a:solidFill>
        </p:spPr>
        <p:txBody>
          <a:bodyPr wrap="square" rtlCol="0">
            <a:spAutoFit/>
          </a:bodyPr>
          <a:lstStyle/>
          <a:p>
            <a:r>
              <a:rPr lang="es-AR" sz="4800" dirty="0">
                <a:solidFill>
                  <a:schemeClr val="bg1"/>
                </a:solidFill>
              </a:rPr>
              <a:t>↑</a:t>
            </a:r>
          </a:p>
        </p:txBody>
      </p:sp>
      <p:sp>
        <p:nvSpPr>
          <p:cNvPr id="18" name="Rectángulo 6">
            <a:hlinkClick r:id="rId4" action="ppaction://hlinksldjump"/>
            <a:extLst>
              <a:ext uri="{FF2B5EF4-FFF2-40B4-BE49-F238E27FC236}">
                <a16:creationId xmlns:a16="http://schemas.microsoft.com/office/drawing/2014/main" id="{E161930C-B226-47DC-8FA8-02C398E13058}"/>
              </a:ext>
            </a:extLst>
          </p:cNvPr>
          <p:cNvSpPr/>
          <p:nvPr/>
        </p:nvSpPr>
        <p:spPr>
          <a:xfrm>
            <a:off x="200283" y="5809978"/>
            <a:ext cx="773723" cy="8309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Rectangle 19">
            <a:hlinkClick r:id="rId5" action="ppaction://hlinksldjump"/>
            <a:extLst>
              <a:ext uri="{FF2B5EF4-FFF2-40B4-BE49-F238E27FC236}">
                <a16:creationId xmlns:a16="http://schemas.microsoft.com/office/drawing/2014/main" id="{7FE12C51-EB7D-424F-8C40-A9FD32948AAA}"/>
              </a:ext>
            </a:extLst>
          </p:cNvPr>
          <p:cNvSpPr/>
          <p:nvPr/>
        </p:nvSpPr>
        <p:spPr>
          <a:xfrm>
            <a:off x="2259467" y="2341303"/>
            <a:ext cx="3108960" cy="769441"/>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dirty="0">
                <a:latin typeface="Lucida Console" panose="020B0609040504020204" pitchFamily="49" charset="0"/>
              </a:rPr>
              <a:t>Historia</a:t>
            </a:r>
            <a:endParaRPr lang="es-AR" sz="4000" dirty="0">
              <a:latin typeface="Lucida Console" panose="020B0609040504020204" pitchFamily="49" charset="0"/>
            </a:endParaRPr>
          </a:p>
        </p:txBody>
      </p:sp>
      <p:sp>
        <p:nvSpPr>
          <p:cNvPr id="21" name="Rectangle 20">
            <a:extLst>
              <a:ext uri="{FF2B5EF4-FFF2-40B4-BE49-F238E27FC236}">
                <a16:creationId xmlns:a16="http://schemas.microsoft.com/office/drawing/2014/main" id="{CA10A1E2-467C-4A2A-BAA3-8E0324955095}"/>
              </a:ext>
            </a:extLst>
          </p:cNvPr>
          <p:cNvSpPr/>
          <p:nvPr/>
        </p:nvSpPr>
        <p:spPr>
          <a:xfrm>
            <a:off x="5368427" y="3110743"/>
            <a:ext cx="4026070" cy="1474509"/>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latin typeface="Lucida Console" panose="020B0609040504020204" pitchFamily="49" charset="0"/>
              </a:rPr>
              <a:t>Versiones</a:t>
            </a:r>
          </a:p>
          <a:p>
            <a:pPr algn="ctr"/>
            <a:r>
              <a:rPr lang="es-AR" sz="2800" dirty="0">
                <a:latin typeface="Lucida Console" panose="020B0609040504020204" pitchFamily="49" charset="0"/>
              </a:rPr>
              <a:t>Y </a:t>
            </a:r>
          </a:p>
          <a:p>
            <a:pPr algn="ctr"/>
            <a:r>
              <a:rPr lang="es-AR" sz="2800" dirty="0">
                <a:latin typeface="Lucida Console" panose="020B0609040504020204" pitchFamily="49" charset="0"/>
              </a:rPr>
              <a:t>Características</a:t>
            </a:r>
          </a:p>
        </p:txBody>
      </p:sp>
      <p:sp>
        <p:nvSpPr>
          <p:cNvPr id="5" name="Rectangle 4">
            <a:hlinkClick r:id="rId6" action="ppaction://hlinksldjump"/>
            <a:extLst>
              <a:ext uri="{FF2B5EF4-FFF2-40B4-BE49-F238E27FC236}">
                <a16:creationId xmlns:a16="http://schemas.microsoft.com/office/drawing/2014/main" id="{5C0E7F00-77FA-47F4-8FAE-0D65DCF1D8FA}"/>
              </a:ext>
            </a:extLst>
          </p:cNvPr>
          <p:cNvSpPr/>
          <p:nvPr/>
        </p:nvSpPr>
        <p:spPr>
          <a:xfrm>
            <a:off x="2259467" y="2341303"/>
            <a:ext cx="3108960" cy="7694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3" name="Rectangle 22">
            <a:hlinkClick r:id="rId7" action="ppaction://hlinksldjump"/>
            <a:extLst>
              <a:ext uri="{FF2B5EF4-FFF2-40B4-BE49-F238E27FC236}">
                <a16:creationId xmlns:a16="http://schemas.microsoft.com/office/drawing/2014/main" id="{C5B88E5A-BB32-4499-ABDE-53C564A30E25}"/>
              </a:ext>
            </a:extLst>
          </p:cNvPr>
          <p:cNvSpPr/>
          <p:nvPr/>
        </p:nvSpPr>
        <p:spPr>
          <a:xfrm>
            <a:off x="5368426" y="3110742"/>
            <a:ext cx="4026069" cy="14745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116362808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out)">
                                      <p:cBhvr>
                                        <p:cTn id="7" dur="500"/>
                                        <p:tgtEl>
                                          <p:spTgt spid="12"/>
                                        </p:tgtEl>
                                      </p:cBhvr>
                                    </p:animEffect>
                                  </p:childTnLst>
                                </p:cTn>
                              </p:par>
                              <p:par>
                                <p:cTn id="8" presetID="4" presetClass="entr" presetSubtype="32"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ox(out)">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75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750"/>
                                        <p:tgtEl>
                                          <p:spTgt spid="17"/>
                                        </p:tgtEl>
                                      </p:cBhvr>
                                    </p:animEffect>
                                  </p:childTnLst>
                                </p:cTn>
                              </p:par>
                            </p:childTnLst>
                          </p:cTn>
                        </p:par>
                        <p:par>
                          <p:cTn id="18" fill="hold">
                            <p:stCondLst>
                              <p:cond delay="1250"/>
                            </p:stCondLst>
                            <p:childTnLst>
                              <p:par>
                                <p:cTn id="19" presetID="16" presetClass="entr" presetSubtype="21"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arn(inVertical)">
                                      <p:cBhvr>
                                        <p:cTn id="21" dur="500"/>
                                        <p:tgtEl>
                                          <p:spTgt spid="20"/>
                                        </p:tgtEl>
                                      </p:cBhvr>
                                    </p:animEffect>
                                  </p:childTnLst>
                                </p:cTn>
                              </p:par>
                            </p:childTnLst>
                          </p:cTn>
                        </p:par>
                        <p:par>
                          <p:cTn id="22" fill="hold">
                            <p:stCondLst>
                              <p:cond delay="1750"/>
                            </p:stCondLst>
                            <p:childTnLst>
                              <p:par>
                                <p:cTn id="23" presetID="16" presetClass="entr" presetSubtype="21"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barn(inVertical)">
                                      <p:cBhvr>
                                        <p:cTn id="25" dur="500"/>
                                        <p:tgtEl>
                                          <p:spTgt spid="21"/>
                                        </p:tgtEl>
                                      </p:cBhvr>
                                    </p:animEffect>
                                  </p:childTnLst>
                                </p:cTn>
                              </p:par>
                            </p:childTnLst>
                          </p:cTn>
                        </p:par>
                        <p:par>
                          <p:cTn id="26" fill="hold">
                            <p:stCondLst>
                              <p:cond delay="2250"/>
                            </p:stCondLst>
                            <p:childTnLst>
                              <p:par>
                                <p:cTn id="27" presetID="16" presetClass="entr" presetSubtype="21"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arn(inVertical)">
                                      <p:cBhvr>
                                        <p:cTn id="29" dur="500"/>
                                        <p:tgtEl>
                                          <p:spTgt spid="5"/>
                                        </p:tgtEl>
                                      </p:cBhvr>
                                    </p:animEffect>
                                  </p:childTnLst>
                                </p:cTn>
                              </p:par>
                            </p:childTnLst>
                          </p:cTn>
                        </p:par>
                        <p:par>
                          <p:cTn id="30" fill="hold">
                            <p:stCondLst>
                              <p:cond delay="2750"/>
                            </p:stCondLst>
                            <p:childTnLst>
                              <p:par>
                                <p:cTn id="31" presetID="16" presetClass="entr" presetSubtype="21"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arn(inVertical)">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8" grpId="0" animBg="1"/>
      <p:bldP spid="20" grpId="0" animBg="1"/>
      <p:bldP spid="21" grpId="0" animBg="1"/>
      <p:bldP spid="5" grpId="0" animBg="1"/>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9590514-5026-4E76-8E67-F3C505FE5441}"/>
              </a:ext>
            </a:extLst>
          </p:cNvPr>
          <p:cNvSpPr txBox="1"/>
          <p:nvPr/>
        </p:nvSpPr>
        <p:spPr>
          <a:xfrm>
            <a:off x="323557" y="304257"/>
            <a:ext cx="773723" cy="830997"/>
          </a:xfrm>
          <a:prstGeom prst="rect">
            <a:avLst/>
          </a:prstGeom>
          <a:solidFill>
            <a:schemeClr val="tx1">
              <a:lumMod val="95000"/>
              <a:lumOff val="5000"/>
            </a:schemeClr>
          </a:solidFill>
        </p:spPr>
        <p:txBody>
          <a:bodyPr wrap="square" rtlCol="0">
            <a:spAutoFit/>
          </a:bodyPr>
          <a:lstStyle/>
          <a:p>
            <a:r>
              <a:rPr lang="es-AR" sz="4800" dirty="0">
                <a:solidFill>
                  <a:schemeClr val="bg1"/>
                </a:solidFill>
              </a:rPr>
              <a:t>↑</a:t>
            </a:r>
          </a:p>
        </p:txBody>
      </p:sp>
      <p:sp>
        <p:nvSpPr>
          <p:cNvPr id="6" name="Rectángulo 5">
            <a:hlinkClick r:id="rId3" action="ppaction://hlinksldjump"/>
            <a:extLst>
              <a:ext uri="{FF2B5EF4-FFF2-40B4-BE49-F238E27FC236}">
                <a16:creationId xmlns:a16="http://schemas.microsoft.com/office/drawing/2014/main" id="{EBADB2C4-25BB-468F-9849-FF25E609E68B}"/>
              </a:ext>
            </a:extLst>
          </p:cNvPr>
          <p:cNvSpPr/>
          <p:nvPr/>
        </p:nvSpPr>
        <p:spPr>
          <a:xfrm>
            <a:off x="323556" y="30734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Título 6">
            <a:extLst>
              <a:ext uri="{FF2B5EF4-FFF2-40B4-BE49-F238E27FC236}">
                <a16:creationId xmlns:a16="http://schemas.microsoft.com/office/drawing/2014/main" id="{9F42EC49-383A-4D99-8E3E-92A4377CFE43}"/>
              </a:ext>
            </a:extLst>
          </p:cNvPr>
          <p:cNvSpPr>
            <a:spLocks noGrp="1"/>
          </p:cNvSpPr>
          <p:nvPr>
            <p:ph type="title"/>
          </p:nvPr>
        </p:nvSpPr>
        <p:spPr>
          <a:xfrm>
            <a:off x="4056821" y="304257"/>
            <a:ext cx="4078357" cy="642040"/>
          </a:xfrm>
          <a:solidFill>
            <a:srgbClr val="00B0F0">
              <a:alpha val="52000"/>
            </a:srgbClr>
          </a:solidFill>
        </p:spPr>
        <p:txBody>
          <a:bodyPr>
            <a:normAutofit fontScale="90000"/>
          </a:bodyPr>
          <a:lstStyle/>
          <a:p>
            <a:r>
              <a:rPr lang="en-US" b="1" dirty="0">
                <a:solidFill>
                  <a:schemeClr val="bg1"/>
                </a:solidFill>
              </a:rPr>
              <a:t>La Historia de Linux</a:t>
            </a:r>
            <a:endParaRPr lang="es-AR" b="1" dirty="0">
              <a:solidFill>
                <a:schemeClr val="bg1"/>
              </a:solidFill>
            </a:endParaRPr>
          </a:p>
        </p:txBody>
      </p:sp>
      <p:sp>
        <p:nvSpPr>
          <p:cNvPr id="20" name="CuadroTexto 19">
            <a:hlinkClick r:id="rId4" action="ppaction://hlinksldjump"/>
            <a:extLst>
              <a:ext uri="{FF2B5EF4-FFF2-40B4-BE49-F238E27FC236}">
                <a16:creationId xmlns:a16="http://schemas.microsoft.com/office/drawing/2014/main" id="{56D6A85E-A0D1-4222-8B32-9B5912981E67}"/>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sp>
        <p:nvSpPr>
          <p:cNvPr id="23" name="CuadroTexto 22">
            <a:hlinkClick r:id="rId5" action="ppaction://hlinksldjump"/>
            <a:extLst>
              <a:ext uri="{FF2B5EF4-FFF2-40B4-BE49-F238E27FC236}">
                <a16:creationId xmlns:a16="http://schemas.microsoft.com/office/drawing/2014/main" id="{556C080E-5492-4EAD-9D74-E6741A3749DC}"/>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sp>
        <p:nvSpPr>
          <p:cNvPr id="12" name="CuadroTexto 11">
            <a:extLst>
              <a:ext uri="{FF2B5EF4-FFF2-40B4-BE49-F238E27FC236}">
                <a16:creationId xmlns:a16="http://schemas.microsoft.com/office/drawing/2014/main" id="{07D73AB8-4329-4B3C-BBEA-7B8C247F2D45}"/>
              </a:ext>
            </a:extLst>
          </p:cNvPr>
          <p:cNvSpPr txBox="1"/>
          <p:nvPr/>
        </p:nvSpPr>
        <p:spPr>
          <a:xfrm>
            <a:off x="3278307" y="2421835"/>
            <a:ext cx="2035816" cy="461665"/>
          </a:xfrm>
          <a:prstGeom prst="rect">
            <a:avLst/>
          </a:prstGeom>
          <a:solidFill>
            <a:srgbClr val="00B0F0">
              <a:alpha val="48000"/>
            </a:srgbClr>
          </a:solidFill>
        </p:spPr>
        <p:txBody>
          <a:bodyPr wrap="square" rtlCol="0">
            <a:spAutoFit/>
          </a:bodyPr>
          <a:lstStyle/>
          <a:p>
            <a:r>
              <a:rPr lang="es-AR" sz="2400" b="1" dirty="0">
                <a:solidFill>
                  <a:schemeClr val="bg1"/>
                </a:solidFill>
              </a:rPr>
              <a:t>Linus Torvalds </a:t>
            </a:r>
          </a:p>
        </p:txBody>
      </p:sp>
      <p:sp>
        <p:nvSpPr>
          <p:cNvPr id="13" name="CuadroTexto 12">
            <a:extLst>
              <a:ext uri="{FF2B5EF4-FFF2-40B4-BE49-F238E27FC236}">
                <a16:creationId xmlns:a16="http://schemas.microsoft.com/office/drawing/2014/main" id="{431488B4-328B-4CE7-ABA5-105756F5221B}"/>
              </a:ext>
            </a:extLst>
          </p:cNvPr>
          <p:cNvSpPr txBox="1"/>
          <p:nvPr/>
        </p:nvSpPr>
        <p:spPr>
          <a:xfrm>
            <a:off x="8135177" y="2721160"/>
            <a:ext cx="778517" cy="461665"/>
          </a:xfrm>
          <a:prstGeom prst="rect">
            <a:avLst/>
          </a:prstGeom>
          <a:solidFill>
            <a:srgbClr val="00B0F0">
              <a:alpha val="48000"/>
            </a:srgbClr>
          </a:solidFill>
        </p:spPr>
        <p:txBody>
          <a:bodyPr wrap="square" rtlCol="0">
            <a:spAutoFit/>
          </a:bodyPr>
          <a:lstStyle/>
          <a:p>
            <a:pPr algn="ctr"/>
            <a:r>
              <a:rPr lang="es-AR" sz="2400" b="1" dirty="0" err="1">
                <a:solidFill>
                  <a:schemeClr val="bg1"/>
                </a:solidFill>
              </a:rPr>
              <a:t>Tux</a:t>
            </a:r>
            <a:endParaRPr lang="es-AR" sz="2400" b="1" dirty="0">
              <a:solidFill>
                <a:schemeClr val="bg1"/>
              </a:solidFill>
            </a:endParaRPr>
          </a:p>
        </p:txBody>
      </p:sp>
      <p:sp>
        <p:nvSpPr>
          <p:cNvPr id="16" name="CuadroTexto 15">
            <a:extLst>
              <a:ext uri="{FF2B5EF4-FFF2-40B4-BE49-F238E27FC236}">
                <a16:creationId xmlns:a16="http://schemas.microsoft.com/office/drawing/2014/main" id="{ED243F43-AE70-46AE-B85F-2CE89121D651}"/>
              </a:ext>
            </a:extLst>
          </p:cNvPr>
          <p:cNvSpPr txBox="1"/>
          <p:nvPr/>
        </p:nvSpPr>
        <p:spPr>
          <a:xfrm>
            <a:off x="323557" y="3481081"/>
            <a:ext cx="4500234" cy="2677656"/>
          </a:xfrm>
          <a:prstGeom prst="rect">
            <a:avLst/>
          </a:prstGeom>
          <a:solidFill>
            <a:srgbClr val="00B0F0">
              <a:alpha val="48000"/>
            </a:srgbClr>
          </a:solidFill>
        </p:spPr>
        <p:txBody>
          <a:bodyPr wrap="square" rtlCol="0">
            <a:spAutoFit/>
          </a:bodyPr>
          <a:lstStyle/>
          <a:p>
            <a:pPr algn="r"/>
            <a:endParaRPr lang="es-AR" sz="2400" b="1" dirty="0">
              <a:solidFill>
                <a:schemeClr val="bg1"/>
              </a:solidFill>
            </a:endParaRPr>
          </a:p>
          <a:p>
            <a:pPr algn="r"/>
            <a:endParaRPr lang="es-AR" sz="2400" b="1" dirty="0">
              <a:solidFill>
                <a:schemeClr val="bg1"/>
              </a:solidFill>
            </a:endParaRPr>
          </a:p>
          <a:p>
            <a:pPr algn="r"/>
            <a:endParaRPr lang="es-AR" sz="2400" b="1" dirty="0">
              <a:solidFill>
                <a:schemeClr val="bg1"/>
              </a:solidFill>
            </a:endParaRPr>
          </a:p>
          <a:p>
            <a:pPr algn="r"/>
            <a:endParaRPr lang="es-AR" sz="2400" b="1" dirty="0">
              <a:solidFill>
                <a:schemeClr val="bg1"/>
              </a:solidFill>
            </a:endParaRPr>
          </a:p>
          <a:p>
            <a:pPr algn="r"/>
            <a:endParaRPr lang="es-AR" sz="2400" b="1" dirty="0">
              <a:solidFill>
                <a:schemeClr val="bg1"/>
              </a:solidFill>
            </a:endParaRPr>
          </a:p>
          <a:p>
            <a:pPr algn="r"/>
            <a:endParaRPr lang="es-AR" sz="2400" b="1" dirty="0">
              <a:solidFill>
                <a:schemeClr val="bg1"/>
              </a:solidFill>
            </a:endParaRPr>
          </a:p>
          <a:p>
            <a:endParaRPr lang="es-AR" sz="2400" b="1" dirty="0">
              <a:solidFill>
                <a:schemeClr val="bg1"/>
              </a:solidFill>
            </a:endParaRPr>
          </a:p>
        </p:txBody>
      </p:sp>
      <p:pic>
        <p:nvPicPr>
          <p:cNvPr id="17" name="Imagen 16" descr="Imagen que contiene exterior, edificio, cielo, calle&#10;&#10;Descripción generada con confianza muy alta">
            <a:extLst>
              <a:ext uri="{FF2B5EF4-FFF2-40B4-BE49-F238E27FC236}">
                <a16:creationId xmlns:a16="http://schemas.microsoft.com/office/drawing/2014/main" id="{6E5D6E94-CE11-4EE8-87D1-961F957EAA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665" y="3725825"/>
            <a:ext cx="4191000" cy="2146300"/>
          </a:xfrm>
          <a:prstGeom prst="rect">
            <a:avLst/>
          </a:prstGeom>
        </p:spPr>
      </p:pic>
      <p:sp>
        <p:nvSpPr>
          <p:cNvPr id="19" name="CuadroTexto 18">
            <a:extLst>
              <a:ext uri="{FF2B5EF4-FFF2-40B4-BE49-F238E27FC236}">
                <a16:creationId xmlns:a16="http://schemas.microsoft.com/office/drawing/2014/main" id="{BB42D01C-4177-467C-B92A-76F652BAA48D}"/>
              </a:ext>
            </a:extLst>
          </p:cNvPr>
          <p:cNvSpPr txBox="1"/>
          <p:nvPr/>
        </p:nvSpPr>
        <p:spPr>
          <a:xfrm>
            <a:off x="4818657" y="5701395"/>
            <a:ext cx="4078357" cy="461665"/>
          </a:xfrm>
          <a:prstGeom prst="rect">
            <a:avLst/>
          </a:prstGeom>
          <a:solidFill>
            <a:srgbClr val="00B0F0">
              <a:alpha val="48000"/>
            </a:srgbClr>
          </a:solidFill>
        </p:spPr>
        <p:txBody>
          <a:bodyPr wrap="square" rtlCol="0">
            <a:spAutoFit/>
          </a:bodyPr>
          <a:lstStyle/>
          <a:p>
            <a:r>
              <a:rPr lang="es-AR" sz="2400" b="1" dirty="0">
                <a:solidFill>
                  <a:schemeClr val="bg1"/>
                </a:solidFill>
              </a:rPr>
              <a:t>La Universidad de Helsinki</a:t>
            </a:r>
          </a:p>
        </p:txBody>
      </p:sp>
      <p:sp>
        <p:nvSpPr>
          <p:cNvPr id="21" name="CuadroTexto 20">
            <a:extLst>
              <a:ext uri="{FF2B5EF4-FFF2-40B4-BE49-F238E27FC236}">
                <a16:creationId xmlns:a16="http://schemas.microsoft.com/office/drawing/2014/main" id="{BACDD478-61FB-4CAC-A419-48B2532D1F25}"/>
              </a:ext>
            </a:extLst>
          </p:cNvPr>
          <p:cNvSpPr txBox="1"/>
          <p:nvPr/>
        </p:nvSpPr>
        <p:spPr>
          <a:xfrm>
            <a:off x="4818657" y="3472102"/>
            <a:ext cx="4600136" cy="1200329"/>
          </a:xfrm>
          <a:prstGeom prst="rect">
            <a:avLst/>
          </a:prstGeom>
          <a:solidFill>
            <a:srgbClr val="00B0F0">
              <a:alpha val="48000"/>
            </a:srgbClr>
          </a:solidFill>
        </p:spPr>
        <p:txBody>
          <a:bodyPr wrap="square" rtlCol="0">
            <a:spAutoFit/>
          </a:bodyPr>
          <a:lstStyle/>
          <a:p>
            <a:r>
              <a:rPr lang="es-AR" sz="2400" b="1" dirty="0">
                <a:solidFill>
                  <a:schemeClr val="bg1"/>
                </a:solidFill>
              </a:rPr>
              <a:t>El 5 de octubre 1991 Linus anunció la primera versión oficial de </a:t>
            </a:r>
          </a:p>
          <a:p>
            <a:r>
              <a:rPr lang="es-AR" sz="2400" b="1" dirty="0">
                <a:solidFill>
                  <a:schemeClr val="bg1"/>
                </a:solidFill>
              </a:rPr>
              <a:t>Linux (versión 0.02).</a:t>
            </a:r>
          </a:p>
        </p:txBody>
      </p:sp>
    </p:spTree>
    <p:extLst>
      <p:ext uri="{BB962C8B-B14F-4D97-AF65-F5344CB8AC3E}">
        <p14:creationId xmlns:p14="http://schemas.microsoft.com/office/powerpoint/2010/main" val="332455529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250"/>
                                        <p:tgtEl>
                                          <p:spTgt spid="5"/>
                                        </p:tgtEl>
                                      </p:cBhvr>
                                    </p:animEffect>
                                  </p:childTnLst>
                                </p:cTn>
                              </p:par>
                            </p:childTnLst>
                          </p:cTn>
                        </p:par>
                        <p:par>
                          <p:cTn id="11" fill="hold">
                            <p:stCondLst>
                              <p:cond delay="1250"/>
                            </p:stCondLst>
                            <p:childTnLst>
                              <p:par>
                                <p:cTn id="12" presetID="16" presetClass="entr" presetSubtype="37"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outVertical)">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25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1250"/>
                                        <p:tgtEl>
                                          <p:spTgt spid="23"/>
                                        </p:tgtEl>
                                      </p:cBhvr>
                                    </p:animEffect>
                                  </p:childTnLst>
                                </p:cTn>
                              </p:par>
                            </p:childTnLst>
                          </p:cTn>
                        </p:par>
                        <p:par>
                          <p:cTn id="21" fill="hold">
                            <p:stCondLst>
                              <p:cond delay="2500"/>
                            </p:stCondLst>
                            <p:childTnLst>
                              <p:par>
                                <p:cTn id="22" presetID="31"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1000" fill="hold"/>
                                        <p:tgtEl>
                                          <p:spTgt spid="12"/>
                                        </p:tgtEl>
                                        <p:attrNameLst>
                                          <p:attrName>ppt_w</p:attrName>
                                        </p:attrNameLst>
                                      </p:cBhvr>
                                      <p:tavLst>
                                        <p:tav tm="0">
                                          <p:val>
                                            <p:fltVal val="0"/>
                                          </p:val>
                                        </p:tav>
                                        <p:tav tm="100000">
                                          <p:val>
                                            <p:strVal val="#ppt_w"/>
                                          </p:val>
                                        </p:tav>
                                      </p:tavLst>
                                    </p:anim>
                                    <p:anim calcmode="lin" valueType="num">
                                      <p:cBhvr>
                                        <p:cTn id="25" dur="1000" fill="hold"/>
                                        <p:tgtEl>
                                          <p:spTgt spid="12"/>
                                        </p:tgtEl>
                                        <p:attrNameLst>
                                          <p:attrName>ppt_h</p:attrName>
                                        </p:attrNameLst>
                                      </p:cBhvr>
                                      <p:tavLst>
                                        <p:tav tm="0">
                                          <p:val>
                                            <p:fltVal val="0"/>
                                          </p:val>
                                        </p:tav>
                                        <p:tav tm="100000">
                                          <p:val>
                                            <p:strVal val="#ppt_h"/>
                                          </p:val>
                                        </p:tav>
                                      </p:tavLst>
                                    </p:anim>
                                    <p:anim calcmode="lin" valueType="num">
                                      <p:cBhvr>
                                        <p:cTn id="26" dur="1000" fill="hold"/>
                                        <p:tgtEl>
                                          <p:spTgt spid="12"/>
                                        </p:tgtEl>
                                        <p:attrNameLst>
                                          <p:attrName>style.rotation</p:attrName>
                                        </p:attrNameLst>
                                      </p:cBhvr>
                                      <p:tavLst>
                                        <p:tav tm="0">
                                          <p:val>
                                            <p:fltVal val="90"/>
                                          </p:val>
                                        </p:tav>
                                        <p:tav tm="100000">
                                          <p:val>
                                            <p:fltVal val="0"/>
                                          </p:val>
                                        </p:tav>
                                      </p:tavLst>
                                    </p:anim>
                                    <p:animEffect transition="in" filter="fade">
                                      <p:cBhvr>
                                        <p:cTn id="27" dur="1000"/>
                                        <p:tgtEl>
                                          <p:spTgt spid="12"/>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1000" fill="hold"/>
                                        <p:tgtEl>
                                          <p:spTgt spid="13"/>
                                        </p:tgtEl>
                                        <p:attrNameLst>
                                          <p:attrName>ppt_w</p:attrName>
                                        </p:attrNameLst>
                                      </p:cBhvr>
                                      <p:tavLst>
                                        <p:tav tm="0">
                                          <p:val>
                                            <p:fltVal val="0"/>
                                          </p:val>
                                        </p:tav>
                                        <p:tav tm="100000">
                                          <p:val>
                                            <p:strVal val="#ppt_w"/>
                                          </p:val>
                                        </p:tav>
                                      </p:tavLst>
                                    </p:anim>
                                    <p:anim calcmode="lin" valueType="num">
                                      <p:cBhvr>
                                        <p:cTn id="31" dur="1000" fill="hold"/>
                                        <p:tgtEl>
                                          <p:spTgt spid="13"/>
                                        </p:tgtEl>
                                        <p:attrNameLst>
                                          <p:attrName>ppt_h</p:attrName>
                                        </p:attrNameLst>
                                      </p:cBhvr>
                                      <p:tavLst>
                                        <p:tav tm="0">
                                          <p:val>
                                            <p:fltVal val="0"/>
                                          </p:val>
                                        </p:tav>
                                        <p:tav tm="100000">
                                          <p:val>
                                            <p:strVal val="#ppt_h"/>
                                          </p:val>
                                        </p:tav>
                                      </p:tavLst>
                                    </p:anim>
                                    <p:anim calcmode="lin" valueType="num">
                                      <p:cBhvr>
                                        <p:cTn id="32" dur="1000" fill="hold"/>
                                        <p:tgtEl>
                                          <p:spTgt spid="13"/>
                                        </p:tgtEl>
                                        <p:attrNameLst>
                                          <p:attrName>style.rotation</p:attrName>
                                        </p:attrNameLst>
                                      </p:cBhvr>
                                      <p:tavLst>
                                        <p:tav tm="0">
                                          <p:val>
                                            <p:fltVal val="90"/>
                                          </p:val>
                                        </p:tav>
                                        <p:tav tm="100000">
                                          <p:val>
                                            <p:fltVal val="0"/>
                                          </p:val>
                                        </p:tav>
                                      </p:tavLst>
                                    </p:anim>
                                    <p:animEffect transition="in" filter="fade">
                                      <p:cBhvr>
                                        <p:cTn id="33" dur="1000"/>
                                        <p:tgtEl>
                                          <p:spTgt spid="13"/>
                                        </p:tgtEl>
                                      </p:cBhvr>
                                    </p:animEffect>
                                  </p:childTnLst>
                                </p:cTn>
                              </p:par>
                            </p:childTnLst>
                          </p:cTn>
                        </p:par>
                        <p:par>
                          <p:cTn id="34" fill="hold">
                            <p:stCondLst>
                              <p:cond delay="3500"/>
                            </p:stCondLst>
                            <p:childTnLst>
                              <p:par>
                                <p:cTn id="35" presetID="31"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1000" fill="hold"/>
                                        <p:tgtEl>
                                          <p:spTgt spid="16"/>
                                        </p:tgtEl>
                                        <p:attrNameLst>
                                          <p:attrName>ppt_w</p:attrName>
                                        </p:attrNameLst>
                                      </p:cBhvr>
                                      <p:tavLst>
                                        <p:tav tm="0">
                                          <p:val>
                                            <p:fltVal val="0"/>
                                          </p:val>
                                        </p:tav>
                                        <p:tav tm="100000">
                                          <p:val>
                                            <p:strVal val="#ppt_w"/>
                                          </p:val>
                                        </p:tav>
                                      </p:tavLst>
                                    </p:anim>
                                    <p:anim calcmode="lin" valueType="num">
                                      <p:cBhvr>
                                        <p:cTn id="38" dur="1000" fill="hold"/>
                                        <p:tgtEl>
                                          <p:spTgt spid="16"/>
                                        </p:tgtEl>
                                        <p:attrNameLst>
                                          <p:attrName>ppt_h</p:attrName>
                                        </p:attrNameLst>
                                      </p:cBhvr>
                                      <p:tavLst>
                                        <p:tav tm="0">
                                          <p:val>
                                            <p:fltVal val="0"/>
                                          </p:val>
                                        </p:tav>
                                        <p:tav tm="100000">
                                          <p:val>
                                            <p:strVal val="#ppt_h"/>
                                          </p:val>
                                        </p:tav>
                                      </p:tavLst>
                                    </p:anim>
                                    <p:anim calcmode="lin" valueType="num">
                                      <p:cBhvr>
                                        <p:cTn id="39" dur="1000" fill="hold"/>
                                        <p:tgtEl>
                                          <p:spTgt spid="16"/>
                                        </p:tgtEl>
                                        <p:attrNameLst>
                                          <p:attrName>style.rotation</p:attrName>
                                        </p:attrNameLst>
                                      </p:cBhvr>
                                      <p:tavLst>
                                        <p:tav tm="0">
                                          <p:val>
                                            <p:fltVal val="90"/>
                                          </p:val>
                                        </p:tav>
                                        <p:tav tm="100000">
                                          <p:val>
                                            <p:fltVal val="0"/>
                                          </p:val>
                                        </p:tav>
                                      </p:tavLst>
                                    </p:anim>
                                    <p:animEffect transition="in" filter="fade">
                                      <p:cBhvr>
                                        <p:cTn id="40" dur="1000"/>
                                        <p:tgtEl>
                                          <p:spTgt spid="16"/>
                                        </p:tgtEl>
                                      </p:cBhvr>
                                    </p:animEffect>
                                  </p:childTnLst>
                                </p:cTn>
                              </p:par>
                            </p:childTnLst>
                          </p:cTn>
                        </p:par>
                        <p:par>
                          <p:cTn id="41" fill="hold">
                            <p:stCondLst>
                              <p:cond delay="4500"/>
                            </p:stCondLst>
                            <p:childTnLst>
                              <p:par>
                                <p:cTn id="42" presetID="16" presetClass="entr" presetSubtype="21"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arn(inVertical)">
                                      <p:cBhvr>
                                        <p:cTn id="44" dur="500"/>
                                        <p:tgtEl>
                                          <p:spTgt spid="17"/>
                                        </p:tgtEl>
                                      </p:cBhvr>
                                    </p:animEffect>
                                  </p:childTnLst>
                                </p:cTn>
                              </p:par>
                            </p:childTnLst>
                          </p:cTn>
                        </p:par>
                        <p:par>
                          <p:cTn id="45" fill="hold">
                            <p:stCondLst>
                              <p:cond delay="5000"/>
                            </p:stCondLst>
                            <p:childTnLst>
                              <p:par>
                                <p:cTn id="46" presetID="31" presetClass="entr" presetSubtype="0"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p:cTn id="48" dur="1000" fill="hold"/>
                                        <p:tgtEl>
                                          <p:spTgt spid="19"/>
                                        </p:tgtEl>
                                        <p:attrNameLst>
                                          <p:attrName>ppt_w</p:attrName>
                                        </p:attrNameLst>
                                      </p:cBhvr>
                                      <p:tavLst>
                                        <p:tav tm="0">
                                          <p:val>
                                            <p:fltVal val="0"/>
                                          </p:val>
                                        </p:tav>
                                        <p:tav tm="100000">
                                          <p:val>
                                            <p:strVal val="#ppt_w"/>
                                          </p:val>
                                        </p:tav>
                                      </p:tavLst>
                                    </p:anim>
                                    <p:anim calcmode="lin" valueType="num">
                                      <p:cBhvr>
                                        <p:cTn id="49" dur="1000" fill="hold"/>
                                        <p:tgtEl>
                                          <p:spTgt spid="19"/>
                                        </p:tgtEl>
                                        <p:attrNameLst>
                                          <p:attrName>ppt_h</p:attrName>
                                        </p:attrNameLst>
                                      </p:cBhvr>
                                      <p:tavLst>
                                        <p:tav tm="0">
                                          <p:val>
                                            <p:fltVal val="0"/>
                                          </p:val>
                                        </p:tav>
                                        <p:tav tm="100000">
                                          <p:val>
                                            <p:strVal val="#ppt_h"/>
                                          </p:val>
                                        </p:tav>
                                      </p:tavLst>
                                    </p:anim>
                                    <p:anim calcmode="lin" valueType="num">
                                      <p:cBhvr>
                                        <p:cTn id="50" dur="1000" fill="hold"/>
                                        <p:tgtEl>
                                          <p:spTgt spid="19"/>
                                        </p:tgtEl>
                                        <p:attrNameLst>
                                          <p:attrName>style.rotation</p:attrName>
                                        </p:attrNameLst>
                                      </p:cBhvr>
                                      <p:tavLst>
                                        <p:tav tm="0">
                                          <p:val>
                                            <p:fltVal val="90"/>
                                          </p:val>
                                        </p:tav>
                                        <p:tav tm="100000">
                                          <p:val>
                                            <p:fltVal val="0"/>
                                          </p:val>
                                        </p:tav>
                                      </p:tavLst>
                                    </p:anim>
                                    <p:animEffect transition="in" filter="fade">
                                      <p:cBhvr>
                                        <p:cTn id="51" dur="1000"/>
                                        <p:tgtEl>
                                          <p:spTgt spid="19"/>
                                        </p:tgtEl>
                                      </p:cBhvr>
                                    </p:animEffect>
                                  </p:childTnLst>
                                </p:cTn>
                              </p:par>
                            </p:childTnLst>
                          </p:cTn>
                        </p:par>
                        <p:par>
                          <p:cTn id="52" fill="hold">
                            <p:stCondLst>
                              <p:cond delay="6000"/>
                            </p:stCondLst>
                            <p:childTnLst>
                              <p:par>
                                <p:cTn id="53" presetID="31"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1000" fill="hold"/>
                                        <p:tgtEl>
                                          <p:spTgt spid="21"/>
                                        </p:tgtEl>
                                        <p:attrNameLst>
                                          <p:attrName>ppt_w</p:attrName>
                                        </p:attrNameLst>
                                      </p:cBhvr>
                                      <p:tavLst>
                                        <p:tav tm="0">
                                          <p:val>
                                            <p:fltVal val="0"/>
                                          </p:val>
                                        </p:tav>
                                        <p:tav tm="100000">
                                          <p:val>
                                            <p:strVal val="#ppt_w"/>
                                          </p:val>
                                        </p:tav>
                                      </p:tavLst>
                                    </p:anim>
                                    <p:anim calcmode="lin" valueType="num">
                                      <p:cBhvr>
                                        <p:cTn id="56" dur="1000" fill="hold"/>
                                        <p:tgtEl>
                                          <p:spTgt spid="21"/>
                                        </p:tgtEl>
                                        <p:attrNameLst>
                                          <p:attrName>ppt_h</p:attrName>
                                        </p:attrNameLst>
                                      </p:cBhvr>
                                      <p:tavLst>
                                        <p:tav tm="0">
                                          <p:val>
                                            <p:fltVal val="0"/>
                                          </p:val>
                                        </p:tav>
                                        <p:tav tm="100000">
                                          <p:val>
                                            <p:strVal val="#ppt_h"/>
                                          </p:val>
                                        </p:tav>
                                      </p:tavLst>
                                    </p:anim>
                                    <p:anim calcmode="lin" valueType="num">
                                      <p:cBhvr>
                                        <p:cTn id="57" dur="1000" fill="hold"/>
                                        <p:tgtEl>
                                          <p:spTgt spid="21"/>
                                        </p:tgtEl>
                                        <p:attrNameLst>
                                          <p:attrName>style.rotation</p:attrName>
                                        </p:attrNameLst>
                                      </p:cBhvr>
                                      <p:tavLst>
                                        <p:tav tm="0">
                                          <p:val>
                                            <p:fltVal val="90"/>
                                          </p:val>
                                        </p:tav>
                                        <p:tav tm="100000">
                                          <p:val>
                                            <p:fltVal val="0"/>
                                          </p:val>
                                        </p:tav>
                                      </p:tavLst>
                                    </p:anim>
                                    <p:animEffect transition="in" filter="fade">
                                      <p:cBhvr>
                                        <p:cTn id="58"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0" grpId="0"/>
      <p:bldP spid="23" grpId="0"/>
      <p:bldP spid="12" grpId="0" animBg="1"/>
      <p:bldP spid="13" grpId="0" animBg="1"/>
      <p:bldP spid="16" grpId="0" animBg="1"/>
      <p:bldP spid="19"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8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9590514-5026-4E76-8E67-F3C505FE5441}"/>
              </a:ext>
            </a:extLst>
          </p:cNvPr>
          <p:cNvSpPr txBox="1"/>
          <p:nvPr/>
        </p:nvSpPr>
        <p:spPr>
          <a:xfrm>
            <a:off x="323557" y="304257"/>
            <a:ext cx="773723" cy="830997"/>
          </a:xfrm>
          <a:prstGeom prst="rect">
            <a:avLst/>
          </a:prstGeom>
          <a:solidFill>
            <a:schemeClr val="tx1">
              <a:lumMod val="95000"/>
              <a:lumOff val="5000"/>
            </a:schemeClr>
          </a:solidFill>
        </p:spPr>
        <p:txBody>
          <a:bodyPr wrap="square" rtlCol="0">
            <a:spAutoFit/>
          </a:bodyPr>
          <a:lstStyle/>
          <a:p>
            <a:r>
              <a:rPr lang="es-AR" sz="4800" dirty="0">
                <a:solidFill>
                  <a:schemeClr val="bg1"/>
                </a:solidFill>
              </a:rPr>
              <a:t>↑</a:t>
            </a:r>
          </a:p>
        </p:txBody>
      </p:sp>
      <p:sp>
        <p:nvSpPr>
          <p:cNvPr id="6" name="Rectángulo 5">
            <a:hlinkClick r:id="rId4" action="ppaction://hlinksldjump"/>
            <a:extLst>
              <a:ext uri="{FF2B5EF4-FFF2-40B4-BE49-F238E27FC236}">
                <a16:creationId xmlns:a16="http://schemas.microsoft.com/office/drawing/2014/main" id="{EBADB2C4-25BB-468F-9849-FF25E609E68B}"/>
              </a:ext>
            </a:extLst>
          </p:cNvPr>
          <p:cNvSpPr/>
          <p:nvPr/>
        </p:nvSpPr>
        <p:spPr>
          <a:xfrm>
            <a:off x="323556" y="30734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Título 6">
            <a:extLst>
              <a:ext uri="{FF2B5EF4-FFF2-40B4-BE49-F238E27FC236}">
                <a16:creationId xmlns:a16="http://schemas.microsoft.com/office/drawing/2014/main" id="{9F42EC49-383A-4D99-8E3E-92A4377CFE43}"/>
              </a:ext>
            </a:extLst>
          </p:cNvPr>
          <p:cNvSpPr>
            <a:spLocks noGrp="1"/>
          </p:cNvSpPr>
          <p:nvPr>
            <p:ph type="title"/>
          </p:nvPr>
        </p:nvSpPr>
        <p:spPr>
          <a:xfrm>
            <a:off x="4056821" y="304257"/>
            <a:ext cx="4078357" cy="642040"/>
          </a:xfrm>
          <a:solidFill>
            <a:srgbClr val="00B0F0">
              <a:alpha val="52000"/>
            </a:srgbClr>
          </a:solidFill>
        </p:spPr>
        <p:txBody>
          <a:bodyPr>
            <a:normAutofit fontScale="90000"/>
          </a:bodyPr>
          <a:lstStyle/>
          <a:p>
            <a:r>
              <a:rPr lang="es-AR" b="1" dirty="0">
                <a:solidFill>
                  <a:schemeClr val="bg1"/>
                </a:solidFill>
              </a:rPr>
              <a:t>El nombre de Linux</a:t>
            </a:r>
          </a:p>
        </p:txBody>
      </p:sp>
      <p:sp>
        <p:nvSpPr>
          <p:cNvPr id="20" name="CuadroTexto 19">
            <a:hlinkClick r:id="rId5" action="ppaction://hlinksldjump"/>
            <a:extLst>
              <a:ext uri="{FF2B5EF4-FFF2-40B4-BE49-F238E27FC236}">
                <a16:creationId xmlns:a16="http://schemas.microsoft.com/office/drawing/2014/main" id="{56D6A85E-A0D1-4222-8B32-9B5912981E67}"/>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sp>
        <p:nvSpPr>
          <p:cNvPr id="23" name="CuadroTexto 22">
            <a:hlinkClick r:id="rId6" action="ppaction://hlinksldjump"/>
            <a:extLst>
              <a:ext uri="{FF2B5EF4-FFF2-40B4-BE49-F238E27FC236}">
                <a16:creationId xmlns:a16="http://schemas.microsoft.com/office/drawing/2014/main" id="{556C080E-5492-4EAD-9D74-E6741A3749DC}"/>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sp>
        <p:nvSpPr>
          <p:cNvPr id="15" name="CuadroTexto 14">
            <a:extLst>
              <a:ext uri="{FF2B5EF4-FFF2-40B4-BE49-F238E27FC236}">
                <a16:creationId xmlns:a16="http://schemas.microsoft.com/office/drawing/2014/main" id="{6ED805FC-104D-4D64-B9BB-C93E16BCE23F}"/>
              </a:ext>
            </a:extLst>
          </p:cNvPr>
          <p:cNvSpPr txBox="1"/>
          <p:nvPr/>
        </p:nvSpPr>
        <p:spPr>
          <a:xfrm>
            <a:off x="323556" y="1578247"/>
            <a:ext cx="4600136" cy="830997"/>
          </a:xfrm>
          <a:prstGeom prst="rect">
            <a:avLst/>
          </a:prstGeom>
          <a:solidFill>
            <a:srgbClr val="00B0F0">
              <a:alpha val="48000"/>
            </a:srgbClr>
          </a:solidFill>
        </p:spPr>
        <p:txBody>
          <a:bodyPr wrap="square" rtlCol="0">
            <a:spAutoFit/>
          </a:bodyPr>
          <a:lstStyle/>
          <a:p>
            <a:r>
              <a:rPr lang="es-AR" sz="2400" b="1" dirty="0">
                <a:solidFill>
                  <a:schemeClr val="bg1"/>
                </a:solidFill>
              </a:rPr>
              <a:t>Linus quería llamar a su invención “</a:t>
            </a:r>
            <a:r>
              <a:rPr lang="es-AR" sz="2400" b="1" dirty="0" err="1">
                <a:solidFill>
                  <a:schemeClr val="bg1"/>
                </a:solidFill>
              </a:rPr>
              <a:t>Freax</a:t>
            </a:r>
            <a:r>
              <a:rPr lang="es-AR" sz="2400" b="1" dirty="0">
                <a:solidFill>
                  <a:schemeClr val="bg1"/>
                </a:solidFill>
              </a:rPr>
              <a:t>”.</a:t>
            </a:r>
          </a:p>
        </p:txBody>
      </p:sp>
      <p:sp>
        <p:nvSpPr>
          <p:cNvPr id="18" name="CuadroTexto 17">
            <a:extLst>
              <a:ext uri="{FF2B5EF4-FFF2-40B4-BE49-F238E27FC236}">
                <a16:creationId xmlns:a16="http://schemas.microsoft.com/office/drawing/2014/main" id="{ACAEF724-00EF-413F-8801-EACDE462B36B}"/>
              </a:ext>
            </a:extLst>
          </p:cNvPr>
          <p:cNvSpPr txBox="1"/>
          <p:nvPr/>
        </p:nvSpPr>
        <p:spPr>
          <a:xfrm>
            <a:off x="323556" y="2665145"/>
            <a:ext cx="4600136" cy="1569660"/>
          </a:xfrm>
          <a:prstGeom prst="rect">
            <a:avLst/>
          </a:prstGeom>
          <a:solidFill>
            <a:srgbClr val="00B0F0">
              <a:alpha val="48000"/>
            </a:srgbClr>
          </a:solidFill>
        </p:spPr>
        <p:txBody>
          <a:bodyPr wrap="square" rtlCol="0">
            <a:spAutoFit/>
          </a:bodyPr>
          <a:lstStyle/>
          <a:p>
            <a:r>
              <a:rPr lang="es-AR" sz="2400" b="1" dirty="0">
                <a:solidFill>
                  <a:schemeClr val="bg1"/>
                </a:solidFill>
              </a:rPr>
              <a:t>En septiembre de 1991 los archivos fueron subidos al servidor de la Universidad y Centro de Investigación Finlandés</a:t>
            </a:r>
          </a:p>
        </p:txBody>
      </p:sp>
      <p:pic>
        <p:nvPicPr>
          <p:cNvPr id="3" name="Imagen 2" descr="Imagen que contiene árbol, exterior, persona, mujer&#10;&#10;Descripción generada con confianza muy alta">
            <a:extLst>
              <a:ext uri="{FF2B5EF4-FFF2-40B4-BE49-F238E27FC236}">
                <a16:creationId xmlns:a16="http://schemas.microsoft.com/office/drawing/2014/main" id="{ED4F23E9-8A52-4741-B2F4-87A31C4580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6929" y="1578247"/>
            <a:ext cx="2798776" cy="4192107"/>
          </a:xfrm>
          <a:prstGeom prst="rect">
            <a:avLst/>
          </a:prstGeom>
        </p:spPr>
      </p:pic>
      <p:sp>
        <p:nvSpPr>
          <p:cNvPr id="21" name="CuadroTexto 20">
            <a:extLst>
              <a:ext uri="{FF2B5EF4-FFF2-40B4-BE49-F238E27FC236}">
                <a16:creationId xmlns:a16="http://schemas.microsoft.com/office/drawing/2014/main" id="{3690DF65-50E0-4395-A8A9-9154044C4A80}"/>
              </a:ext>
            </a:extLst>
          </p:cNvPr>
          <p:cNvSpPr txBox="1"/>
          <p:nvPr/>
        </p:nvSpPr>
        <p:spPr>
          <a:xfrm>
            <a:off x="5036929" y="5756835"/>
            <a:ext cx="2798776" cy="461665"/>
          </a:xfrm>
          <a:prstGeom prst="rect">
            <a:avLst/>
          </a:prstGeom>
          <a:solidFill>
            <a:srgbClr val="00B0F0">
              <a:alpha val="48000"/>
            </a:srgbClr>
          </a:solidFill>
        </p:spPr>
        <p:txBody>
          <a:bodyPr wrap="square" rtlCol="0">
            <a:spAutoFit/>
          </a:bodyPr>
          <a:lstStyle/>
          <a:p>
            <a:pPr algn="ctr"/>
            <a:r>
              <a:rPr lang="es-AR" sz="2400" b="1" dirty="0">
                <a:solidFill>
                  <a:schemeClr val="bg1"/>
                </a:solidFill>
              </a:rPr>
              <a:t>Ari </a:t>
            </a:r>
            <a:r>
              <a:rPr lang="es-AR" sz="2400" b="1" dirty="0" err="1">
                <a:solidFill>
                  <a:schemeClr val="bg1"/>
                </a:solidFill>
              </a:rPr>
              <a:t>Lemmke</a:t>
            </a:r>
            <a:endParaRPr lang="es-AR" sz="2400" b="1" dirty="0">
              <a:solidFill>
                <a:schemeClr val="bg1"/>
              </a:solidFill>
            </a:endParaRPr>
          </a:p>
        </p:txBody>
      </p:sp>
      <p:sp>
        <p:nvSpPr>
          <p:cNvPr id="22" name="CuadroTexto 21">
            <a:extLst>
              <a:ext uri="{FF2B5EF4-FFF2-40B4-BE49-F238E27FC236}">
                <a16:creationId xmlns:a16="http://schemas.microsoft.com/office/drawing/2014/main" id="{CDE920A2-A949-40BF-A37F-45FD19CB09DF}"/>
              </a:ext>
            </a:extLst>
          </p:cNvPr>
          <p:cNvSpPr txBox="1"/>
          <p:nvPr/>
        </p:nvSpPr>
        <p:spPr>
          <a:xfrm>
            <a:off x="7948942" y="1578247"/>
            <a:ext cx="3727243" cy="1569660"/>
          </a:xfrm>
          <a:prstGeom prst="rect">
            <a:avLst/>
          </a:prstGeom>
          <a:solidFill>
            <a:srgbClr val="00B0F0">
              <a:alpha val="48000"/>
            </a:srgbClr>
          </a:solidFill>
        </p:spPr>
        <p:txBody>
          <a:bodyPr wrap="square" rtlCol="0">
            <a:spAutoFit/>
          </a:bodyPr>
          <a:lstStyle/>
          <a:p>
            <a:r>
              <a:rPr lang="es-AR" sz="2400" b="1" dirty="0" err="1">
                <a:solidFill>
                  <a:schemeClr val="bg1"/>
                </a:solidFill>
              </a:rPr>
              <a:t>Lemmke</a:t>
            </a:r>
            <a:r>
              <a:rPr lang="es-AR" sz="2400" b="1" dirty="0">
                <a:solidFill>
                  <a:schemeClr val="bg1"/>
                </a:solidFill>
              </a:rPr>
              <a:t> no pensó que “</a:t>
            </a:r>
            <a:r>
              <a:rPr lang="es-AR" sz="2400" b="1" dirty="0" err="1">
                <a:solidFill>
                  <a:schemeClr val="bg1"/>
                </a:solidFill>
              </a:rPr>
              <a:t>Freax</a:t>
            </a:r>
            <a:r>
              <a:rPr lang="es-AR" sz="2400" b="1" dirty="0">
                <a:solidFill>
                  <a:schemeClr val="bg1"/>
                </a:solidFill>
              </a:rPr>
              <a:t>” era un buen nombre, así que nombró al proyecto de Linus: “Linux”</a:t>
            </a:r>
          </a:p>
        </p:txBody>
      </p:sp>
    </p:spTree>
    <p:extLst>
      <p:ext uri="{BB962C8B-B14F-4D97-AF65-F5344CB8AC3E}">
        <p14:creationId xmlns:p14="http://schemas.microsoft.com/office/powerpoint/2010/main" val="150329219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250"/>
                                        <p:tgtEl>
                                          <p:spTgt spid="5"/>
                                        </p:tgtEl>
                                      </p:cBhvr>
                                    </p:animEffect>
                                  </p:childTnLst>
                                </p:cTn>
                              </p:par>
                            </p:childTnLst>
                          </p:cTn>
                        </p:par>
                        <p:par>
                          <p:cTn id="11" fill="hold">
                            <p:stCondLst>
                              <p:cond delay="1250"/>
                            </p:stCondLst>
                            <p:childTnLst>
                              <p:par>
                                <p:cTn id="12" presetID="16" presetClass="entr" presetSubtype="37"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outVertical)">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25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1250"/>
                                        <p:tgtEl>
                                          <p:spTgt spid="23"/>
                                        </p:tgtEl>
                                      </p:cBhvr>
                                    </p:animEffect>
                                  </p:childTnLst>
                                </p:cTn>
                              </p:par>
                            </p:childTnLst>
                          </p:cTn>
                        </p:par>
                        <p:par>
                          <p:cTn id="21" fill="hold">
                            <p:stCondLst>
                              <p:cond delay="2500"/>
                            </p:stCondLst>
                            <p:childTnLst>
                              <p:par>
                                <p:cTn id="22" presetID="31"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1000" fill="hold"/>
                                        <p:tgtEl>
                                          <p:spTgt spid="15"/>
                                        </p:tgtEl>
                                        <p:attrNameLst>
                                          <p:attrName>ppt_w</p:attrName>
                                        </p:attrNameLst>
                                      </p:cBhvr>
                                      <p:tavLst>
                                        <p:tav tm="0">
                                          <p:val>
                                            <p:fltVal val="0"/>
                                          </p:val>
                                        </p:tav>
                                        <p:tav tm="100000">
                                          <p:val>
                                            <p:strVal val="#ppt_w"/>
                                          </p:val>
                                        </p:tav>
                                      </p:tavLst>
                                    </p:anim>
                                    <p:anim calcmode="lin" valueType="num">
                                      <p:cBhvr>
                                        <p:cTn id="25" dur="1000" fill="hold"/>
                                        <p:tgtEl>
                                          <p:spTgt spid="15"/>
                                        </p:tgtEl>
                                        <p:attrNameLst>
                                          <p:attrName>ppt_h</p:attrName>
                                        </p:attrNameLst>
                                      </p:cBhvr>
                                      <p:tavLst>
                                        <p:tav tm="0">
                                          <p:val>
                                            <p:fltVal val="0"/>
                                          </p:val>
                                        </p:tav>
                                        <p:tav tm="100000">
                                          <p:val>
                                            <p:strVal val="#ppt_h"/>
                                          </p:val>
                                        </p:tav>
                                      </p:tavLst>
                                    </p:anim>
                                    <p:anim calcmode="lin" valueType="num">
                                      <p:cBhvr>
                                        <p:cTn id="26" dur="1000" fill="hold"/>
                                        <p:tgtEl>
                                          <p:spTgt spid="15"/>
                                        </p:tgtEl>
                                        <p:attrNameLst>
                                          <p:attrName>style.rotation</p:attrName>
                                        </p:attrNameLst>
                                      </p:cBhvr>
                                      <p:tavLst>
                                        <p:tav tm="0">
                                          <p:val>
                                            <p:fltVal val="90"/>
                                          </p:val>
                                        </p:tav>
                                        <p:tav tm="100000">
                                          <p:val>
                                            <p:fltVal val="0"/>
                                          </p:val>
                                        </p:tav>
                                      </p:tavLst>
                                    </p:anim>
                                    <p:animEffect transition="in" filter="fade">
                                      <p:cBhvr>
                                        <p:cTn id="27" dur="1000"/>
                                        <p:tgtEl>
                                          <p:spTgt spid="15"/>
                                        </p:tgtEl>
                                      </p:cBhvr>
                                    </p:animEffect>
                                  </p:childTnLst>
                                </p:cTn>
                              </p:par>
                            </p:childTnLst>
                          </p:cTn>
                        </p:par>
                        <p:par>
                          <p:cTn id="28" fill="hold">
                            <p:stCondLst>
                              <p:cond delay="3500"/>
                            </p:stCondLst>
                            <p:childTnLst>
                              <p:par>
                                <p:cTn id="29" presetID="31"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1000" fill="hold"/>
                                        <p:tgtEl>
                                          <p:spTgt spid="18"/>
                                        </p:tgtEl>
                                        <p:attrNameLst>
                                          <p:attrName>ppt_w</p:attrName>
                                        </p:attrNameLst>
                                      </p:cBhvr>
                                      <p:tavLst>
                                        <p:tav tm="0">
                                          <p:val>
                                            <p:fltVal val="0"/>
                                          </p:val>
                                        </p:tav>
                                        <p:tav tm="100000">
                                          <p:val>
                                            <p:strVal val="#ppt_w"/>
                                          </p:val>
                                        </p:tav>
                                      </p:tavLst>
                                    </p:anim>
                                    <p:anim calcmode="lin" valueType="num">
                                      <p:cBhvr>
                                        <p:cTn id="32" dur="1000" fill="hold"/>
                                        <p:tgtEl>
                                          <p:spTgt spid="18"/>
                                        </p:tgtEl>
                                        <p:attrNameLst>
                                          <p:attrName>ppt_h</p:attrName>
                                        </p:attrNameLst>
                                      </p:cBhvr>
                                      <p:tavLst>
                                        <p:tav tm="0">
                                          <p:val>
                                            <p:fltVal val="0"/>
                                          </p:val>
                                        </p:tav>
                                        <p:tav tm="100000">
                                          <p:val>
                                            <p:strVal val="#ppt_h"/>
                                          </p:val>
                                        </p:tav>
                                      </p:tavLst>
                                    </p:anim>
                                    <p:anim calcmode="lin" valueType="num">
                                      <p:cBhvr>
                                        <p:cTn id="33" dur="1000" fill="hold"/>
                                        <p:tgtEl>
                                          <p:spTgt spid="18"/>
                                        </p:tgtEl>
                                        <p:attrNameLst>
                                          <p:attrName>style.rotation</p:attrName>
                                        </p:attrNameLst>
                                      </p:cBhvr>
                                      <p:tavLst>
                                        <p:tav tm="0">
                                          <p:val>
                                            <p:fltVal val="90"/>
                                          </p:val>
                                        </p:tav>
                                        <p:tav tm="100000">
                                          <p:val>
                                            <p:fltVal val="0"/>
                                          </p:val>
                                        </p:tav>
                                      </p:tavLst>
                                    </p:anim>
                                    <p:animEffect transition="in" filter="fade">
                                      <p:cBhvr>
                                        <p:cTn id="34" dur="1000"/>
                                        <p:tgtEl>
                                          <p:spTgt spid="18"/>
                                        </p:tgtEl>
                                      </p:cBhvr>
                                    </p:animEffect>
                                  </p:childTnLst>
                                </p:cTn>
                              </p:par>
                            </p:childTnLst>
                          </p:cTn>
                        </p:par>
                        <p:par>
                          <p:cTn id="35" fill="hold">
                            <p:stCondLst>
                              <p:cond delay="4500"/>
                            </p:stCondLst>
                            <p:childTnLst>
                              <p:par>
                                <p:cTn id="36" presetID="31"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1000" fill="hold"/>
                                        <p:tgtEl>
                                          <p:spTgt spid="21"/>
                                        </p:tgtEl>
                                        <p:attrNameLst>
                                          <p:attrName>ppt_w</p:attrName>
                                        </p:attrNameLst>
                                      </p:cBhvr>
                                      <p:tavLst>
                                        <p:tav tm="0">
                                          <p:val>
                                            <p:fltVal val="0"/>
                                          </p:val>
                                        </p:tav>
                                        <p:tav tm="100000">
                                          <p:val>
                                            <p:strVal val="#ppt_w"/>
                                          </p:val>
                                        </p:tav>
                                      </p:tavLst>
                                    </p:anim>
                                    <p:anim calcmode="lin" valueType="num">
                                      <p:cBhvr>
                                        <p:cTn id="39" dur="1000" fill="hold"/>
                                        <p:tgtEl>
                                          <p:spTgt spid="21"/>
                                        </p:tgtEl>
                                        <p:attrNameLst>
                                          <p:attrName>ppt_h</p:attrName>
                                        </p:attrNameLst>
                                      </p:cBhvr>
                                      <p:tavLst>
                                        <p:tav tm="0">
                                          <p:val>
                                            <p:fltVal val="0"/>
                                          </p:val>
                                        </p:tav>
                                        <p:tav tm="100000">
                                          <p:val>
                                            <p:strVal val="#ppt_h"/>
                                          </p:val>
                                        </p:tav>
                                      </p:tavLst>
                                    </p:anim>
                                    <p:anim calcmode="lin" valueType="num">
                                      <p:cBhvr>
                                        <p:cTn id="40" dur="1000" fill="hold"/>
                                        <p:tgtEl>
                                          <p:spTgt spid="21"/>
                                        </p:tgtEl>
                                        <p:attrNameLst>
                                          <p:attrName>style.rotation</p:attrName>
                                        </p:attrNameLst>
                                      </p:cBhvr>
                                      <p:tavLst>
                                        <p:tav tm="0">
                                          <p:val>
                                            <p:fltVal val="90"/>
                                          </p:val>
                                        </p:tav>
                                        <p:tav tm="100000">
                                          <p:val>
                                            <p:fltVal val="0"/>
                                          </p:val>
                                        </p:tav>
                                      </p:tavLst>
                                    </p:anim>
                                    <p:animEffect transition="in" filter="fade">
                                      <p:cBhvr>
                                        <p:cTn id="41" dur="1000"/>
                                        <p:tgtEl>
                                          <p:spTgt spid="21"/>
                                        </p:tgtEl>
                                      </p:cBhvr>
                                    </p:animEffect>
                                  </p:childTnLst>
                                </p:cTn>
                              </p:par>
                            </p:childTnLst>
                          </p:cTn>
                        </p:par>
                        <p:par>
                          <p:cTn id="42" fill="hold">
                            <p:stCondLst>
                              <p:cond delay="5500"/>
                            </p:stCondLst>
                            <p:childTnLst>
                              <p:par>
                                <p:cTn id="43" presetID="31"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p:cTn id="45" dur="1000" fill="hold"/>
                                        <p:tgtEl>
                                          <p:spTgt spid="22"/>
                                        </p:tgtEl>
                                        <p:attrNameLst>
                                          <p:attrName>ppt_w</p:attrName>
                                        </p:attrNameLst>
                                      </p:cBhvr>
                                      <p:tavLst>
                                        <p:tav tm="0">
                                          <p:val>
                                            <p:fltVal val="0"/>
                                          </p:val>
                                        </p:tav>
                                        <p:tav tm="100000">
                                          <p:val>
                                            <p:strVal val="#ppt_w"/>
                                          </p:val>
                                        </p:tav>
                                      </p:tavLst>
                                    </p:anim>
                                    <p:anim calcmode="lin" valueType="num">
                                      <p:cBhvr>
                                        <p:cTn id="46" dur="1000" fill="hold"/>
                                        <p:tgtEl>
                                          <p:spTgt spid="22"/>
                                        </p:tgtEl>
                                        <p:attrNameLst>
                                          <p:attrName>ppt_h</p:attrName>
                                        </p:attrNameLst>
                                      </p:cBhvr>
                                      <p:tavLst>
                                        <p:tav tm="0">
                                          <p:val>
                                            <p:fltVal val="0"/>
                                          </p:val>
                                        </p:tav>
                                        <p:tav tm="100000">
                                          <p:val>
                                            <p:strVal val="#ppt_h"/>
                                          </p:val>
                                        </p:tav>
                                      </p:tavLst>
                                    </p:anim>
                                    <p:anim calcmode="lin" valueType="num">
                                      <p:cBhvr>
                                        <p:cTn id="47" dur="1000" fill="hold"/>
                                        <p:tgtEl>
                                          <p:spTgt spid="22"/>
                                        </p:tgtEl>
                                        <p:attrNameLst>
                                          <p:attrName>style.rotation</p:attrName>
                                        </p:attrNameLst>
                                      </p:cBhvr>
                                      <p:tavLst>
                                        <p:tav tm="0">
                                          <p:val>
                                            <p:fltVal val="90"/>
                                          </p:val>
                                        </p:tav>
                                        <p:tav tm="100000">
                                          <p:val>
                                            <p:fltVal val="0"/>
                                          </p:val>
                                        </p:tav>
                                      </p:tavLst>
                                    </p:anim>
                                    <p:animEffect transition="in" filter="fade">
                                      <p:cBhvr>
                                        <p:cTn id="48" dur="1000"/>
                                        <p:tgtEl>
                                          <p:spTgt spid="22"/>
                                        </p:tgtEl>
                                      </p:cBhvr>
                                    </p:animEffect>
                                  </p:childTnLst>
                                </p:cTn>
                              </p:par>
                            </p:childTnLst>
                          </p:cTn>
                        </p:par>
                        <p:par>
                          <p:cTn id="49" fill="hold">
                            <p:stCondLst>
                              <p:cond delay="6500"/>
                            </p:stCondLst>
                            <p:childTnLst>
                              <p:par>
                                <p:cTn id="50" presetID="53" presetClass="entr" presetSubtype="16" fill="hold" nodeType="after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p:cTn id="52" dur="500" fill="hold"/>
                                        <p:tgtEl>
                                          <p:spTgt spid="3"/>
                                        </p:tgtEl>
                                        <p:attrNameLst>
                                          <p:attrName>ppt_w</p:attrName>
                                        </p:attrNameLst>
                                      </p:cBhvr>
                                      <p:tavLst>
                                        <p:tav tm="0">
                                          <p:val>
                                            <p:fltVal val="0"/>
                                          </p:val>
                                        </p:tav>
                                        <p:tav tm="100000">
                                          <p:val>
                                            <p:strVal val="#ppt_w"/>
                                          </p:val>
                                        </p:tav>
                                      </p:tavLst>
                                    </p:anim>
                                    <p:anim calcmode="lin" valueType="num">
                                      <p:cBhvr>
                                        <p:cTn id="53" dur="500" fill="hold"/>
                                        <p:tgtEl>
                                          <p:spTgt spid="3"/>
                                        </p:tgtEl>
                                        <p:attrNameLst>
                                          <p:attrName>ppt_h</p:attrName>
                                        </p:attrNameLst>
                                      </p:cBhvr>
                                      <p:tavLst>
                                        <p:tav tm="0">
                                          <p:val>
                                            <p:fltVal val="0"/>
                                          </p:val>
                                        </p:tav>
                                        <p:tav tm="100000">
                                          <p:val>
                                            <p:strVal val="#ppt_h"/>
                                          </p:val>
                                        </p:tav>
                                      </p:tavLst>
                                    </p:anim>
                                    <p:animEffect transition="in" filter="fade">
                                      <p:cBhvr>
                                        <p:cTn id="5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0" grpId="0"/>
      <p:bldP spid="23" grpId="0"/>
      <p:bldP spid="15" grpId="0" animBg="1"/>
      <p:bldP spid="18" grpId="0" animBg="1"/>
      <p:bldP spid="21"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8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9590514-5026-4E76-8E67-F3C505FE5441}"/>
              </a:ext>
            </a:extLst>
          </p:cNvPr>
          <p:cNvSpPr txBox="1"/>
          <p:nvPr/>
        </p:nvSpPr>
        <p:spPr>
          <a:xfrm>
            <a:off x="323557" y="304257"/>
            <a:ext cx="773723" cy="830997"/>
          </a:xfrm>
          <a:prstGeom prst="rect">
            <a:avLst/>
          </a:prstGeom>
          <a:solidFill>
            <a:schemeClr val="tx1">
              <a:lumMod val="95000"/>
              <a:lumOff val="5000"/>
            </a:schemeClr>
          </a:solidFill>
        </p:spPr>
        <p:txBody>
          <a:bodyPr wrap="square" rtlCol="0">
            <a:spAutoFit/>
          </a:bodyPr>
          <a:lstStyle/>
          <a:p>
            <a:r>
              <a:rPr lang="es-AR" sz="4800" dirty="0">
                <a:solidFill>
                  <a:schemeClr val="bg1"/>
                </a:solidFill>
              </a:rPr>
              <a:t>↑</a:t>
            </a:r>
          </a:p>
        </p:txBody>
      </p:sp>
      <p:sp>
        <p:nvSpPr>
          <p:cNvPr id="6" name="Rectángulo 5">
            <a:hlinkClick r:id="rId4" action="ppaction://hlinksldjump"/>
            <a:extLst>
              <a:ext uri="{FF2B5EF4-FFF2-40B4-BE49-F238E27FC236}">
                <a16:creationId xmlns:a16="http://schemas.microsoft.com/office/drawing/2014/main" id="{EBADB2C4-25BB-468F-9849-FF25E609E68B}"/>
              </a:ext>
            </a:extLst>
          </p:cNvPr>
          <p:cNvSpPr/>
          <p:nvPr/>
        </p:nvSpPr>
        <p:spPr>
          <a:xfrm>
            <a:off x="323556" y="30734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Título 6">
            <a:extLst>
              <a:ext uri="{FF2B5EF4-FFF2-40B4-BE49-F238E27FC236}">
                <a16:creationId xmlns:a16="http://schemas.microsoft.com/office/drawing/2014/main" id="{9F42EC49-383A-4D99-8E3E-92A4377CFE43}"/>
              </a:ext>
            </a:extLst>
          </p:cNvPr>
          <p:cNvSpPr>
            <a:spLocks noGrp="1"/>
          </p:cNvSpPr>
          <p:nvPr>
            <p:ph type="title"/>
          </p:nvPr>
        </p:nvSpPr>
        <p:spPr>
          <a:xfrm>
            <a:off x="4056822" y="304257"/>
            <a:ext cx="3046344" cy="642040"/>
          </a:xfrm>
          <a:solidFill>
            <a:srgbClr val="00B0F0">
              <a:alpha val="52000"/>
            </a:srgbClr>
          </a:solidFill>
        </p:spPr>
        <p:txBody>
          <a:bodyPr>
            <a:normAutofit fontScale="90000"/>
          </a:bodyPr>
          <a:lstStyle/>
          <a:p>
            <a:r>
              <a:rPr lang="es-AR" b="1" dirty="0">
                <a:solidFill>
                  <a:schemeClr val="bg1"/>
                </a:solidFill>
              </a:rPr>
              <a:t>Mascota: TUX</a:t>
            </a:r>
          </a:p>
        </p:txBody>
      </p:sp>
      <p:sp>
        <p:nvSpPr>
          <p:cNvPr id="23" name="CuadroTexto 22">
            <a:hlinkClick r:id="rId5" action="ppaction://hlinksldjump"/>
            <a:extLst>
              <a:ext uri="{FF2B5EF4-FFF2-40B4-BE49-F238E27FC236}">
                <a16:creationId xmlns:a16="http://schemas.microsoft.com/office/drawing/2014/main" id="{556C080E-5492-4EAD-9D74-E6741A3749DC}"/>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pic>
        <p:nvPicPr>
          <p:cNvPr id="4" name="Imagen 3" descr="Imagen que contiene amarillo, interior&#10;&#10;Descripción generada con confianza alta">
            <a:extLst>
              <a:ext uri="{FF2B5EF4-FFF2-40B4-BE49-F238E27FC236}">
                <a16:creationId xmlns:a16="http://schemas.microsoft.com/office/drawing/2014/main" id="{3ABDBC9B-3C38-4997-A7D9-173E58F67D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2384" y="1135254"/>
            <a:ext cx="2981175" cy="3536758"/>
          </a:xfrm>
          <a:prstGeom prst="rect">
            <a:avLst/>
          </a:prstGeom>
        </p:spPr>
      </p:pic>
      <p:pic>
        <p:nvPicPr>
          <p:cNvPr id="9" name="Imagen 8" descr="Imagen que contiene muñeca, juguete&#10;&#10;Descripción generada con confianza alta">
            <a:extLst>
              <a:ext uri="{FF2B5EF4-FFF2-40B4-BE49-F238E27FC236}">
                <a16:creationId xmlns:a16="http://schemas.microsoft.com/office/drawing/2014/main" id="{4013B1B2-D0E5-497D-897E-2D1564FFFB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522" y="1441545"/>
            <a:ext cx="2095500" cy="2924175"/>
          </a:xfrm>
          <a:prstGeom prst="rect">
            <a:avLst/>
          </a:prstGeom>
        </p:spPr>
      </p:pic>
      <p:sp>
        <p:nvSpPr>
          <p:cNvPr id="16" name="CuadroTexto 15">
            <a:extLst>
              <a:ext uri="{FF2B5EF4-FFF2-40B4-BE49-F238E27FC236}">
                <a16:creationId xmlns:a16="http://schemas.microsoft.com/office/drawing/2014/main" id="{DCCF2730-0A83-4DEB-82E4-D06136CF5CE6}"/>
              </a:ext>
            </a:extLst>
          </p:cNvPr>
          <p:cNvSpPr txBox="1"/>
          <p:nvPr/>
        </p:nvSpPr>
        <p:spPr>
          <a:xfrm>
            <a:off x="2476526" y="1441545"/>
            <a:ext cx="2731579" cy="2308324"/>
          </a:xfrm>
          <a:prstGeom prst="rect">
            <a:avLst/>
          </a:prstGeom>
          <a:solidFill>
            <a:srgbClr val="00B0F0">
              <a:alpha val="48000"/>
            </a:srgbClr>
          </a:solidFill>
        </p:spPr>
        <p:txBody>
          <a:bodyPr wrap="square" rtlCol="0">
            <a:spAutoFit/>
          </a:bodyPr>
          <a:lstStyle/>
          <a:p>
            <a:r>
              <a:rPr lang="es-AR" sz="2400" b="1" dirty="0">
                <a:solidFill>
                  <a:schemeClr val="bg1"/>
                </a:solidFill>
              </a:rPr>
              <a:t>Torvalds tomó inspiración de esta imagen. La cual encontró en un sitio de transferencia de archivos (FTP).</a:t>
            </a:r>
          </a:p>
        </p:txBody>
      </p:sp>
      <p:sp>
        <p:nvSpPr>
          <p:cNvPr id="17" name="CuadroTexto 16">
            <a:extLst>
              <a:ext uri="{FF2B5EF4-FFF2-40B4-BE49-F238E27FC236}">
                <a16:creationId xmlns:a16="http://schemas.microsoft.com/office/drawing/2014/main" id="{86E77572-AF08-4557-B65F-2FEEFFD0B5F7}"/>
              </a:ext>
            </a:extLst>
          </p:cNvPr>
          <p:cNvSpPr txBox="1"/>
          <p:nvPr/>
        </p:nvSpPr>
        <p:spPr>
          <a:xfrm>
            <a:off x="5579994" y="1485496"/>
            <a:ext cx="3479732" cy="1938992"/>
          </a:xfrm>
          <a:prstGeom prst="rect">
            <a:avLst/>
          </a:prstGeom>
          <a:solidFill>
            <a:srgbClr val="00B0F0">
              <a:alpha val="48000"/>
            </a:srgbClr>
          </a:solidFill>
        </p:spPr>
        <p:txBody>
          <a:bodyPr wrap="square" rtlCol="0">
            <a:spAutoFit/>
          </a:bodyPr>
          <a:lstStyle/>
          <a:p>
            <a:r>
              <a:rPr lang="es-AR" sz="2400" b="1" dirty="0">
                <a:solidFill>
                  <a:schemeClr val="bg1"/>
                </a:solidFill>
              </a:rPr>
              <a:t>La primera persona en llamar al pingüino “TUX” fue James Hughes. TUX proviene de (T)</a:t>
            </a:r>
            <a:r>
              <a:rPr lang="es-AR" sz="2400" b="1" dirty="0" err="1">
                <a:solidFill>
                  <a:schemeClr val="bg1"/>
                </a:solidFill>
              </a:rPr>
              <a:t>orvalds</a:t>
            </a:r>
            <a:r>
              <a:rPr lang="es-AR" sz="2400" b="1" dirty="0">
                <a:solidFill>
                  <a:schemeClr val="bg1"/>
                </a:solidFill>
              </a:rPr>
              <a:t> (U)ni(X).</a:t>
            </a:r>
          </a:p>
        </p:txBody>
      </p:sp>
      <p:sp>
        <p:nvSpPr>
          <p:cNvPr id="19" name="CuadroTexto 18">
            <a:extLst>
              <a:ext uri="{FF2B5EF4-FFF2-40B4-BE49-F238E27FC236}">
                <a16:creationId xmlns:a16="http://schemas.microsoft.com/office/drawing/2014/main" id="{E38626BE-8699-43C2-9030-F792276AFEFD}"/>
              </a:ext>
            </a:extLst>
          </p:cNvPr>
          <p:cNvSpPr txBox="1"/>
          <p:nvPr/>
        </p:nvSpPr>
        <p:spPr>
          <a:xfrm>
            <a:off x="241522" y="4365720"/>
            <a:ext cx="2095500" cy="369332"/>
          </a:xfrm>
          <a:prstGeom prst="rect">
            <a:avLst/>
          </a:prstGeom>
          <a:solidFill>
            <a:srgbClr val="00B0F0">
              <a:alpha val="48000"/>
            </a:srgbClr>
          </a:solidFill>
        </p:spPr>
        <p:txBody>
          <a:bodyPr wrap="square" rtlCol="0">
            <a:spAutoFit/>
          </a:bodyPr>
          <a:lstStyle/>
          <a:p>
            <a:pPr algn="ctr"/>
            <a:r>
              <a:rPr lang="es-AR" b="1" dirty="0">
                <a:solidFill>
                  <a:schemeClr val="bg1"/>
                </a:solidFill>
              </a:rPr>
              <a:t>Inspiración de TUX</a:t>
            </a:r>
          </a:p>
        </p:txBody>
      </p:sp>
      <p:sp>
        <p:nvSpPr>
          <p:cNvPr id="24" name="CuadroTexto 23">
            <a:extLst>
              <a:ext uri="{FF2B5EF4-FFF2-40B4-BE49-F238E27FC236}">
                <a16:creationId xmlns:a16="http://schemas.microsoft.com/office/drawing/2014/main" id="{8FC25FA3-88C7-4D10-913A-A4AB0781DD25}"/>
              </a:ext>
            </a:extLst>
          </p:cNvPr>
          <p:cNvSpPr txBox="1"/>
          <p:nvPr/>
        </p:nvSpPr>
        <p:spPr>
          <a:xfrm>
            <a:off x="9535221" y="4735052"/>
            <a:ext cx="2245962" cy="369332"/>
          </a:xfrm>
          <a:prstGeom prst="rect">
            <a:avLst/>
          </a:prstGeom>
          <a:solidFill>
            <a:srgbClr val="00B0F0">
              <a:alpha val="48000"/>
            </a:srgbClr>
          </a:solidFill>
        </p:spPr>
        <p:txBody>
          <a:bodyPr wrap="square" rtlCol="0">
            <a:spAutoFit/>
          </a:bodyPr>
          <a:lstStyle/>
          <a:p>
            <a:pPr algn="ctr"/>
            <a:r>
              <a:rPr lang="es-AR" b="1" dirty="0">
                <a:solidFill>
                  <a:schemeClr val="bg1"/>
                </a:solidFill>
              </a:rPr>
              <a:t>Diseño actual de TUX</a:t>
            </a:r>
          </a:p>
        </p:txBody>
      </p:sp>
      <p:pic>
        <p:nvPicPr>
          <p:cNvPr id="11" name="Imagen 10" descr="Imagen que contiene pared, interior, persona, mesa&#10;&#10;Descripción generada con confianza muy alta">
            <a:extLst>
              <a:ext uri="{FF2B5EF4-FFF2-40B4-BE49-F238E27FC236}">
                <a16:creationId xmlns:a16="http://schemas.microsoft.com/office/drawing/2014/main" id="{EDD144FE-0612-4524-9622-ED4CCCD83EA0}"/>
              </a:ext>
            </a:extLst>
          </p:cNvPr>
          <p:cNvPicPr>
            <a:picLocks noChangeAspect="1"/>
          </p:cNvPicPr>
          <p:nvPr/>
        </p:nvPicPr>
        <p:blipFill rotWithShape="1">
          <a:blip r:embed="rId8">
            <a:extLst>
              <a:ext uri="{28A0092B-C50C-407E-A947-70E740481C1C}">
                <a14:useLocalDpi xmlns:a14="http://schemas.microsoft.com/office/drawing/2010/main" val="0"/>
              </a:ext>
            </a:extLst>
          </a:blip>
          <a:srcRect b="27322"/>
          <a:stretch/>
        </p:blipFill>
        <p:spPr>
          <a:xfrm>
            <a:off x="2741549" y="3926954"/>
            <a:ext cx="2466556" cy="2354860"/>
          </a:xfrm>
          <a:prstGeom prst="rect">
            <a:avLst/>
          </a:prstGeom>
        </p:spPr>
      </p:pic>
      <p:sp>
        <p:nvSpPr>
          <p:cNvPr id="25" name="CuadroTexto 24">
            <a:extLst>
              <a:ext uri="{FF2B5EF4-FFF2-40B4-BE49-F238E27FC236}">
                <a16:creationId xmlns:a16="http://schemas.microsoft.com/office/drawing/2014/main" id="{7C867295-FC1E-4FDD-AEB9-15443F334D56}"/>
              </a:ext>
            </a:extLst>
          </p:cNvPr>
          <p:cNvSpPr txBox="1"/>
          <p:nvPr/>
        </p:nvSpPr>
        <p:spPr>
          <a:xfrm>
            <a:off x="2741548" y="6281814"/>
            <a:ext cx="2466555" cy="369332"/>
          </a:xfrm>
          <a:prstGeom prst="rect">
            <a:avLst/>
          </a:prstGeom>
          <a:solidFill>
            <a:srgbClr val="00B0F0">
              <a:alpha val="48000"/>
            </a:srgbClr>
          </a:solidFill>
        </p:spPr>
        <p:txBody>
          <a:bodyPr wrap="square" rtlCol="0">
            <a:spAutoFit/>
          </a:bodyPr>
          <a:lstStyle/>
          <a:p>
            <a:pPr algn="ctr"/>
            <a:r>
              <a:rPr lang="es-AR" b="1" dirty="0">
                <a:solidFill>
                  <a:schemeClr val="bg1"/>
                </a:solidFill>
              </a:rPr>
              <a:t>Larry Ewing</a:t>
            </a:r>
          </a:p>
        </p:txBody>
      </p:sp>
      <p:pic>
        <p:nvPicPr>
          <p:cNvPr id="13" name="Imagen 12" descr="Imagen que contiene captura de pantalla&#10;&#10;Descripción generada con confianza alta">
            <a:extLst>
              <a:ext uri="{FF2B5EF4-FFF2-40B4-BE49-F238E27FC236}">
                <a16:creationId xmlns:a16="http://schemas.microsoft.com/office/drawing/2014/main" id="{EDD78E83-EE3D-4C80-AFAA-44336212EF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9264" y="3926954"/>
            <a:ext cx="3661191" cy="2674966"/>
          </a:xfrm>
          <a:prstGeom prst="rect">
            <a:avLst/>
          </a:prstGeom>
        </p:spPr>
      </p:pic>
    </p:spTree>
    <p:extLst>
      <p:ext uri="{BB962C8B-B14F-4D97-AF65-F5344CB8AC3E}">
        <p14:creationId xmlns:p14="http://schemas.microsoft.com/office/powerpoint/2010/main" val="349610019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250"/>
                                        <p:tgtEl>
                                          <p:spTgt spid="5"/>
                                        </p:tgtEl>
                                      </p:cBhvr>
                                    </p:animEffect>
                                  </p:childTnLst>
                                </p:cTn>
                              </p:par>
                            </p:childTnLst>
                          </p:cTn>
                        </p:par>
                        <p:par>
                          <p:cTn id="11" fill="hold">
                            <p:stCondLst>
                              <p:cond delay="1250"/>
                            </p:stCondLst>
                            <p:childTnLst>
                              <p:par>
                                <p:cTn id="12" presetID="16" presetClass="entr" presetSubtype="37"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outVertical)">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250"/>
                                        <p:tgtEl>
                                          <p:spTgt spid="23"/>
                                        </p:tgtEl>
                                      </p:cBhvr>
                                    </p:animEffect>
                                  </p:childTnLst>
                                </p:cTn>
                              </p:par>
                            </p:childTnLst>
                          </p:cTn>
                        </p:par>
                        <p:par>
                          <p:cTn id="18" fill="hold">
                            <p:stCondLst>
                              <p:cond delay="2500"/>
                            </p:stCondLst>
                            <p:childTnLst>
                              <p:par>
                                <p:cTn id="19" presetID="42"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2"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par>
                          <p:cTn id="30" fill="hold">
                            <p:stCondLst>
                              <p:cond delay="4500"/>
                            </p:stCondLst>
                            <p:childTnLst>
                              <p:par>
                                <p:cTn id="31" presetID="2" presetClass="entr" presetSubtype="12"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0-#ppt_w/2"/>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par>
                                <p:cTn id="35" presetID="2" presetClass="entr" presetSubtype="6"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1+#ppt_w/2"/>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par>
                          <p:cTn id="39" fill="hold">
                            <p:stCondLst>
                              <p:cond delay="5000"/>
                            </p:stCondLst>
                            <p:childTnLst>
                              <p:par>
                                <p:cTn id="40" presetID="45"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2000"/>
                                        <p:tgtEl>
                                          <p:spTgt spid="19"/>
                                        </p:tgtEl>
                                      </p:cBhvr>
                                    </p:animEffect>
                                    <p:anim calcmode="lin" valueType="num">
                                      <p:cBhvr>
                                        <p:cTn id="43" dur="2000" fill="hold"/>
                                        <p:tgtEl>
                                          <p:spTgt spid="19"/>
                                        </p:tgtEl>
                                        <p:attrNameLst>
                                          <p:attrName>ppt_w</p:attrName>
                                        </p:attrNameLst>
                                      </p:cBhvr>
                                      <p:tavLst>
                                        <p:tav tm="0" fmla="#ppt_w*sin(2.5*pi*$)">
                                          <p:val>
                                            <p:fltVal val="0"/>
                                          </p:val>
                                        </p:tav>
                                        <p:tav tm="100000">
                                          <p:val>
                                            <p:fltVal val="1"/>
                                          </p:val>
                                        </p:tav>
                                      </p:tavLst>
                                    </p:anim>
                                    <p:anim calcmode="lin" valueType="num">
                                      <p:cBhvr>
                                        <p:cTn id="44" dur="2000" fill="hold"/>
                                        <p:tgtEl>
                                          <p:spTgt spid="19"/>
                                        </p:tgtEl>
                                        <p:attrNameLst>
                                          <p:attrName>ppt_h</p:attrName>
                                        </p:attrNameLst>
                                      </p:cBhvr>
                                      <p:tavLst>
                                        <p:tav tm="0">
                                          <p:val>
                                            <p:strVal val="#ppt_h"/>
                                          </p:val>
                                        </p:tav>
                                        <p:tav tm="100000">
                                          <p:val>
                                            <p:strVal val="#ppt_h"/>
                                          </p:val>
                                        </p:tav>
                                      </p:tavLst>
                                    </p:anim>
                                  </p:childTnLst>
                                </p:cTn>
                              </p:par>
                            </p:childTnLst>
                          </p:cTn>
                        </p:par>
                        <p:par>
                          <p:cTn id="45" fill="hold">
                            <p:stCondLst>
                              <p:cond delay="7000"/>
                            </p:stCondLst>
                            <p:childTnLst>
                              <p:par>
                                <p:cTn id="46" presetID="45" presetClass="entr" presetSubtype="0" fill="hold" grpId="0"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2000"/>
                                        <p:tgtEl>
                                          <p:spTgt spid="24"/>
                                        </p:tgtEl>
                                      </p:cBhvr>
                                    </p:animEffect>
                                    <p:anim calcmode="lin" valueType="num">
                                      <p:cBhvr>
                                        <p:cTn id="49" dur="2000" fill="hold"/>
                                        <p:tgtEl>
                                          <p:spTgt spid="24"/>
                                        </p:tgtEl>
                                        <p:attrNameLst>
                                          <p:attrName>ppt_w</p:attrName>
                                        </p:attrNameLst>
                                      </p:cBhvr>
                                      <p:tavLst>
                                        <p:tav tm="0" fmla="#ppt_w*sin(2.5*pi*$)">
                                          <p:val>
                                            <p:fltVal val="0"/>
                                          </p:val>
                                        </p:tav>
                                        <p:tav tm="100000">
                                          <p:val>
                                            <p:fltVal val="1"/>
                                          </p:val>
                                        </p:tav>
                                      </p:tavLst>
                                    </p:anim>
                                    <p:anim calcmode="lin" valueType="num">
                                      <p:cBhvr>
                                        <p:cTn id="50" dur="2000" fill="hold"/>
                                        <p:tgtEl>
                                          <p:spTgt spid="24"/>
                                        </p:tgtEl>
                                        <p:attrNameLst>
                                          <p:attrName>ppt_h</p:attrName>
                                        </p:attrNameLst>
                                      </p:cBhvr>
                                      <p:tavLst>
                                        <p:tav tm="0">
                                          <p:val>
                                            <p:strVal val="#ppt_h"/>
                                          </p:val>
                                        </p:tav>
                                        <p:tav tm="100000">
                                          <p:val>
                                            <p:strVal val="#ppt_h"/>
                                          </p:val>
                                        </p:tav>
                                      </p:tavLst>
                                    </p:anim>
                                  </p:childTnLst>
                                </p:cTn>
                              </p:par>
                            </p:childTnLst>
                          </p:cTn>
                        </p:par>
                        <p:par>
                          <p:cTn id="51" fill="hold">
                            <p:stCondLst>
                              <p:cond delay="9000"/>
                            </p:stCondLst>
                            <p:childTnLst>
                              <p:par>
                                <p:cTn id="52" presetID="2" presetClass="entr" presetSubtype="8"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500" fill="hold"/>
                                        <p:tgtEl>
                                          <p:spTgt spid="11"/>
                                        </p:tgtEl>
                                        <p:attrNameLst>
                                          <p:attrName>ppt_x</p:attrName>
                                        </p:attrNameLst>
                                      </p:cBhvr>
                                      <p:tavLst>
                                        <p:tav tm="0">
                                          <p:val>
                                            <p:strVal val="0-#ppt_w/2"/>
                                          </p:val>
                                        </p:tav>
                                        <p:tav tm="100000">
                                          <p:val>
                                            <p:strVal val="#ppt_x"/>
                                          </p:val>
                                        </p:tav>
                                      </p:tavLst>
                                    </p:anim>
                                    <p:anim calcmode="lin" valueType="num">
                                      <p:cBhvr additive="base">
                                        <p:cTn id="55" dur="500" fill="hold"/>
                                        <p:tgtEl>
                                          <p:spTgt spid="11"/>
                                        </p:tgtEl>
                                        <p:attrNameLst>
                                          <p:attrName>ppt_y</p:attrName>
                                        </p:attrNameLst>
                                      </p:cBhvr>
                                      <p:tavLst>
                                        <p:tav tm="0">
                                          <p:val>
                                            <p:strVal val="#ppt_y"/>
                                          </p:val>
                                        </p:tav>
                                        <p:tav tm="100000">
                                          <p:val>
                                            <p:strVal val="#ppt_y"/>
                                          </p:val>
                                        </p:tav>
                                      </p:tavLst>
                                    </p:anim>
                                  </p:childTnLst>
                                </p:cTn>
                              </p:par>
                            </p:childTnLst>
                          </p:cTn>
                        </p:par>
                        <p:par>
                          <p:cTn id="56" fill="hold">
                            <p:stCondLst>
                              <p:cond delay="9500"/>
                            </p:stCondLst>
                            <p:childTnLst>
                              <p:par>
                                <p:cTn id="57" presetID="2" presetClass="entr" presetSubtype="8" fill="hold"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fill="hold"/>
                                        <p:tgtEl>
                                          <p:spTgt spid="13"/>
                                        </p:tgtEl>
                                        <p:attrNameLst>
                                          <p:attrName>ppt_x</p:attrName>
                                        </p:attrNameLst>
                                      </p:cBhvr>
                                      <p:tavLst>
                                        <p:tav tm="0">
                                          <p:val>
                                            <p:strVal val="0-#ppt_w/2"/>
                                          </p:val>
                                        </p:tav>
                                        <p:tav tm="100000">
                                          <p:val>
                                            <p:strVal val="#ppt_x"/>
                                          </p:val>
                                        </p:tav>
                                      </p:tavLst>
                                    </p:anim>
                                    <p:anim calcmode="lin" valueType="num">
                                      <p:cBhvr additive="base">
                                        <p:cTn id="60" dur="500" fill="hold"/>
                                        <p:tgtEl>
                                          <p:spTgt spid="13"/>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fill="hold"/>
                                        <p:tgtEl>
                                          <p:spTgt spid="25"/>
                                        </p:tgtEl>
                                        <p:attrNameLst>
                                          <p:attrName>ppt_x</p:attrName>
                                        </p:attrNameLst>
                                      </p:cBhvr>
                                      <p:tavLst>
                                        <p:tav tm="0">
                                          <p:val>
                                            <p:strVal val="0-#ppt_w/2"/>
                                          </p:val>
                                        </p:tav>
                                        <p:tav tm="100000">
                                          <p:val>
                                            <p:strVal val="#ppt_x"/>
                                          </p:val>
                                        </p:tav>
                                      </p:tavLst>
                                    </p:anim>
                                    <p:anim calcmode="lin" valueType="num">
                                      <p:cBhvr additive="base">
                                        <p:cTn id="64"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3" grpId="0"/>
      <p:bldP spid="16" grpId="0" animBg="1"/>
      <p:bldP spid="17" grpId="0" animBg="1"/>
      <p:bldP spid="19" grpId="0" animBg="1"/>
      <p:bldP spid="24" grpId="0" animBg="1"/>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72000"/>
                    </a14:imgEffect>
                  </a14:imgLayer>
                </a14:imgProps>
              </a:ext>
            </a:extLst>
          </a:blip>
          <a:srcRect/>
          <a:stretch>
            <a:fillRect t="-14000" b="-14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44F5AC-D979-42EF-98B5-60BF265054ED}"/>
              </a:ext>
            </a:extLst>
          </p:cNvPr>
          <p:cNvSpPr>
            <a:spLocks noGrp="1"/>
          </p:cNvSpPr>
          <p:nvPr>
            <p:ph type="title"/>
          </p:nvPr>
        </p:nvSpPr>
        <p:spPr>
          <a:xfrm>
            <a:off x="3328767" y="265920"/>
            <a:ext cx="5534465" cy="907669"/>
          </a:xfrm>
          <a:solidFill>
            <a:srgbClr val="C1AFAF"/>
          </a:solidFill>
        </p:spPr>
        <p:txBody>
          <a:bodyPr/>
          <a:lstStyle/>
          <a:p>
            <a:r>
              <a:rPr lang="es-AR" dirty="0"/>
              <a:t>Distribuciones de Linux</a:t>
            </a:r>
          </a:p>
        </p:txBody>
      </p:sp>
      <p:sp>
        <p:nvSpPr>
          <p:cNvPr id="4" name="CuadroTexto 3">
            <a:extLst>
              <a:ext uri="{FF2B5EF4-FFF2-40B4-BE49-F238E27FC236}">
                <a16:creationId xmlns:a16="http://schemas.microsoft.com/office/drawing/2014/main" id="{F41BCC6B-3289-463D-B7E8-3389667A5B4B}"/>
              </a:ext>
            </a:extLst>
          </p:cNvPr>
          <p:cNvSpPr txBox="1"/>
          <p:nvPr/>
        </p:nvSpPr>
        <p:spPr>
          <a:xfrm>
            <a:off x="323554" y="1668586"/>
            <a:ext cx="4973299" cy="2308324"/>
          </a:xfrm>
          <a:prstGeom prst="rect">
            <a:avLst/>
          </a:prstGeom>
          <a:solidFill>
            <a:srgbClr val="C1AFAF"/>
          </a:solidFill>
        </p:spPr>
        <p:txBody>
          <a:bodyPr wrap="square" rtlCol="0">
            <a:spAutoFit/>
          </a:bodyPr>
          <a:lstStyle/>
          <a:p>
            <a:r>
              <a:rPr lang="es-MX" sz="2400" b="1" dirty="0"/>
              <a:t>Una distribución  de Linux es un sistema operativo hecho de una colección de software, construida sobre el </a:t>
            </a:r>
            <a:r>
              <a:rPr lang="es-MX" sz="2400" b="1" dirty="0" err="1"/>
              <a:t>kernel</a:t>
            </a:r>
            <a:r>
              <a:rPr lang="es-MX" sz="2400" b="1" dirty="0"/>
              <a:t> de Linux y, usualmente, un sistema de gestión de paquetes.</a:t>
            </a:r>
            <a:endParaRPr lang="es-AR" sz="2400" b="1" dirty="0"/>
          </a:p>
        </p:txBody>
      </p:sp>
      <p:sp>
        <p:nvSpPr>
          <p:cNvPr id="5" name="CuadroTexto 4">
            <a:extLst>
              <a:ext uri="{FF2B5EF4-FFF2-40B4-BE49-F238E27FC236}">
                <a16:creationId xmlns:a16="http://schemas.microsoft.com/office/drawing/2014/main" id="{AB708CD7-3C25-4D65-84A8-34EBC9EFFDE5}"/>
              </a:ext>
            </a:extLst>
          </p:cNvPr>
          <p:cNvSpPr txBox="1"/>
          <p:nvPr/>
        </p:nvSpPr>
        <p:spPr>
          <a:xfrm>
            <a:off x="323557" y="304257"/>
            <a:ext cx="773723" cy="830997"/>
          </a:xfrm>
          <a:prstGeom prst="rect">
            <a:avLst/>
          </a:prstGeom>
          <a:solidFill>
            <a:srgbClr val="C1AFAF"/>
          </a:solidFill>
        </p:spPr>
        <p:txBody>
          <a:bodyPr wrap="square" rtlCol="0">
            <a:spAutoFit/>
          </a:bodyPr>
          <a:lstStyle/>
          <a:p>
            <a:r>
              <a:rPr lang="es-AR" sz="4800" dirty="0">
                <a:solidFill>
                  <a:schemeClr val="bg1"/>
                </a:solidFill>
              </a:rPr>
              <a:t>↑</a:t>
            </a:r>
          </a:p>
        </p:txBody>
      </p:sp>
      <p:sp>
        <p:nvSpPr>
          <p:cNvPr id="6" name="Rectángulo 5">
            <a:hlinkClick r:id="rId4" action="ppaction://hlinksldjump"/>
            <a:extLst>
              <a:ext uri="{FF2B5EF4-FFF2-40B4-BE49-F238E27FC236}">
                <a16:creationId xmlns:a16="http://schemas.microsoft.com/office/drawing/2014/main" id="{E27B861F-70B7-4DCA-AFCD-726C4F4A9C6A}"/>
              </a:ext>
            </a:extLst>
          </p:cNvPr>
          <p:cNvSpPr/>
          <p:nvPr/>
        </p:nvSpPr>
        <p:spPr>
          <a:xfrm>
            <a:off x="323556" y="30425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6859AD02-828B-41B7-AC35-33197AEE959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sp>
        <p:nvSpPr>
          <p:cNvPr id="9" name="CuadroTexto 8">
            <a:extLst>
              <a:ext uri="{FF2B5EF4-FFF2-40B4-BE49-F238E27FC236}">
                <a16:creationId xmlns:a16="http://schemas.microsoft.com/office/drawing/2014/main" id="{7A7B695C-BB0F-4886-A6EB-12E80175D1B5}"/>
              </a:ext>
            </a:extLst>
          </p:cNvPr>
          <p:cNvSpPr txBox="1"/>
          <p:nvPr/>
        </p:nvSpPr>
        <p:spPr>
          <a:xfrm>
            <a:off x="323554" y="4314304"/>
            <a:ext cx="4973299" cy="1569660"/>
          </a:xfrm>
          <a:prstGeom prst="rect">
            <a:avLst/>
          </a:prstGeom>
          <a:solidFill>
            <a:srgbClr val="C1AFAF"/>
          </a:solidFill>
        </p:spPr>
        <p:txBody>
          <a:bodyPr wrap="square" rtlCol="0">
            <a:spAutoFit/>
          </a:bodyPr>
          <a:lstStyle/>
          <a:p>
            <a:r>
              <a:rPr lang="es-MX" sz="2400" b="1" dirty="0"/>
              <a:t>Un sistema de gestión de paquetes es una herramienta de software que se encarga de instalar, actualizar, configurar y remover programas.</a:t>
            </a:r>
            <a:endParaRPr lang="es-AR" sz="2400" b="1" dirty="0"/>
          </a:p>
        </p:txBody>
      </p:sp>
      <p:pic>
        <p:nvPicPr>
          <p:cNvPr id="10" name="Imagen 9" descr="Imagen que contiene captura de pantalla&#10;&#10;Descripción generada con confianza muy alta">
            <a:extLst>
              <a:ext uri="{FF2B5EF4-FFF2-40B4-BE49-F238E27FC236}">
                <a16:creationId xmlns:a16="http://schemas.microsoft.com/office/drawing/2014/main" id="{20426997-3BBF-4CE3-969F-28D5DA92C0B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17181" y="3869651"/>
            <a:ext cx="3778986" cy="283423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Imagen 11">
            <a:extLst>
              <a:ext uri="{FF2B5EF4-FFF2-40B4-BE49-F238E27FC236}">
                <a16:creationId xmlns:a16="http://schemas.microsoft.com/office/drawing/2014/main" id="{9B6A24AF-786A-47F4-9E52-56EAD11EE5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1378" y="1329691"/>
            <a:ext cx="3251854" cy="25399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086734480"/>
      </p:ext>
    </p:extLst>
  </p:cSld>
  <p:clrMapOvr>
    <a:masterClrMapping/>
  </p:clrMapOvr>
  <mc:AlternateContent xmlns:mc="http://schemas.openxmlformats.org/markup-compatibility/2006" xmlns:p14="http://schemas.microsoft.com/office/powerpoint/2010/main">
    <mc:Choice Requires="p14">
      <p:transition spd="slow" p14:dur="1600">
        <p14:gallery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childTnLst>
                          </p:cTn>
                        </p:par>
                        <p:par>
                          <p:cTn id="8" fill="hold">
                            <p:stCondLst>
                              <p:cond delay="125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2250"/>
                            </p:stCondLst>
                            <p:childTnLst>
                              <p:par>
                                <p:cTn id="15" presetID="53" presetClass="entr" presetSubtype="16"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25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250"/>
                                        <p:tgtEl>
                                          <p:spTgt spid="7"/>
                                        </p:tgtEl>
                                      </p:cBhvr>
                                    </p:animEffect>
                                  </p:childTnLst>
                                </p:cTn>
                              </p:par>
                            </p:childTnLst>
                          </p:cTn>
                        </p:par>
                        <p:par>
                          <p:cTn id="26" fill="hold">
                            <p:stCondLst>
                              <p:cond delay="3500"/>
                            </p:stCondLst>
                            <p:childTnLst>
                              <p:par>
                                <p:cTn id="27" presetID="31"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fltVal val="0"/>
                                          </p:val>
                                        </p:tav>
                                        <p:tav tm="100000">
                                          <p:val>
                                            <p:strVal val="#ppt_w"/>
                                          </p:val>
                                        </p:tav>
                                      </p:tavLst>
                                    </p:anim>
                                    <p:anim calcmode="lin" valueType="num">
                                      <p:cBhvr>
                                        <p:cTn id="30" dur="1000" fill="hold"/>
                                        <p:tgtEl>
                                          <p:spTgt spid="9"/>
                                        </p:tgtEl>
                                        <p:attrNameLst>
                                          <p:attrName>ppt_h</p:attrName>
                                        </p:attrNameLst>
                                      </p:cBhvr>
                                      <p:tavLst>
                                        <p:tav tm="0">
                                          <p:val>
                                            <p:fltVal val="0"/>
                                          </p:val>
                                        </p:tav>
                                        <p:tav tm="100000">
                                          <p:val>
                                            <p:strVal val="#ppt_h"/>
                                          </p:val>
                                        </p:tav>
                                      </p:tavLst>
                                    </p:anim>
                                    <p:anim calcmode="lin" valueType="num">
                                      <p:cBhvr>
                                        <p:cTn id="31" dur="1000" fill="hold"/>
                                        <p:tgtEl>
                                          <p:spTgt spid="9"/>
                                        </p:tgtEl>
                                        <p:attrNameLst>
                                          <p:attrName>style.rotation</p:attrName>
                                        </p:attrNameLst>
                                      </p:cBhvr>
                                      <p:tavLst>
                                        <p:tav tm="0">
                                          <p:val>
                                            <p:fltVal val="90"/>
                                          </p:val>
                                        </p:tav>
                                        <p:tav tm="100000">
                                          <p:val>
                                            <p:fltVal val="0"/>
                                          </p:val>
                                        </p:tav>
                                      </p:tavLst>
                                    </p:anim>
                                    <p:animEffect transition="in" filter="fade">
                                      <p:cBhvr>
                                        <p:cTn id="32" dur="1000"/>
                                        <p:tgtEl>
                                          <p:spTgt spid="9"/>
                                        </p:tgtEl>
                                      </p:cBhvr>
                                    </p:animEffect>
                                  </p:childTnLst>
                                </p:cTn>
                              </p:par>
                            </p:childTnLst>
                          </p:cTn>
                        </p:par>
                        <p:par>
                          <p:cTn id="33" fill="hold">
                            <p:stCondLst>
                              <p:cond delay="4500"/>
                            </p:stCondLst>
                            <p:childTnLst>
                              <p:par>
                                <p:cTn id="34" presetID="2" presetClass="entr" presetSubtype="2"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1+#ppt_w/2"/>
                                          </p:val>
                                        </p:tav>
                                        <p:tav tm="100000">
                                          <p:val>
                                            <p:strVal val="#ppt_x"/>
                                          </p:val>
                                        </p:tav>
                                      </p:tavLst>
                                    </p:anim>
                                    <p:anim calcmode="lin" valueType="num">
                                      <p:cBhvr additive="base">
                                        <p:cTn id="37" dur="500" fill="hold"/>
                                        <p:tgtEl>
                                          <p:spTgt spid="12"/>
                                        </p:tgtEl>
                                        <p:attrNameLst>
                                          <p:attrName>ppt_y</p:attrName>
                                        </p:attrNameLst>
                                      </p:cBhvr>
                                      <p:tavLst>
                                        <p:tav tm="0">
                                          <p:val>
                                            <p:strVal val="#ppt_y"/>
                                          </p:val>
                                        </p:tav>
                                        <p:tav tm="100000">
                                          <p:val>
                                            <p:strVal val="#ppt_y"/>
                                          </p:val>
                                        </p:tav>
                                      </p:tavLst>
                                    </p:anim>
                                  </p:childTnLst>
                                </p:cTn>
                              </p:par>
                            </p:childTnLst>
                          </p:cTn>
                        </p:par>
                        <p:par>
                          <p:cTn id="38" fill="hold">
                            <p:stCondLst>
                              <p:cond delay="5000"/>
                            </p:stCondLst>
                            <p:childTnLst>
                              <p:par>
                                <p:cTn id="39" presetID="2" presetClass="entr" presetSubtype="2"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1+#ppt_w/2"/>
                                          </p:val>
                                        </p:tav>
                                        <p:tav tm="100000">
                                          <p:val>
                                            <p:strVal val="#ppt_x"/>
                                          </p:val>
                                        </p:tav>
                                      </p:tavLst>
                                    </p:anim>
                                    <p:anim calcmode="lin" valueType="num">
                                      <p:cBhvr additive="base">
                                        <p:cTn id="4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72000"/>
                    </a14:imgEffect>
                  </a14:imgLayer>
                </a14:imgProps>
              </a:ext>
            </a:extLst>
          </a:blip>
          <a:srcRect/>
          <a:stretch>
            <a:fillRect t="-14000" b="-14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44F5AC-D979-42EF-98B5-60BF265054ED}"/>
              </a:ext>
            </a:extLst>
          </p:cNvPr>
          <p:cNvSpPr>
            <a:spLocks noGrp="1"/>
          </p:cNvSpPr>
          <p:nvPr>
            <p:ph type="title"/>
          </p:nvPr>
        </p:nvSpPr>
        <p:spPr>
          <a:xfrm>
            <a:off x="3328767" y="265920"/>
            <a:ext cx="5534465" cy="907669"/>
          </a:xfrm>
          <a:solidFill>
            <a:srgbClr val="C1AFAF"/>
          </a:solidFill>
        </p:spPr>
        <p:txBody>
          <a:bodyPr/>
          <a:lstStyle/>
          <a:p>
            <a:pPr algn="ctr"/>
            <a:r>
              <a:rPr lang="es-AR" b="1" dirty="0"/>
              <a:t>Linux Fedora</a:t>
            </a:r>
          </a:p>
        </p:txBody>
      </p:sp>
      <p:sp>
        <p:nvSpPr>
          <p:cNvPr id="5" name="CuadroTexto 4">
            <a:extLst>
              <a:ext uri="{FF2B5EF4-FFF2-40B4-BE49-F238E27FC236}">
                <a16:creationId xmlns:a16="http://schemas.microsoft.com/office/drawing/2014/main" id="{AB708CD7-3C25-4D65-84A8-34EBC9EFFDE5}"/>
              </a:ext>
            </a:extLst>
          </p:cNvPr>
          <p:cNvSpPr txBox="1"/>
          <p:nvPr/>
        </p:nvSpPr>
        <p:spPr>
          <a:xfrm>
            <a:off x="323557" y="304257"/>
            <a:ext cx="773723" cy="830997"/>
          </a:xfrm>
          <a:prstGeom prst="rect">
            <a:avLst/>
          </a:prstGeom>
          <a:solidFill>
            <a:srgbClr val="C1AFAF"/>
          </a:solidFill>
        </p:spPr>
        <p:txBody>
          <a:bodyPr wrap="square" rtlCol="0">
            <a:spAutoFit/>
          </a:bodyPr>
          <a:lstStyle/>
          <a:p>
            <a:r>
              <a:rPr lang="es-AR" sz="4800" dirty="0">
                <a:solidFill>
                  <a:schemeClr val="bg1"/>
                </a:solidFill>
              </a:rPr>
              <a:t>↑</a:t>
            </a:r>
          </a:p>
        </p:txBody>
      </p:sp>
      <p:sp>
        <p:nvSpPr>
          <p:cNvPr id="6" name="Rectángulo 5">
            <a:hlinkClick r:id="rId4" action="ppaction://hlinksldjump"/>
            <a:extLst>
              <a:ext uri="{FF2B5EF4-FFF2-40B4-BE49-F238E27FC236}">
                <a16:creationId xmlns:a16="http://schemas.microsoft.com/office/drawing/2014/main" id="{E27B861F-70B7-4DCA-AFCD-726C4F4A9C6A}"/>
              </a:ext>
            </a:extLst>
          </p:cNvPr>
          <p:cNvSpPr/>
          <p:nvPr/>
        </p:nvSpPr>
        <p:spPr>
          <a:xfrm>
            <a:off x="323556" y="30425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6859AD02-828B-41B7-AC35-33197AEE959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23628AA8-BCEB-4E29-9940-68BD8C5324C7}"/>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pic>
        <p:nvPicPr>
          <p:cNvPr id="11" name="Imagen 10">
            <a:extLst>
              <a:ext uri="{FF2B5EF4-FFF2-40B4-BE49-F238E27FC236}">
                <a16:creationId xmlns:a16="http://schemas.microsoft.com/office/drawing/2014/main" id="{638BD9FB-3444-43EC-83E8-A0F1D5CD27A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386" y="1173589"/>
            <a:ext cx="2823949" cy="2823949"/>
          </a:xfrm>
          <a:prstGeom prst="rect">
            <a:avLst/>
          </a:prstGeom>
        </p:spPr>
      </p:pic>
      <p:sp>
        <p:nvSpPr>
          <p:cNvPr id="13" name="CuadroTexto 12">
            <a:extLst>
              <a:ext uri="{FF2B5EF4-FFF2-40B4-BE49-F238E27FC236}">
                <a16:creationId xmlns:a16="http://schemas.microsoft.com/office/drawing/2014/main" id="{D327B4CE-26BB-402E-9719-D2E98490F805}"/>
              </a:ext>
            </a:extLst>
          </p:cNvPr>
          <p:cNvSpPr txBox="1"/>
          <p:nvPr/>
        </p:nvSpPr>
        <p:spPr>
          <a:xfrm>
            <a:off x="3328767" y="1431401"/>
            <a:ext cx="6129132" cy="1200329"/>
          </a:xfrm>
          <a:prstGeom prst="rect">
            <a:avLst/>
          </a:prstGeom>
          <a:solidFill>
            <a:srgbClr val="C1AFAF"/>
          </a:solidFill>
        </p:spPr>
        <p:txBody>
          <a:bodyPr wrap="square" rtlCol="0">
            <a:spAutoFit/>
          </a:bodyPr>
          <a:lstStyle/>
          <a:p>
            <a:r>
              <a:rPr lang="es-MX" sz="2400" b="1" dirty="0"/>
              <a:t>El sistema operativo Fedora fue desarrollado por el Proyecto Fedora, el cual es mantenido por su comunidad, y promovido por Red </a:t>
            </a:r>
            <a:r>
              <a:rPr lang="es-MX" sz="2400" b="1" dirty="0" err="1"/>
              <a:t>Hat</a:t>
            </a:r>
            <a:r>
              <a:rPr lang="es-MX" sz="2400" b="1" dirty="0"/>
              <a:t>.</a:t>
            </a:r>
            <a:endParaRPr lang="es-AR" sz="2400" b="1" dirty="0"/>
          </a:p>
        </p:txBody>
      </p:sp>
      <p:pic>
        <p:nvPicPr>
          <p:cNvPr id="15" name="Imagen 14">
            <a:extLst>
              <a:ext uri="{FF2B5EF4-FFF2-40B4-BE49-F238E27FC236}">
                <a16:creationId xmlns:a16="http://schemas.microsoft.com/office/drawing/2014/main" id="{2C9EFDE4-1CCD-43B4-9B09-C1BE34B002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57899" y="1431401"/>
            <a:ext cx="1605087" cy="1200329"/>
          </a:xfrm>
          <a:prstGeom prst="rect">
            <a:avLst/>
          </a:prstGeom>
        </p:spPr>
      </p:pic>
      <p:sp>
        <p:nvSpPr>
          <p:cNvPr id="16" name="CuadroTexto 15">
            <a:extLst>
              <a:ext uri="{FF2B5EF4-FFF2-40B4-BE49-F238E27FC236}">
                <a16:creationId xmlns:a16="http://schemas.microsoft.com/office/drawing/2014/main" id="{3157D2B0-4912-41B4-83AE-5989D1303642}"/>
              </a:ext>
            </a:extLst>
          </p:cNvPr>
          <p:cNvSpPr txBox="1"/>
          <p:nvPr/>
        </p:nvSpPr>
        <p:spPr>
          <a:xfrm>
            <a:off x="3328767" y="3025942"/>
            <a:ext cx="6129132" cy="2308324"/>
          </a:xfrm>
          <a:prstGeom prst="rect">
            <a:avLst/>
          </a:prstGeom>
          <a:solidFill>
            <a:srgbClr val="C1AFAF"/>
          </a:solidFill>
        </p:spPr>
        <p:txBody>
          <a:bodyPr wrap="square" rtlCol="0">
            <a:spAutoFit/>
          </a:bodyPr>
          <a:lstStyle/>
          <a:p>
            <a:r>
              <a:rPr lang="es-MX" sz="2400" b="1" dirty="0"/>
              <a:t>Este SO fue lanzado en 2003, cuando la distribución de Linux Red </a:t>
            </a:r>
            <a:r>
              <a:rPr lang="es-MX" sz="2400" b="1" dirty="0" err="1"/>
              <a:t>Hat</a:t>
            </a:r>
            <a:r>
              <a:rPr lang="es-MX" sz="2400" b="1" dirty="0"/>
              <a:t> fue descontinuada.</a:t>
            </a:r>
          </a:p>
          <a:p>
            <a:r>
              <a:rPr lang="es-MX" sz="2400" b="1" dirty="0"/>
              <a:t>Red </a:t>
            </a:r>
            <a:r>
              <a:rPr lang="es-MX" sz="2400" b="1" dirty="0" err="1"/>
              <a:t>Hat</a:t>
            </a:r>
            <a:r>
              <a:rPr lang="es-MX" sz="2400" b="1" dirty="0"/>
              <a:t> era una distribución de Linux oficial, mientras que Fedora es una distribución comunitaria.</a:t>
            </a:r>
            <a:endParaRPr lang="es-AR" sz="2400" b="1" dirty="0"/>
          </a:p>
        </p:txBody>
      </p:sp>
    </p:spTree>
    <p:extLst>
      <p:ext uri="{BB962C8B-B14F-4D97-AF65-F5344CB8AC3E}">
        <p14:creationId xmlns:p14="http://schemas.microsoft.com/office/powerpoint/2010/main" val="292162562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childTnLst>
                          </p:cTn>
                        </p:par>
                        <p:par>
                          <p:cTn id="8" fill="hold">
                            <p:stCondLst>
                              <p:cond delay="125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25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25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250"/>
                                        <p:tgtEl>
                                          <p:spTgt spid="8"/>
                                        </p:tgtEl>
                                      </p:cBhvr>
                                    </p:animEffect>
                                  </p:childTnLst>
                                </p:cTn>
                              </p:par>
                            </p:childTnLst>
                          </p:cTn>
                        </p:par>
                        <p:par>
                          <p:cTn id="23" fill="hold">
                            <p:stCondLst>
                              <p:cond delay="2500"/>
                            </p:stCondLst>
                            <p:childTnLst>
                              <p:par>
                                <p:cTn id="24" presetID="6" presetClass="entr" presetSubtype="32"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circle(out)">
                                      <p:cBhvr>
                                        <p:cTn id="26" dur="2000"/>
                                        <p:tgtEl>
                                          <p:spTgt spid="11"/>
                                        </p:tgtEl>
                                      </p:cBhvr>
                                    </p:animEffect>
                                  </p:childTnLst>
                                </p:cTn>
                              </p:par>
                            </p:childTnLst>
                          </p:cTn>
                        </p:par>
                        <p:par>
                          <p:cTn id="27" fill="hold">
                            <p:stCondLst>
                              <p:cond delay="4500"/>
                            </p:stCondLst>
                            <p:childTnLst>
                              <p:par>
                                <p:cTn id="28" presetID="26"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down)">
                                      <p:cBhvr>
                                        <p:cTn id="30" dur="580">
                                          <p:stCondLst>
                                            <p:cond delay="0"/>
                                          </p:stCondLst>
                                        </p:cTn>
                                        <p:tgtEl>
                                          <p:spTgt spid="13"/>
                                        </p:tgtEl>
                                      </p:cBhvr>
                                    </p:animEffect>
                                    <p:anim calcmode="lin" valueType="num">
                                      <p:cBhvr>
                                        <p:cTn id="31"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36" dur="26">
                                          <p:stCondLst>
                                            <p:cond delay="650"/>
                                          </p:stCondLst>
                                        </p:cTn>
                                        <p:tgtEl>
                                          <p:spTgt spid="13"/>
                                        </p:tgtEl>
                                      </p:cBhvr>
                                      <p:to x="100000" y="60000"/>
                                    </p:animScale>
                                    <p:animScale>
                                      <p:cBhvr>
                                        <p:cTn id="37" dur="166" decel="50000">
                                          <p:stCondLst>
                                            <p:cond delay="676"/>
                                          </p:stCondLst>
                                        </p:cTn>
                                        <p:tgtEl>
                                          <p:spTgt spid="13"/>
                                        </p:tgtEl>
                                      </p:cBhvr>
                                      <p:to x="100000" y="100000"/>
                                    </p:animScale>
                                    <p:animScale>
                                      <p:cBhvr>
                                        <p:cTn id="38" dur="26">
                                          <p:stCondLst>
                                            <p:cond delay="1312"/>
                                          </p:stCondLst>
                                        </p:cTn>
                                        <p:tgtEl>
                                          <p:spTgt spid="13"/>
                                        </p:tgtEl>
                                      </p:cBhvr>
                                      <p:to x="100000" y="80000"/>
                                    </p:animScale>
                                    <p:animScale>
                                      <p:cBhvr>
                                        <p:cTn id="39" dur="166" decel="50000">
                                          <p:stCondLst>
                                            <p:cond delay="1338"/>
                                          </p:stCondLst>
                                        </p:cTn>
                                        <p:tgtEl>
                                          <p:spTgt spid="13"/>
                                        </p:tgtEl>
                                      </p:cBhvr>
                                      <p:to x="100000" y="100000"/>
                                    </p:animScale>
                                    <p:animScale>
                                      <p:cBhvr>
                                        <p:cTn id="40" dur="26">
                                          <p:stCondLst>
                                            <p:cond delay="1642"/>
                                          </p:stCondLst>
                                        </p:cTn>
                                        <p:tgtEl>
                                          <p:spTgt spid="13"/>
                                        </p:tgtEl>
                                      </p:cBhvr>
                                      <p:to x="100000" y="90000"/>
                                    </p:animScale>
                                    <p:animScale>
                                      <p:cBhvr>
                                        <p:cTn id="41" dur="166" decel="50000">
                                          <p:stCondLst>
                                            <p:cond delay="1668"/>
                                          </p:stCondLst>
                                        </p:cTn>
                                        <p:tgtEl>
                                          <p:spTgt spid="13"/>
                                        </p:tgtEl>
                                      </p:cBhvr>
                                      <p:to x="100000" y="100000"/>
                                    </p:animScale>
                                    <p:animScale>
                                      <p:cBhvr>
                                        <p:cTn id="42" dur="26">
                                          <p:stCondLst>
                                            <p:cond delay="1808"/>
                                          </p:stCondLst>
                                        </p:cTn>
                                        <p:tgtEl>
                                          <p:spTgt spid="13"/>
                                        </p:tgtEl>
                                      </p:cBhvr>
                                      <p:to x="100000" y="95000"/>
                                    </p:animScale>
                                    <p:animScale>
                                      <p:cBhvr>
                                        <p:cTn id="43" dur="166" decel="50000">
                                          <p:stCondLst>
                                            <p:cond delay="1834"/>
                                          </p:stCondLst>
                                        </p:cTn>
                                        <p:tgtEl>
                                          <p:spTgt spid="13"/>
                                        </p:tgtEl>
                                      </p:cBhvr>
                                      <p:to x="100000" y="100000"/>
                                    </p:animScale>
                                  </p:childTnLst>
                                </p:cTn>
                              </p:par>
                            </p:childTnLst>
                          </p:cTn>
                        </p:par>
                        <p:par>
                          <p:cTn id="44" fill="hold">
                            <p:stCondLst>
                              <p:cond delay="6500"/>
                            </p:stCondLst>
                            <p:childTnLst>
                              <p:par>
                                <p:cTn id="45" presetID="22" presetClass="entr" presetSubtype="4"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childTnLst>
                          </p:cTn>
                        </p:par>
                        <p:par>
                          <p:cTn id="48" fill="hold">
                            <p:stCondLst>
                              <p:cond delay="7000"/>
                            </p:stCondLst>
                            <p:childTnLst>
                              <p:par>
                                <p:cTn id="49" presetID="26" presetClass="entr" presetSubtype="0"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down)">
                                      <p:cBhvr>
                                        <p:cTn id="51" dur="580">
                                          <p:stCondLst>
                                            <p:cond delay="0"/>
                                          </p:stCondLst>
                                        </p:cTn>
                                        <p:tgtEl>
                                          <p:spTgt spid="16"/>
                                        </p:tgtEl>
                                      </p:cBhvr>
                                    </p:animEffect>
                                    <p:anim calcmode="lin" valueType="num">
                                      <p:cBhvr>
                                        <p:cTn id="52"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57" dur="26">
                                          <p:stCondLst>
                                            <p:cond delay="650"/>
                                          </p:stCondLst>
                                        </p:cTn>
                                        <p:tgtEl>
                                          <p:spTgt spid="16"/>
                                        </p:tgtEl>
                                      </p:cBhvr>
                                      <p:to x="100000" y="60000"/>
                                    </p:animScale>
                                    <p:animScale>
                                      <p:cBhvr>
                                        <p:cTn id="58" dur="166" decel="50000">
                                          <p:stCondLst>
                                            <p:cond delay="676"/>
                                          </p:stCondLst>
                                        </p:cTn>
                                        <p:tgtEl>
                                          <p:spTgt spid="16"/>
                                        </p:tgtEl>
                                      </p:cBhvr>
                                      <p:to x="100000" y="100000"/>
                                    </p:animScale>
                                    <p:animScale>
                                      <p:cBhvr>
                                        <p:cTn id="59" dur="26">
                                          <p:stCondLst>
                                            <p:cond delay="1312"/>
                                          </p:stCondLst>
                                        </p:cTn>
                                        <p:tgtEl>
                                          <p:spTgt spid="16"/>
                                        </p:tgtEl>
                                      </p:cBhvr>
                                      <p:to x="100000" y="80000"/>
                                    </p:animScale>
                                    <p:animScale>
                                      <p:cBhvr>
                                        <p:cTn id="60" dur="166" decel="50000">
                                          <p:stCondLst>
                                            <p:cond delay="1338"/>
                                          </p:stCondLst>
                                        </p:cTn>
                                        <p:tgtEl>
                                          <p:spTgt spid="16"/>
                                        </p:tgtEl>
                                      </p:cBhvr>
                                      <p:to x="100000" y="100000"/>
                                    </p:animScale>
                                    <p:animScale>
                                      <p:cBhvr>
                                        <p:cTn id="61" dur="26">
                                          <p:stCondLst>
                                            <p:cond delay="1642"/>
                                          </p:stCondLst>
                                        </p:cTn>
                                        <p:tgtEl>
                                          <p:spTgt spid="16"/>
                                        </p:tgtEl>
                                      </p:cBhvr>
                                      <p:to x="100000" y="90000"/>
                                    </p:animScale>
                                    <p:animScale>
                                      <p:cBhvr>
                                        <p:cTn id="62" dur="166" decel="50000">
                                          <p:stCondLst>
                                            <p:cond delay="1668"/>
                                          </p:stCondLst>
                                        </p:cTn>
                                        <p:tgtEl>
                                          <p:spTgt spid="16"/>
                                        </p:tgtEl>
                                      </p:cBhvr>
                                      <p:to x="100000" y="100000"/>
                                    </p:animScale>
                                    <p:animScale>
                                      <p:cBhvr>
                                        <p:cTn id="63" dur="26">
                                          <p:stCondLst>
                                            <p:cond delay="1808"/>
                                          </p:stCondLst>
                                        </p:cTn>
                                        <p:tgtEl>
                                          <p:spTgt spid="16"/>
                                        </p:tgtEl>
                                      </p:cBhvr>
                                      <p:to x="100000" y="95000"/>
                                    </p:animScale>
                                    <p:animScale>
                                      <p:cBhvr>
                                        <p:cTn id="64"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p:bldP spid="8" grpId="0"/>
      <p:bldP spid="13" grpId="0" animBg="1"/>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72000"/>
                    </a14:imgEffect>
                  </a14:imgLayer>
                </a14:imgProps>
              </a:ext>
            </a:extLst>
          </a:blip>
          <a:srcRect/>
          <a:stretch>
            <a:fillRect t="-14000" b="-14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44F5AC-D979-42EF-98B5-60BF265054ED}"/>
              </a:ext>
            </a:extLst>
          </p:cNvPr>
          <p:cNvSpPr>
            <a:spLocks noGrp="1"/>
          </p:cNvSpPr>
          <p:nvPr>
            <p:ph type="title"/>
          </p:nvPr>
        </p:nvSpPr>
        <p:spPr>
          <a:xfrm>
            <a:off x="3328767" y="265920"/>
            <a:ext cx="5534465" cy="907669"/>
          </a:xfrm>
          <a:solidFill>
            <a:srgbClr val="C1AFAF"/>
          </a:solidFill>
        </p:spPr>
        <p:txBody>
          <a:bodyPr/>
          <a:lstStyle/>
          <a:p>
            <a:pPr algn="ctr"/>
            <a:r>
              <a:rPr lang="es-AR" b="1" dirty="0"/>
              <a:t>Linux Fedora</a:t>
            </a:r>
          </a:p>
        </p:txBody>
      </p:sp>
      <p:sp>
        <p:nvSpPr>
          <p:cNvPr id="5" name="CuadroTexto 4">
            <a:extLst>
              <a:ext uri="{FF2B5EF4-FFF2-40B4-BE49-F238E27FC236}">
                <a16:creationId xmlns:a16="http://schemas.microsoft.com/office/drawing/2014/main" id="{AB708CD7-3C25-4D65-84A8-34EBC9EFFDE5}"/>
              </a:ext>
            </a:extLst>
          </p:cNvPr>
          <p:cNvSpPr txBox="1"/>
          <p:nvPr/>
        </p:nvSpPr>
        <p:spPr>
          <a:xfrm>
            <a:off x="323557" y="304257"/>
            <a:ext cx="773723" cy="830997"/>
          </a:xfrm>
          <a:prstGeom prst="rect">
            <a:avLst/>
          </a:prstGeom>
          <a:solidFill>
            <a:srgbClr val="C1AFAF"/>
          </a:solidFill>
        </p:spPr>
        <p:txBody>
          <a:bodyPr wrap="square" rtlCol="0">
            <a:spAutoFit/>
          </a:bodyPr>
          <a:lstStyle/>
          <a:p>
            <a:r>
              <a:rPr lang="es-AR" sz="4800" dirty="0">
                <a:solidFill>
                  <a:schemeClr val="bg1"/>
                </a:solidFill>
              </a:rPr>
              <a:t>↑</a:t>
            </a:r>
          </a:p>
        </p:txBody>
      </p:sp>
      <p:sp>
        <p:nvSpPr>
          <p:cNvPr id="6" name="Rectángulo 5">
            <a:hlinkClick r:id="rId4" action="ppaction://hlinksldjump"/>
            <a:extLst>
              <a:ext uri="{FF2B5EF4-FFF2-40B4-BE49-F238E27FC236}">
                <a16:creationId xmlns:a16="http://schemas.microsoft.com/office/drawing/2014/main" id="{E27B861F-70B7-4DCA-AFCD-726C4F4A9C6A}"/>
              </a:ext>
            </a:extLst>
          </p:cNvPr>
          <p:cNvSpPr/>
          <p:nvPr/>
        </p:nvSpPr>
        <p:spPr>
          <a:xfrm>
            <a:off x="323556" y="30425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6859AD02-828B-41B7-AC35-33197AEE959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23628AA8-BCEB-4E29-9940-68BD8C5324C7}"/>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pic>
        <p:nvPicPr>
          <p:cNvPr id="4" name="Imagen 3" descr="Imagen que contiene objeto&#10;&#10;Descripción generada con confianza muy alta">
            <a:extLst>
              <a:ext uri="{FF2B5EF4-FFF2-40B4-BE49-F238E27FC236}">
                <a16:creationId xmlns:a16="http://schemas.microsoft.com/office/drawing/2014/main" id="{26D4A571-6C29-491F-B302-F81C2165BA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625" y="1344460"/>
            <a:ext cx="4169079" cy="4169079"/>
          </a:xfrm>
          <a:prstGeom prst="rect">
            <a:avLst/>
          </a:prstGeom>
        </p:spPr>
      </p:pic>
      <p:sp>
        <p:nvSpPr>
          <p:cNvPr id="14" name="CuadroTexto 13">
            <a:extLst>
              <a:ext uri="{FF2B5EF4-FFF2-40B4-BE49-F238E27FC236}">
                <a16:creationId xmlns:a16="http://schemas.microsoft.com/office/drawing/2014/main" id="{E4D6D7EB-6EF2-4FC7-87F7-79C5736932F9}"/>
              </a:ext>
            </a:extLst>
          </p:cNvPr>
          <p:cNvSpPr txBox="1"/>
          <p:nvPr/>
        </p:nvSpPr>
        <p:spPr>
          <a:xfrm>
            <a:off x="4669249" y="1497756"/>
            <a:ext cx="6129132" cy="1569660"/>
          </a:xfrm>
          <a:prstGeom prst="rect">
            <a:avLst/>
          </a:prstGeom>
          <a:solidFill>
            <a:srgbClr val="C1AFAF"/>
          </a:solidFill>
        </p:spPr>
        <p:txBody>
          <a:bodyPr wrap="square" rtlCol="0">
            <a:spAutoFit/>
          </a:bodyPr>
          <a:lstStyle/>
          <a:p>
            <a:r>
              <a:rPr lang="es-MX" sz="2400" b="1" dirty="0"/>
              <a:t>Su desarrollo y mantenimiento de programas es conducida por una comunidad de desarrolladores voluntarios y  trabajadores de Red </a:t>
            </a:r>
            <a:r>
              <a:rPr lang="es-MX" sz="2400" b="1" dirty="0" err="1"/>
              <a:t>Hat</a:t>
            </a:r>
            <a:r>
              <a:rPr lang="es-MX" sz="2400" b="1" dirty="0"/>
              <a:t>.</a:t>
            </a:r>
            <a:endParaRPr lang="es-AR" sz="2400" b="1" dirty="0"/>
          </a:p>
        </p:txBody>
      </p:sp>
      <p:sp>
        <p:nvSpPr>
          <p:cNvPr id="18" name="CuadroTexto 17">
            <a:extLst>
              <a:ext uri="{FF2B5EF4-FFF2-40B4-BE49-F238E27FC236}">
                <a16:creationId xmlns:a16="http://schemas.microsoft.com/office/drawing/2014/main" id="{0304BC72-BF1F-4F41-9D76-54178C507815}"/>
              </a:ext>
            </a:extLst>
          </p:cNvPr>
          <p:cNvSpPr txBox="1"/>
          <p:nvPr/>
        </p:nvSpPr>
        <p:spPr>
          <a:xfrm>
            <a:off x="4669249" y="3428999"/>
            <a:ext cx="6129132" cy="1569660"/>
          </a:xfrm>
          <a:prstGeom prst="rect">
            <a:avLst/>
          </a:prstGeom>
          <a:solidFill>
            <a:srgbClr val="C1AFAF"/>
          </a:solidFill>
        </p:spPr>
        <p:txBody>
          <a:bodyPr wrap="square" rtlCol="0">
            <a:spAutoFit/>
          </a:bodyPr>
          <a:lstStyle/>
          <a:p>
            <a:r>
              <a:rPr lang="es-MX" sz="2400" b="1" dirty="0"/>
              <a:t>Posee organismos tales como: </a:t>
            </a:r>
          </a:p>
          <a:p>
            <a:pPr marL="342900" indent="-342900">
              <a:buFontTx/>
              <a:buChar char="-"/>
            </a:pPr>
            <a:r>
              <a:rPr lang="es-MX" sz="2400" b="1" dirty="0"/>
              <a:t>La Junta de Fedora</a:t>
            </a:r>
          </a:p>
          <a:p>
            <a:pPr marL="342900" indent="-342900">
              <a:buFontTx/>
              <a:buChar char="-"/>
            </a:pPr>
            <a:r>
              <a:rPr lang="es-MX" sz="2400" b="1" dirty="0"/>
              <a:t>El Comité de Manejo de Ingeniería.</a:t>
            </a:r>
          </a:p>
          <a:p>
            <a:pPr marL="342900" indent="-342900">
              <a:buFontTx/>
              <a:buChar char="-"/>
            </a:pPr>
            <a:r>
              <a:rPr lang="es-MX" sz="2400" b="1" dirty="0"/>
              <a:t>El Comité de Conocimiento.</a:t>
            </a:r>
            <a:endParaRPr lang="es-AR" sz="2400" b="1" dirty="0"/>
          </a:p>
        </p:txBody>
      </p:sp>
    </p:spTree>
    <p:extLst>
      <p:ext uri="{BB962C8B-B14F-4D97-AF65-F5344CB8AC3E}">
        <p14:creationId xmlns:p14="http://schemas.microsoft.com/office/powerpoint/2010/main" val="338984399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childTnLst>
                          </p:cTn>
                        </p:par>
                        <p:par>
                          <p:cTn id="8" fill="hold">
                            <p:stCondLst>
                              <p:cond delay="125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25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25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250"/>
                                        <p:tgtEl>
                                          <p:spTgt spid="8"/>
                                        </p:tgtEl>
                                      </p:cBhvr>
                                    </p:animEffect>
                                  </p:childTnLst>
                                </p:cTn>
                              </p:par>
                            </p:childTnLst>
                          </p:cTn>
                        </p:par>
                        <p:par>
                          <p:cTn id="23" fill="hold">
                            <p:stCondLst>
                              <p:cond delay="2500"/>
                            </p:stCondLst>
                            <p:childTnLst>
                              <p:par>
                                <p:cTn id="24" presetID="2" presetClass="entr" presetSubtype="8"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0-#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childTnLst>
                          </p:cTn>
                        </p:par>
                        <p:par>
                          <p:cTn id="28" fill="hold">
                            <p:stCondLst>
                              <p:cond delay="3000"/>
                            </p:stCondLst>
                            <p:childTnLst>
                              <p:par>
                                <p:cTn id="29" presetID="26"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80">
                                          <p:stCondLst>
                                            <p:cond delay="0"/>
                                          </p:stCondLst>
                                        </p:cTn>
                                        <p:tgtEl>
                                          <p:spTgt spid="14"/>
                                        </p:tgtEl>
                                      </p:cBhvr>
                                    </p:animEffect>
                                    <p:anim calcmode="lin" valueType="num">
                                      <p:cBhvr>
                                        <p:cTn id="32"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37" dur="26">
                                          <p:stCondLst>
                                            <p:cond delay="650"/>
                                          </p:stCondLst>
                                        </p:cTn>
                                        <p:tgtEl>
                                          <p:spTgt spid="14"/>
                                        </p:tgtEl>
                                      </p:cBhvr>
                                      <p:to x="100000" y="60000"/>
                                    </p:animScale>
                                    <p:animScale>
                                      <p:cBhvr>
                                        <p:cTn id="38" dur="166" decel="50000">
                                          <p:stCondLst>
                                            <p:cond delay="676"/>
                                          </p:stCondLst>
                                        </p:cTn>
                                        <p:tgtEl>
                                          <p:spTgt spid="14"/>
                                        </p:tgtEl>
                                      </p:cBhvr>
                                      <p:to x="100000" y="100000"/>
                                    </p:animScale>
                                    <p:animScale>
                                      <p:cBhvr>
                                        <p:cTn id="39" dur="26">
                                          <p:stCondLst>
                                            <p:cond delay="1312"/>
                                          </p:stCondLst>
                                        </p:cTn>
                                        <p:tgtEl>
                                          <p:spTgt spid="14"/>
                                        </p:tgtEl>
                                      </p:cBhvr>
                                      <p:to x="100000" y="80000"/>
                                    </p:animScale>
                                    <p:animScale>
                                      <p:cBhvr>
                                        <p:cTn id="40" dur="166" decel="50000">
                                          <p:stCondLst>
                                            <p:cond delay="1338"/>
                                          </p:stCondLst>
                                        </p:cTn>
                                        <p:tgtEl>
                                          <p:spTgt spid="14"/>
                                        </p:tgtEl>
                                      </p:cBhvr>
                                      <p:to x="100000" y="100000"/>
                                    </p:animScale>
                                    <p:animScale>
                                      <p:cBhvr>
                                        <p:cTn id="41" dur="26">
                                          <p:stCondLst>
                                            <p:cond delay="1642"/>
                                          </p:stCondLst>
                                        </p:cTn>
                                        <p:tgtEl>
                                          <p:spTgt spid="14"/>
                                        </p:tgtEl>
                                      </p:cBhvr>
                                      <p:to x="100000" y="90000"/>
                                    </p:animScale>
                                    <p:animScale>
                                      <p:cBhvr>
                                        <p:cTn id="42" dur="166" decel="50000">
                                          <p:stCondLst>
                                            <p:cond delay="1668"/>
                                          </p:stCondLst>
                                        </p:cTn>
                                        <p:tgtEl>
                                          <p:spTgt spid="14"/>
                                        </p:tgtEl>
                                      </p:cBhvr>
                                      <p:to x="100000" y="100000"/>
                                    </p:animScale>
                                    <p:animScale>
                                      <p:cBhvr>
                                        <p:cTn id="43" dur="26">
                                          <p:stCondLst>
                                            <p:cond delay="1808"/>
                                          </p:stCondLst>
                                        </p:cTn>
                                        <p:tgtEl>
                                          <p:spTgt spid="14"/>
                                        </p:tgtEl>
                                      </p:cBhvr>
                                      <p:to x="100000" y="95000"/>
                                    </p:animScale>
                                    <p:animScale>
                                      <p:cBhvr>
                                        <p:cTn id="44" dur="166" decel="50000">
                                          <p:stCondLst>
                                            <p:cond delay="1834"/>
                                          </p:stCondLst>
                                        </p:cTn>
                                        <p:tgtEl>
                                          <p:spTgt spid="14"/>
                                        </p:tgtEl>
                                      </p:cBhvr>
                                      <p:to x="100000" y="100000"/>
                                    </p:animScale>
                                  </p:childTnLst>
                                </p:cTn>
                              </p:par>
                            </p:childTnLst>
                          </p:cTn>
                        </p:par>
                        <p:par>
                          <p:cTn id="45" fill="hold">
                            <p:stCondLst>
                              <p:cond delay="5000"/>
                            </p:stCondLst>
                            <p:childTnLst>
                              <p:par>
                                <p:cTn id="46" presetID="26"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down)">
                                      <p:cBhvr>
                                        <p:cTn id="48" dur="580">
                                          <p:stCondLst>
                                            <p:cond delay="0"/>
                                          </p:stCondLst>
                                        </p:cTn>
                                        <p:tgtEl>
                                          <p:spTgt spid="18"/>
                                        </p:tgtEl>
                                      </p:cBhvr>
                                    </p:animEffect>
                                    <p:anim calcmode="lin" valueType="num">
                                      <p:cBhvr>
                                        <p:cTn id="49"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54" dur="26">
                                          <p:stCondLst>
                                            <p:cond delay="650"/>
                                          </p:stCondLst>
                                        </p:cTn>
                                        <p:tgtEl>
                                          <p:spTgt spid="18"/>
                                        </p:tgtEl>
                                      </p:cBhvr>
                                      <p:to x="100000" y="60000"/>
                                    </p:animScale>
                                    <p:animScale>
                                      <p:cBhvr>
                                        <p:cTn id="55" dur="166" decel="50000">
                                          <p:stCondLst>
                                            <p:cond delay="676"/>
                                          </p:stCondLst>
                                        </p:cTn>
                                        <p:tgtEl>
                                          <p:spTgt spid="18"/>
                                        </p:tgtEl>
                                      </p:cBhvr>
                                      <p:to x="100000" y="100000"/>
                                    </p:animScale>
                                    <p:animScale>
                                      <p:cBhvr>
                                        <p:cTn id="56" dur="26">
                                          <p:stCondLst>
                                            <p:cond delay="1312"/>
                                          </p:stCondLst>
                                        </p:cTn>
                                        <p:tgtEl>
                                          <p:spTgt spid="18"/>
                                        </p:tgtEl>
                                      </p:cBhvr>
                                      <p:to x="100000" y="80000"/>
                                    </p:animScale>
                                    <p:animScale>
                                      <p:cBhvr>
                                        <p:cTn id="57" dur="166" decel="50000">
                                          <p:stCondLst>
                                            <p:cond delay="1338"/>
                                          </p:stCondLst>
                                        </p:cTn>
                                        <p:tgtEl>
                                          <p:spTgt spid="18"/>
                                        </p:tgtEl>
                                      </p:cBhvr>
                                      <p:to x="100000" y="100000"/>
                                    </p:animScale>
                                    <p:animScale>
                                      <p:cBhvr>
                                        <p:cTn id="58" dur="26">
                                          <p:stCondLst>
                                            <p:cond delay="1642"/>
                                          </p:stCondLst>
                                        </p:cTn>
                                        <p:tgtEl>
                                          <p:spTgt spid="18"/>
                                        </p:tgtEl>
                                      </p:cBhvr>
                                      <p:to x="100000" y="90000"/>
                                    </p:animScale>
                                    <p:animScale>
                                      <p:cBhvr>
                                        <p:cTn id="59" dur="166" decel="50000">
                                          <p:stCondLst>
                                            <p:cond delay="1668"/>
                                          </p:stCondLst>
                                        </p:cTn>
                                        <p:tgtEl>
                                          <p:spTgt spid="18"/>
                                        </p:tgtEl>
                                      </p:cBhvr>
                                      <p:to x="100000" y="100000"/>
                                    </p:animScale>
                                    <p:animScale>
                                      <p:cBhvr>
                                        <p:cTn id="60" dur="26">
                                          <p:stCondLst>
                                            <p:cond delay="1808"/>
                                          </p:stCondLst>
                                        </p:cTn>
                                        <p:tgtEl>
                                          <p:spTgt spid="18"/>
                                        </p:tgtEl>
                                      </p:cBhvr>
                                      <p:to x="100000" y="95000"/>
                                    </p:animScale>
                                    <p:animScale>
                                      <p:cBhvr>
                                        <p:cTn id="61"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p:bldP spid="8" grpId="0"/>
      <p:bldP spid="14"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72000"/>
                    </a14:imgEffect>
                  </a14:imgLayer>
                </a14:imgProps>
              </a:ext>
            </a:extLst>
          </a:blip>
          <a:srcRect/>
          <a:stretch>
            <a:fillRect t="-14000" b="-14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44F5AC-D979-42EF-98B5-60BF265054ED}"/>
              </a:ext>
            </a:extLst>
          </p:cNvPr>
          <p:cNvSpPr>
            <a:spLocks noGrp="1"/>
          </p:cNvSpPr>
          <p:nvPr>
            <p:ph type="title"/>
          </p:nvPr>
        </p:nvSpPr>
        <p:spPr>
          <a:xfrm>
            <a:off x="3328767" y="265920"/>
            <a:ext cx="5534465" cy="907669"/>
          </a:xfrm>
          <a:solidFill>
            <a:srgbClr val="C1AFAF"/>
          </a:solidFill>
        </p:spPr>
        <p:txBody>
          <a:bodyPr/>
          <a:lstStyle/>
          <a:p>
            <a:pPr algn="ctr"/>
            <a:r>
              <a:rPr lang="es-AR" b="1" dirty="0"/>
              <a:t>Linux Fedora</a:t>
            </a:r>
          </a:p>
        </p:txBody>
      </p:sp>
      <p:sp>
        <p:nvSpPr>
          <p:cNvPr id="5" name="CuadroTexto 4">
            <a:extLst>
              <a:ext uri="{FF2B5EF4-FFF2-40B4-BE49-F238E27FC236}">
                <a16:creationId xmlns:a16="http://schemas.microsoft.com/office/drawing/2014/main" id="{AB708CD7-3C25-4D65-84A8-34EBC9EFFDE5}"/>
              </a:ext>
            </a:extLst>
          </p:cNvPr>
          <p:cNvSpPr txBox="1"/>
          <p:nvPr/>
        </p:nvSpPr>
        <p:spPr>
          <a:xfrm>
            <a:off x="323557" y="304257"/>
            <a:ext cx="773723" cy="830997"/>
          </a:xfrm>
          <a:prstGeom prst="rect">
            <a:avLst/>
          </a:prstGeom>
          <a:solidFill>
            <a:srgbClr val="C1AFAF"/>
          </a:solidFill>
        </p:spPr>
        <p:txBody>
          <a:bodyPr wrap="square" rtlCol="0">
            <a:spAutoFit/>
          </a:bodyPr>
          <a:lstStyle/>
          <a:p>
            <a:r>
              <a:rPr lang="es-AR" sz="4800" dirty="0">
                <a:solidFill>
                  <a:schemeClr val="bg1"/>
                </a:solidFill>
              </a:rPr>
              <a:t>↑</a:t>
            </a:r>
          </a:p>
        </p:txBody>
      </p:sp>
      <p:sp>
        <p:nvSpPr>
          <p:cNvPr id="6" name="Rectángulo 5">
            <a:hlinkClick r:id="rId4" action="ppaction://hlinksldjump"/>
            <a:extLst>
              <a:ext uri="{FF2B5EF4-FFF2-40B4-BE49-F238E27FC236}">
                <a16:creationId xmlns:a16="http://schemas.microsoft.com/office/drawing/2014/main" id="{E27B861F-70B7-4DCA-AFCD-726C4F4A9C6A}"/>
              </a:ext>
            </a:extLst>
          </p:cNvPr>
          <p:cNvSpPr/>
          <p:nvPr/>
        </p:nvSpPr>
        <p:spPr>
          <a:xfrm>
            <a:off x="323556" y="30425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6859AD02-828B-41B7-AC35-33197AEE959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23628AA8-BCEB-4E29-9940-68BD8C5324C7}"/>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pic>
        <p:nvPicPr>
          <p:cNvPr id="9" name="Imagen 8" descr="Imagen que contiene negro, interior&#10;&#10;Descripción generada con confianza alta">
            <a:extLst>
              <a:ext uri="{FF2B5EF4-FFF2-40B4-BE49-F238E27FC236}">
                <a16:creationId xmlns:a16="http://schemas.microsoft.com/office/drawing/2014/main" id="{537176F4-1175-43BF-94CC-952503B5DB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1038" y="1520151"/>
            <a:ext cx="7969921" cy="4483081"/>
          </a:xfrm>
          <a:prstGeom prst="rect">
            <a:avLst/>
          </a:prstGeom>
        </p:spPr>
      </p:pic>
    </p:spTree>
    <p:extLst>
      <p:ext uri="{BB962C8B-B14F-4D97-AF65-F5344CB8AC3E}">
        <p14:creationId xmlns:p14="http://schemas.microsoft.com/office/powerpoint/2010/main" val="5365308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childTnLst>
                          </p:cTn>
                        </p:par>
                        <p:par>
                          <p:cTn id="8" fill="hold">
                            <p:stCondLst>
                              <p:cond delay="125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25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25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250"/>
                                        <p:tgtEl>
                                          <p:spTgt spid="8"/>
                                        </p:tgtEl>
                                      </p:cBhvr>
                                    </p:animEffect>
                                  </p:childTnLst>
                                </p:cTn>
                              </p:par>
                            </p:childTnLst>
                          </p:cTn>
                        </p:par>
                        <p:par>
                          <p:cTn id="23" fill="hold">
                            <p:stCondLst>
                              <p:cond delay="2500"/>
                            </p:stCondLst>
                            <p:childTnLst>
                              <p:par>
                                <p:cTn id="24" presetID="21" presetClass="entr" presetSubtype="1"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heel(1)">
                                      <p:cBhvr>
                                        <p:cTn id="26" dur="1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72000"/>
                    </a14:imgEffect>
                  </a14:imgLayer>
                </a14:imgProps>
              </a:ext>
            </a:extLst>
          </a:blip>
          <a:srcRect/>
          <a:stretch>
            <a:fillRect t="-14000" b="-14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44F5AC-D979-42EF-98B5-60BF265054ED}"/>
              </a:ext>
            </a:extLst>
          </p:cNvPr>
          <p:cNvSpPr>
            <a:spLocks noGrp="1"/>
          </p:cNvSpPr>
          <p:nvPr>
            <p:ph type="title"/>
          </p:nvPr>
        </p:nvSpPr>
        <p:spPr>
          <a:xfrm>
            <a:off x="3328767" y="265920"/>
            <a:ext cx="5534465" cy="907669"/>
          </a:xfrm>
          <a:solidFill>
            <a:srgbClr val="C1AFAF"/>
          </a:solidFill>
        </p:spPr>
        <p:txBody>
          <a:bodyPr/>
          <a:lstStyle/>
          <a:p>
            <a:pPr algn="ctr"/>
            <a:r>
              <a:rPr lang="es-AR" b="1" dirty="0" err="1"/>
              <a:t>Arch</a:t>
            </a:r>
            <a:r>
              <a:rPr lang="es-AR" b="1" dirty="0"/>
              <a:t> Linux</a:t>
            </a:r>
          </a:p>
        </p:txBody>
      </p:sp>
      <p:sp>
        <p:nvSpPr>
          <p:cNvPr id="5" name="CuadroTexto 4">
            <a:extLst>
              <a:ext uri="{FF2B5EF4-FFF2-40B4-BE49-F238E27FC236}">
                <a16:creationId xmlns:a16="http://schemas.microsoft.com/office/drawing/2014/main" id="{AB708CD7-3C25-4D65-84A8-34EBC9EFFDE5}"/>
              </a:ext>
            </a:extLst>
          </p:cNvPr>
          <p:cNvSpPr txBox="1"/>
          <p:nvPr/>
        </p:nvSpPr>
        <p:spPr>
          <a:xfrm>
            <a:off x="323557" y="304257"/>
            <a:ext cx="773723" cy="830997"/>
          </a:xfrm>
          <a:prstGeom prst="rect">
            <a:avLst/>
          </a:prstGeom>
          <a:solidFill>
            <a:srgbClr val="C1AFAF"/>
          </a:solidFill>
        </p:spPr>
        <p:txBody>
          <a:bodyPr wrap="square" rtlCol="0">
            <a:spAutoFit/>
          </a:bodyPr>
          <a:lstStyle/>
          <a:p>
            <a:r>
              <a:rPr lang="es-AR" sz="4800" dirty="0">
                <a:solidFill>
                  <a:schemeClr val="bg1"/>
                </a:solidFill>
              </a:rPr>
              <a:t>↑</a:t>
            </a:r>
          </a:p>
        </p:txBody>
      </p:sp>
      <p:sp>
        <p:nvSpPr>
          <p:cNvPr id="6" name="Rectángulo 5">
            <a:hlinkClick r:id="rId4" action="ppaction://hlinksldjump"/>
            <a:extLst>
              <a:ext uri="{FF2B5EF4-FFF2-40B4-BE49-F238E27FC236}">
                <a16:creationId xmlns:a16="http://schemas.microsoft.com/office/drawing/2014/main" id="{E27B861F-70B7-4DCA-AFCD-726C4F4A9C6A}"/>
              </a:ext>
            </a:extLst>
          </p:cNvPr>
          <p:cNvSpPr/>
          <p:nvPr/>
        </p:nvSpPr>
        <p:spPr>
          <a:xfrm>
            <a:off x="323556" y="30425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6859AD02-828B-41B7-AC35-33197AEE959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23628AA8-BCEB-4E29-9940-68BD8C5324C7}"/>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pic>
        <p:nvPicPr>
          <p:cNvPr id="9" name="Imagen 8">
            <a:extLst>
              <a:ext uri="{FF2B5EF4-FFF2-40B4-BE49-F238E27FC236}">
                <a16:creationId xmlns:a16="http://schemas.microsoft.com/office/drawing/2014/main" id="{A53A5FDB-559D-471D-BD4A-53C34534153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3556" y="1173589"/>
            <a:ext cx="2885805" cy="2885805"/>
          </a:xfrm>
          <a:prstGeom prst="rect">
            <a:avLst/>
          </a:prstGeom>
        </p:spPr>
      </p:pic>
      <p:sp>
        <p:nvSpPr>
          <p:cNvPr id="12" name="CuadroTexto 11">
            <a:extLst>
              <a:ext uri="{FF2B5EF4-FFF2-40B4-BE49-F238E27FC236}">
                <a16:creationId xmlns:a16="http://schemas.microsoft.com/office/drawing/2014/main" id="{9B56583B-F061-427B-99F7-0AE8022A824B}"/>
              </a:ext>
            </a:extLst>
          </p:cNvPr>
          <p:cNvSpPr txBox="1"/>
          <p:nvPr/>
        </p:nvSpPr>
        <p:spPr>
          <a:xfrm>
            <a:off x="3328767" y="1431401"/>
            <a:ext cx="8299126" cy="830997"/>
          </a:xfrm>
          <a:prstGeom prst="rect">
            <a:avLst/>
          </a:prstGeom>
          <a:solidFill>
            <a:srgbClr val="C1AFAF"/>
          </a:solidFill>
        </p:spPr>
        <p:txBody>
          <a:bodyPr wrap="square" rtlCol="0">
            <a:spAutoFit/>
          </a:bodyPr>
          <a:lstStyle/>
          <a:p>
            <a:r>
              <a:rPr lang="es-MX" sz="2400" b="1" dirty="0" err="1"/>
              <a:t>Arch</a:t>
            </a:r>
            <a:r>
              <a:rPr lang="es-MX" sz="2400" b="1" dirty="0"/>
              <a:t> Linux define la simplicidad como la falta de modificaciones o adiciones innecesarias.</a:t>
            </a:r>
          </a:p>
        </p:txBody>
      </p:sp>
      <p:sp>
        <p:nvSpPr>
          <p:cNvPr id="20" name="CuadroTexto 19">
            <a:extLst>
              <a:ext uri="{FF2B5EF4-FFF2-40B4-BE49-F238E27FC236}">
                <a16:creationId xmlns:a16="http://schemas.microsoft.com/office/drawing/2014/main" id="{23DA723C-5B1F-44D5-A9D6-5D7CF7756DF4}"/>
              </a:ext>
            </a:extLst>
          </p:cNvPr>
          <p:cNvSpPr txBox="1"/>
          <p:nvPr/>
        </p:nvSpPr>
        <p:spPr>
          <a:xfrm>
            <a:off x="3328767" y="2427915"/>
            <a:ext cx="8299126" cy="830997"/>
          </a:xfrm>
          <a:prstGeom prst="rect">
            <a:avLst/>
          </a:prstGeom>
          <a:solidFill>
            <a:srgbClr val="C1AFAF"/>
          </a:solidFill>
        </p:spPr>
        <p:txBody>
          <a:bodyPr wrap="square" rtlCol="0">
            <a:spAutoFit/>
          </a:bodyPr>
          <a:lstStyle/>
          <a:p>
            <a:r>
              <a:rPr lang="es-AR" sz="2400" b="1" dirty="0"/>
              <a:t>Las utilidades de configuración de GUI no se proporcionan oficialmente.</a:t>
            </a:r>
          </a:p>
        </p:txBody>
      </p:sp>
      <p:sp>
        <p:nvSpPr>
          <p:cNvPr id="21" name="CuadroTexto 20">
            <a:extLst>
              <a:ext uri="{FF2B5EF4-FFF2-40B4-BE49-F238E27FC236}">
                <a16:creationId xmlns:a16="http://schemas.microsoft.com/office/drawing/2014/main" id="{A8E5132E-4C83-4C5B-8B52-7B9A669E329C}"/>
              </a:ext>
            </a:extLst>
          </p:cNvPr>
          <p:cNvSpPr txBox="1"/>
          <p:nvPr/>
        </p:nvSpPr>
        <p:spPr>
          <a:xfrm>
            <a:off x="3328767" y="4839915"/>
            <a:ext cx="8299126" cy="830997"/>
          </a:xfrm>
          <a:prstGeom prst="rect">
            <a:avLst/>
          </a:prstGeom>
          <a:solidFill>
            <a:srgbClr val="C1AFAF"/>
          </a:solidFill>
        </p:spPr>
        <p:txBody>
          <a:bodyPr wrap="square" rtlCol="0">
            <a:spAutoFit/>
          </a:bodyPr>
          <a:lstStyle/>
          <a:p>
            <a:r>
              <a:rPr lang="es-AR" sz="2400" b="1" dirty="0"/>
              <a:t>Es una distribución de propósito general. Tras la instalación, solo se proporciona un entorno de línea de comandos</a:t>
            </a:r>
          </a:p>
        </p:txBody>
      </p:sp>
      <p:sp>
        <p:nvSpPr>
          <p:cNvPr id="22" name="CuadroTexto 21">
            <a:extLst>
              <a:ext uri="{FF2B5EF4-FFF2-40B4-BE49-F238E27FC236}">
                <a16:creationId xmlns:a16="http://schemas.microsoft.com/office/drawing/2014/main" id="{93461D91-6920-4847-BAB6-6BE53072B719}"/>
              </a:ext>
            </a:extLst>
          </p:cNvPr>
          <p:cNvSpPr txBox="1"/>
          <p:nvPr/>
        </p:nvSpPr>
        <p:spPr>
          <a:xfrm>
            <a:off x="3328767" y="3449249"/>
            <a:ext cx="8299126" cy="1200329"/>
          </a:xfrm>
          <a:prstGeom prst="rect">
            <a:avLst/>
          </a:prstGeom>
          <a:solidFill>
            <a:srgbClr val="C1AFAF"/>
          </a:solidFill>
        </p:spPr>
        <p:txBody>
          <a:bodyPr wrap="square" rtlCol="0">
            <a:spAutoFit/>
          </a:bodyPr>
          <a:lstStyle/>
          <a:p>
            <a:r>
              <a:rPr lang="es-AR" sz="2400" b="1" dirty="0"/>
              <a:t>Mientras que muchas distribuciones de Linux intentan ser más fáciles de usar, </a:t>
            </a:r>
            <a:r>
              <a:rPr lang="es-AR" sz="2400" b="1" dirty="0" err="1"/>
              <a:t>Arch</a:t>
            </a:r>
            <a:r>
              <a:rPr lang="es-AR" sz="2400" b="1" dirty="0"/>
              <a:t> Linux siempre ha estado y siempre permanecerá centrado en el usuario</a:t>
            </a:r>
            <a:r>
              <a:rPr lang="es-AR" sz="2400" dirty="0"/>
              <a:t>.</a:t>
            </a:r>
          </a:p>
        </p:txBody>
      </p:sp>
    </p:spTree>
    <p:extLst>
      <p:ext uri="{BB962C8B-B14F-4D97-AF65-F5344CB8AC3E}">
        <p14:creationId xmlns:p14="http://schemas.microsoft.com/office/powerpoint/2010/main" val="123934159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childTnLst>
                          </p:cTn>
                        </p:par>
                        <p:par>
                          <p:cTn id="8" fill="hold">
                            <p:stCondLst>
                              <p:cond delay="125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25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25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250"/>
                                        <p:tgtEl>
                                          <p:spTgt spid="8"/>
                                        </p:tgtEl>
                                      </p:cBhvr>
                                    </p:animEffect>
                                  </p:childTnLst>
                                </p:cTn>
                              </p:par>
                            </p:childTnLst>
                          </p:cTn>
                        </p:par>
                        <p:par>
                          <p:cTn id="23" fill="hold">
                            <p:stCondLst>
                              <p:cond delay="2500"/>
                            </p:stCondLst>
                            <p:childTnLst>
                              <p:par>
                                <p:cTn id="24" presetID="16" presetClass="entr" presetSubtype="21"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childTnLst>
                          </p:cTn>
                        </p:par>
                        <p:par>
                          <p:cTn id="27" fill="hold">
                            <p:stCondLst>
                              <p:cond delay="3000"/>
                            </p:stCondLst>
                            <p:childTnLst>
                              <p:par>
                                <p:cTn id="28" presetID="2" presetClass="entr" presetSubtype="4"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par>
                          <p:cTn id="32" fill="hold">
                            <p:stCondLst>
                              <p:cond delay="3500"/>
                            </p:stCondLst>
                            <p:childTnLst>
                              <p:par>
                                <p:cTn id="33" presetID="2" presetClass="entr" presetSubtype="4"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par>
                          <p:cTn id="37" fill="hold">
                            <p:stCondLst>
                              <p:cond delay="4000"/>
                            </p:stCondLst>
                            <p:childTnLst>
                              <p:par>
                                <p:cTn id="38" presetID="2" presetClass="entr" presetSubtype="4"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fill="hold"/>
                                        <p:tgtEl>
                                          <p:spTgt spid="22"/>
                                        </p:tgtEl>
                                        <p:attrNameLst>
                                          <p:attrName>ppt_x</p:attrName>
                                        </p:attrNameLst>
                                      </p:cBhvr>
                                      <p:tavLst>
                                        <p:tav tm="0">
                                          <p:val>
                                            <p:strVal val="#ppt_x"/>
                                          </p:val>
                                        </p:tav>
                                        <p:tav tm="100000">
                                          <p:val>
                                            <p:strVal val="#ppt_x"/>
                                          </p:val>
                                        </p:tav>
                                      </p:tavLst>
                                    </p:anim>
                                    <p:anim calcmode="lin" valueType="num">
                                      <p:cBhvr additive="base">
                                        <p:cTn id="41" dur="500" fill="hold"/>
                                        <p:tgtEl>
                                          <p:spTgt spid="22"/>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 presetClass="entr" presetSubtype="4"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p:bldP spid="8" grpId="0"/>
      <p:bldP spid="12" grpId="0" animBg="1"/>
      <p:bldP spid="20" grpId="0" animBg="1"/>
      <p:bldP spid="21" grpId="0" animBg="1"/>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72000"/>
                    </a14:imgEffect>
                  </a14:imgLayer>
                </a14:imgProps>
              </a:ext>
            </a:extLst>
          </a:blip>
          <a:srcRect/>
          <a:stretch>
            <a:fillRect t="-14000" b="-14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44F5AC-D979-42EF-98B5-60BF265054ED}"/>
              </a:ext>
            </a:extLst>
          </p:cNvPr>
          <p:cNvSpPr>
            <a:spLocks noGrp="1"/>
          </p:cNvSpPr>
          <p:nvPr>
            <p:ph type="title"/>
          </p:nvPr>
        </p:nvSpPr>
        <p:spPr>
          <a:xfrm>
            <a:off x="3328767" y="265920"/>
            <a:ext cx="5534465" cy="907669"/>
          </a:xfrm>
          <a:solidFill>
            <a:srgbClr val="C1AFAF"/>
          </a:solidFill>
        </p:spPr>
        <p:txBody>
          <a:bodyPr/>
          <a:lstStyle/>
          <a:p>
            <a:pPr algn="ctr"/>
            <a:r>
              <a:rPr lang="es-AR" b="1" dirty="0" err="1"/>
              <a:t>Arch</a:t>
            </a:r>
            <a:r>
              <a:rPr lang="es-AR" b="1" dirty="0"/>
              <a:t> Linux</a:t>
            </a:r>
          </a:p>
        </p:txBody>
      </p:sp>
      <p:sp>
        <p:nvSpPr>
          <p:cNvPr id="5" name="CuadroTexto 4">
            <a:extLst>
              <a:ext uri="{FF2B5EF4-FFF2-40B4-BE49-F238E27FC236}">
                <a16:creationId xmlns:a16="http://schemas.microsoft.com/office/drawing/2014/main" id="{AB708CD7-3C25-4D65-84A8-34EBC9EFFDE5}"/>
              </a:ext>
            </a:extLst>
          </p:cNvPr>
          <p:cNvSpPr txBox="1"/>
          <p:nvPr/>
        </p:nvSpPr>
        <p:spPr>
          <a:xfrm>
            <a:off x="323557" y="304257"/>
            <a:ext cx="773723" cy="830997"/>
          </a:xfrm>
          <a:prstGeom prst="rect">
            <a:avLst/>
          </a:prstGeom>
          <a:solidFill>
            <a:srgbClr val="C1AFAF"/>
          </a:solidFill>
        </p:spPr>
        <p:txBody>
          <a:bodyPr wrap="square" rtlCol="0">
            <a:spAutoFit/>
          </a:bodyPr>
          <a:lstStyle/>
          <a:p>
            <a:r>
              <a:rPr lang="es-AR" sz="4800" dirty="0">
                <a:solidFill>
                  <a:schemeClr val="bg1"/>
                </a:solidFill>
              </a:rPr>
              <a:t>↑</a:t>
            </a:r>
          </a:p>
        </p:txBody>
      </p:sp>
      <p:sp>
        <p:nvSpPr>
          <p:cNvPr id="6" name="Rectángulo 5">
            <a:hlinkClick r:id="rId4" action="ppaction://hlinksldjump"/>
            <a:extLst>
              <a:ext uri="{FF2B5EF4-FFF2-40B4-BE49-F238E27FC236}">
                <a16:creationId xmlns:a16="http://schemas.microsoft.com/office/drawing/2014/main" id="{E27B861F-70B7-4DCA-AFCD-726C4F4A9C6A}"/>
              </a:ext>
            </a:extLst>
          </p:cNvPr>
          <p:cNvSpPr/>
          <p:nvPr/>
        </p:nvSpPr>
        <p:spPr>
          <a:xfrm>
            <a:off x="323556" y="30425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6859AD02-828B-41B7-AC35-33197AEE959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23628AA8-BCEB-4E29-9940-68BD8C5324C7}"/>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pic>
        <p:nvPicPr>
          <p:cNvPr id="4" name="Imagen 3" descr="Imagen que contiene monitor, interior, electrónica, ordenador&#10;&#10;Descripción generada con confianza muy alta">
            <a:extLst>
              <a:ext uri="{FF2B5EF4-FFF2-40B4-BE49-F238E27FC236}">
                <a16:creationId xmlns:a16="http://schemas.microsoft.com/office/drawing/2014/main" id="{D650F5F7-4C19-4DA1-98D1-F250F44289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8360" y="3429000"/>
            <a:ext cx="5863139" cy="3212130"/>
          </a:xfrm>
          <a:prstGeom prst="rect">
            <a:avLst/>
          </a:prstGeom>
        </p:spPr>
      </p:pic>
      <p:pic>
        <p:nvPicPr>
          <p:cNvPr id="11" name="Imagen 10">
            <a:extLst>
              <a:ext uri="{FF2B5EF4-FFF2-40B4-BE49-F238E27FC236}">
                <a16:creationId xmlns:a16="http://schemas.microsoft.com/office/drawing/2014/main" id="{0AD4F8B6-FD85-468A-9419-67688BB347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386" y="1173589"/>
            <a:ext cx="5863139" cy="3257299"/>
          </a:xfrm>
          <a:prstGeom prst="rect">
            <a:avLst/>
          </a:prstGeom>
        </p:spPr>
      </p:pic>
      <p:sp>
        <p:nvSpPr>
          <p:cNvPr id="16" name="CuadroTexto 15">
            <a:extLst>
              <a:ext uri="{FF2B5EF4-FFF2-40B4-BE49-F238E27FC236}">
                <a16:creationId xmlns:a16="http://schemas.microsoft.com/office/drawing/2014/main" id="{8F3AA0D4-0938-41BE-A725-83A01EE01D55}"/>
              </a:ext>
            </a:extLst>
          </p:cNvPr>
          <p:cNvSpPr txBox="1"/>
          <p:nvPr/>
        </p:nvSpPr>
        <p:spPr>
          <a:xfrm>
            <a:off x="129386" y="4430888"/>
            <a:ext cx="5863139" cy="830997"/>
          </a:xfrm>
          <a:prstGeom prst="rect">
            <a:avLst/>
          </a:prstGeom>
          <a:solidFill>
            <a:srgbClr val="C1AFAF"/>
          </a:solidFill>
        </p:spPr>
        <p:txBody>
          <a:bodyPr wrap="square" rtlCol="0">
            <a:spAutoFit/>
          </a:bodyPr>
          <a:lstStyle/>
          <a:p>
            <a:r>
              <a:rPr lang="es-MX" sz="2400" b="1" dirty="0" err="1"/>
              <a:t>Linea</a:t>
            </a:r>
            <a:r>
              <a:rPr lang="es-MX" sz="2400" b="1" dirty="0"/>
              <a:t> de comandos luego de instalar </a:t>
            </a:r>
            <a:r>
              <a:rPr lang="es-MX" sz="2400" b="1" dirty="0" err="1"/>
              <a:t>Arch</a:t>
            </a:r>
            <a:r>
              <a:rPr lang="es-MX" sz="2400" b="1" dirty="0"/>
              <a:t> Linux</a:t>
            </a:r>
          </a:p>
        </p:txBody>
      </p:sp>
      <p:sp>
        <p:nvSpPr>
          <p:cNvPr id="17" name="CuadroTexto 16">
            <a:extLst>
              <a:ext uri="{FF2B5EF4-FFF2-40B4-BE49-F238E27FC236}">
                <a16:creationId xmlns:a16="http://schemas.microsoft.com/office/drawing/2014/main" id="{F7480912-BBB6-4240-99F9-C5DCDAB7BE0B}"/>
              </a:ext>
            </a:extLst>
          </p:cNvPr>
          <p:cNvSpPr txBox="1"/>
          <p:nvPr/>
        </p:nvSpPr>
        <p:spPr>
          <a:xfrm>
            <a:off x="5998360" y="2905780"/>
            <a:ext cx="5863139" cy="523220"/>
          </a:xfrm>
          <a:prstGeom prst="rect">
            <a:avLst/>
          </a:prstGeom>
          <a:solidFill>
            <a:srgbClr val="C1AFAF"/>
          </a:solidFill>
        </p:spPr>
        <p:txBody>
          <a:bodyPr wrap="square" rtlCol="0">
            <a:spAutoFit/>
          </a:bodyPr>
          <a:lstStyle/>
          <a:p>
            <a:r>
              <a:rPr lang="es-MX" sz="2400" b="1" dirty="0"/>
              <a:t>Paquete GUI de</a:t>
            </a:r>
            <a:r>
              <a:rPr lang="es-MX" sz="2800" b="1" dirty="0"/>
              <a:t> </a:t>
            </a:r>
            <a:r>
              <a:rPr lang="es-MX" sz="2800" b="1" dirty="0" err="1"/>
              <a:t>Arch</a:t>
            </a:r>
            <a:r>
              <a:rPr lang="es-MX" sz="2800" b="1" dirty="0"/>
              <a:t> Linux</a:t>
            </a:r>
            <a:endParaRPr lang="es-MX" sz="2400" b="1" dirty="0"/>
          </a:p>
        </p:txBody>
      </p:sp>
    </p:spTree>
    <p:extLst>
      <p:ext uri="{BB962C8B-B14F-4D97-AF65-F5344CB8AC3E}">
        <p14:creationId xmlns:p14="http://schemas.microsoft.com/office/powerpoint/2010/main" val="4206413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childTnLst>
                          </p:cTn>
                        </p:par>
                        <p:par>
                          <p:cTn id="8" fill="hold">
                            <p:stCondLst>
                              <p:cond delay="125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25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25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250"/>
                                        <p:tgtEl>
                                          <p:spTgt spid="8"/>
                                        </p:tgtEl>
                                      </p:cBhvr>
                                    </p:animEffect>
                                  </p:childTnLst>
                                </p:cTn>
                              </p:par>
                            </p:childTnLst>
                          </p:cTn>
                        </p:par>
                        <p:par>
                          <p:cTn id="23" fill="hold">
                            <p:stCondLst>
                              <p:cond delay="2500"/>
                            </p:stCondLst>
                            <p:childTnLst>
                              <p:par>
                                <p:cTn id="24" presetID="2" presetClass="entr" presetSubtype="4"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childTnLst>
                          </p:cTn>
                        </p:par>
                        <p:par>
                          <p:cTn id="28" fill="hold">
                            <p:stCondLst>
                              <p:cond delay="3000"/>
                            </p:stCondLst>
                            <p:childTnLst>
                              <p:par>
                                <p:cTn id="29" presetID="2" presetClass="entr" presetSubtype="4"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16" presetClass="entr" presetSubtype="21"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arn(inVertical)">
                                      <p:cBhvr>
                                        <p:cTn id="36" dur="500"/>
                                        <p:tgtEl>
                                          <p:spTgt spid="11"/>
                                        </p:tgtEl>
                                      </p:cBhvr>
                                    </p:animEffect>
                                  </p:childTnLst>
                                </p:cTn>
                              </p:par>
                            </p:childTnLst>
                          </p:cTn>
                        </p:par>
                        <p:par>
                          <p:cTn id="37" fill="hold">
                            <p:stCondLst>
                              <p:cond delay="4000"/>
                            </p:stCondLst>
                            <p:childTnLst>
                              <p:par>
                                <p:cTn id="38" presetID="2" presetClass="entr" presetSubtype="4"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ppt_x"/>
                                          </p:val>
                                        </p:tav>
                                        <p:tav tm="100000">
                                          <p:val>
                                            <p:strVal val="#ppt_x"/>
                                          </p:val>
                                        </p:tav>
                                      </p:tavLst>
                                    </p:anim>
                                    <p:anim calcmode="lin" valueType="num">
                                      <p:cBhvr additive="base">
                                        <p:cTn id="4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p:bldP spid="8" grpId="0"/>
      <p:bldP spid="16"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94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44F5AC-D979-42EF-98B5-60BF265054ED}"/>
              </a:ext>
            </a:extLst>
          </p:cNvPr>
          <p:cNvSpPr>
            <a:spLocks noGrp="1"/>
          </p:cNvSpPr>
          <p:nvPr>
            <p:ph type="title"/>
          </p:nvPr>
        </p:nvSpPr>
        <p:spPr>
          <a:xfrm>
            <a:off x="3328767" y="265920"/>
            <a:ext cx="5534465" cy="907669"/>
          </a:xfrm>
          <a:noFill/>
        </p:spPr>
        <p:txBody>
          <a:bodyPr/>
          <a:lstStyle/>
          <a:p>
            <a:pPr algn="ctr"/>
            <a:r>
              <a:rPr lang="es-AR" b="1" dirty="0">
                <a:solidFill>
                  <a:schemeClr val="bg1"/>
                </a:solidFill>
              </a:rPr>
              <a:t>Linux Debian</a:t>
            </a:r>
          </a:p>
        </p:txBody>
      </p:sp>
      <p:sp>
        <p:nvSpPr>
          <p:cNvPr id="5" name="CuadroTexto 4">
            <a:extLst>
              <a:ext uri="{FF2B5EF4-FFF2-40B4-BE49-F238E27FC236}">
                <a16:creationId xmlns:a16="http://schemas.microsoft.com/office/drawing/2014/main" id="{AB708CD7-3C25-4D65-84A8-34EBC9EFFDE5}"/>
              </a:ext>
            </a:extLst>
          </p:cNvPr>
          <p:cNvSpPr txBox="1"/>
          <p:nvPr/>
        </p:nvSpPr>
        <p:spPr>
          <a:xfrm>
            <a:off x="323557" y="304257"/>
            <a:ext cx="773723" cy="830997"/>
          </a:xfrm>
          <a:prstGeom prst="rect">
            <a:avLst/>
          </a:prstGeom>
          <a:solidFill>
            <a:schemeClr val="bg1"/>
          </a:solidFill>
        </p:spPr>
        <p:txBody>
          <a:bodyPr wrap="square" rtlCol="0">
            <a:spAutoFit/>
          </a:bodyPr>
          <a:lstStyle/>
          <a:p>
            <a:r>
              <a:rPr lang="es-AR" sz="4800" dirty="0"/>
              <a:t>↑</a:t>
            </a:r>
          </a:p>
        </p:txBody>
      </p:sp>
      <p:sp>
        <p:nvSpPr>
          <p:cNvPr id="6" name="Rectángulo 5">
            <a:hlinkClick r:id="rId4" action="ppaction://hlinksldjump"/>
            <a:extLst>
              <a:ext uri="{FF2B5EF4-FFF2-40B4-BE49-F238E27FC236}">
                <a16:creationId xmlns:a16="http://schemas.microsoft.com/office/drawing/2014/main" id="{E27B861F-70B7-4DCA-AFCD-726C4F4A9C6A}"/>
              </a:ext>
            </a:extLst>
          </p:cNvPr>
          <p:cNvSpPr/>
          <p:nvPr/>
        </p:nvSpPr>
        <p:spPr>
          <a:xfrm>
            <a:off x="323557" y="304255"/>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6859AD02-828B-41B7-AC35-33197AEE959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solidFill>
                  <a:schemeClr val="bg1">
                    <a:lumMod val="95000"/>
                  </a:schemeClr>
                </a:solidFill>
                <a:latin typeface="Lucida Handwriting" panose="03010101010101010101" pitchFamily="66" charset="0"/>
              </a:rPr>
              <a:t>→</a:t>
            </a:r>
          </a:p>
        </p:txBody>
      </p:sp>
      <p:pic>
        <p:nvPicPr>
          <p:cNvPr id="9" name="Imagen 8">
            <a:extLst>
              <a:ext uri="{FF2B5EF4-FFF2-40B4-BE49-F238E27FC236}">
                <a16:creationId xmlns:a16="http://schemas.microsoft.com/office/drawing/2014/main" id="{1814D4BC-5081-4A47-A355-8D0BB5612C7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557" y="1309752"/>
            <a:ext cx="2595761" cy="3429000"/>
          </a:xfrm>
          <a:prstGeom prst="rect">
            <a:avLst/>
          </a:prstGeom>
        </p:spPr>
      </p:pic>
      <p:sp>
        <p:nvSpPr>
          <p:cNvPr id="13" name="CuadroTexto 12">
            <a:extLst>
              <a:ext uri="{FF2B5EF4-FFF2-40B4-BE49-F238E27FC236}">
                <a16:creationId xmlns:a16="http://schemas.microsoft.com/office/drawing/2014/main" id="{589A7503-5970-4ADD-98C2-A4898C2BD486}"/>
              </a:ext>
            </a:extLst>
          </p:cNvPr>
          <p:cNvSpPr txBox="1"/>
          <p:nvPr/>
        </p:nvSpPr>
        <p:spPr>
          <a:xfrm>
            <a:off x="3328767" y="1135252"/>
            <a:ext cx="8299126" cy="461665"/>
          </a:xfrm>
          <a:prstGeom prst="rect">
            <a:avLst/>
          </a:prstGeom>
          <a:solidFill>
            <a:schemeClr val="bg1">
              <a:alpha val="44000"/>
            </a:schemeClr>
          </a:solidFill>
        </p:spPr>
        <p:txBody>
          <a:bodyPr wrap="square" rtlCol="0">
            <a:spAutoFit/>
          </a:bodyPr>
          <a:lstStyle/>
          <a:p>
            <a:r>
              <a:rPr lang="es-MX" sz="2400" b="1" dirty="0"/>
              <a:t>Debian es una asociación que creó su propio sistema operativo.</a:t>
            </a:r>
          </a:p>
        </p:txBody>
      </p:sp>
      <p:sp>
        <p:nvSpPr>
          <p:cNvPr id="14" name="CuadroTexto 13">
            <a:extLst>
              <a:ext uri="{FF2B5EF4-FFF2-40B4-BE49-F238E27FC236}">
                <a16:creationId xmlns:a16="http://schemas.microsoft.com/office/drawing/2014/main" id="{BCF95619-4AE6-4880-AFD3-77ABDEE3BEFC}"/>
              </a:ext>
            </a:extLst>
          </p:cNvPr>
          <p:cNvSpPr txBox="1"/>
          <p:nvPr/>
        </p:nvSpPr>
        <p:spPr>
          <a:xfrm>
            <a:off x="3328767" y="1812088"/>
            <a:ext cx="8299126" cy="461665"/>
          </a:xfrm>
          <a:prstGeom prst="rect">
            <a:avLst/>
          </a:prstGeom>
          <a:solidFill>
            <a:schemeClr val="bg1">
              <a:alpha val="44000"/>
            </a:schemeClr>
          </a:solidFill>
        </p:spPr>
        <p:txBody>
          <a:bodyPr wrap="square" rtlCol="0">
            <a:spAutoFit/>
          </a:bodyPr>
          <a:lstStyle/>
          <a:p>
            <a:r>
              <a:rPr lang="es-MX" sz="2400" b="1" dirty="0"/>
              <a:t>Posee más de 51000 paquetes. Todos ellos de forma gratuita.</a:t>
            </a:r>
          </a:p>
        </p:txBody>
      </p:sp>
      <p:sp>
        <p:nvSpPr>
          <p:cNvPr id="15" name="CuadroTexto 14">
            <a:extLst>
              <a:ext uri="{FF2B5EF4-FFF2-40B4-BE49-F238E27FC236}">
                <a16:creationId xmlns:a16="http://schemas.microsoft.com/office/drawing/2014/main" id="{BDF24435-C568-4DD9-B9E4-12770CBAF23E}"/>
              </a:ext>
            </a:extLst>
          </p:cNvPr>
          <p:cNvSpPr txBox="1"/>
          <p:nvPr/>
        </p:nvSpPr>
        <p:spPr>
          <a:xfrm>
            <a:off x="3315285" y="2534986"/>
            <a:ext cx="8299126" cy="1569660"/>
          </a:xfrm>
          <a:prstGeom prst="rect">
            <a:avLst/>
          </a:prstGeom>
          <a:solidFill>
            <a:schemeClr val="bg1">
              <a:alpha val="44000"/>
            </a:schemeClr>
          </a:solidFill>
        </p:spPr>
        <p:txBody>
          <a:bodyPr wrap="square" rtlCol="0">
            <a:spAutoFit/>
          </a:bodyPr>
          <a:lstStyle/>
          <a:p>
            <a:r>
              <a:rPr lang="es-MX" sz="2400" b="1" dirty="0"/>
              <a:t>Debian no busca beneficio económico con este software.</a:t>
            </a:r>
          </a:p>
          <a:p>
            <a:r>
              <a:rPr lang="es-MX" sz="2400" b="1" dirty="0"/>
              <a:t>Tanto los desarrolladores como los usuarios siguen la filosofía de que su software es creado para aportar a la comunidad simplemente por el hecho de ayudar a los demás.</a:t>
            </a:r>
          </a:p>
        </p:txBody>
      </p:sp>
      <p:sp>
        <p:nvSpPr>
          <p:cNvPr id="10" name="Título 1">
            <a:extLst>
              <a:ext uri="{FF2B5EF4-FFF2-40B4-BE49-F238E27FC236}">
                <a16:creationId xmlns:a16="http://schemas.microsoft.com/office/drawing/2014/main" id="{4EEDEB55-F4E2-4BBD-909F-2888751B9E52}"/>
              </a:ext>
            </a:extLst>
          </p:cNvPr>
          <p:cNvSpPr txBox="1">
            <a:spLocks/>
          </p:cNvSpPr>
          <p:nvPr/>
        </p:nvSpPr>
        <p:spPr>
          <a:xfrm>
            <a:off x="3328767" y="4133594"/>
            <a:ext cx="5534465" cy="907669"/>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AR" b="1" dirty="0">
                <a:solidFill>
                  <a:schemeClr val="bg1"/>
                </a:solidFill>
              </a:rPr>
              <a:t>¿Quién usa Debian?</a:t>
            </a:r>
          </a:p>
        </p:txBody>
      </p:sp>
      <p:sp>
        <p:nvSpPr>
          <p:cNvPr id="11" name="CuadroTexto 10">
            <a:extLst>
              <a:ext uri="{FF2B5EF4-FFF2-40B4-BE49-F238E27FC236}">
                <a16:creationId xmlns:a16="http://schemas.microsoft.com/office/drawing/2014/main" id="{722F1C02-6496-414F-A485-CE015CB85E7F}"/>
              </a:ext>
            </a:extLst>
          </p:cNvPr>
          <p:cNvSpPr txBox="1"/>
          <p:nvPr/>
        </p:nvSpPr>
        <p:spPr>
          <a:xfrm>
            <a:off x="383845" y="4913250"/>
            <a:ext cx="11244048" cy="1200329"/>
          </a:xfrm>
          <a:prstGeom prst="rect">
            <a:avLst/>
          </a:prstGeom>
          <a:solidFill>
            <a:schemeClr val="bg1">
              <a:lumMod val="95000"/>
              <a:alpha val="54000"/>
            </a:schemeClr>
          </a:solidFill>
        </p:spPr>
        <p:txBody>
          <a:bodyPr wrap="square" rtlCol="0">
            <a:spAutoFit/>
          </a:bodyPr>
          <a:lstStyle/>
          <a:p>
            <a:pPr fontAlgn="base"/>
            <a:r>
              <a:rPr lang="es-AR" b="1" dirty="0"/>
              <a:t>Debian lo usan un amplio número de organizaciones, grandes y pequeñas, así como muchos miles de personas de forma individual. </a:t>
            </a:r>
          </a:p>
          <a:p>
            <a:pPr fontAlgn="base"/>
            <a:r>
              <a:rPr lang="es-AR" b="1" dirty="0"/>
              <a:t>Se puede ver en la página </a:t>
            </a:r>
            <a:r>
              <a:rPr lang="es-AR" b="1" u="sng" dirty="0">
                <a:hlinkClick r:id="rId7"/>
              </a:rPr>
              <a:t>¿Quién está usando Debian?</a:t>
            </a:r>
            <a:r>
              <a:rPr lang="es-AR" b="1" dirty="0"/>
              <a:t> una lista de organizaciones de importancia que han enviado una pequeña descripción de cómo y por qué utilizan Debian.</a:t>
            </a:r>
          </a:p>
        </p:txBody>
      </p:sp>
      <p:sp>
        <p:nvSpPr>
          <p:cNvPr id="12" name="CuadroTexto 11">
            <a:hlinkClick r:id="rId8" action="ppaction://hlinksldjump"/>
            <a:extLst>
              <a:ext uri="{FF2B5EF4-FFF2-40B4-BE49-F238E27FC236}">
                <a16:creationId xmlns:a16="http://schemas.microsoft.com/office/drawing/2014/main" id="{C2B44129-DCBA-4D51-BACC-1B4712597019}"/>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bg1">
                    <a:lumMod val="95000"/>
                  </a:schemeClr>
                </a:solidFill>
                <a:latin typeface="Lucida Handwriting" panose="03010101010101010101" pitchFamily="66" charset="0"/>
              </a:rPr>
              <a:t>→</a:t>
            </a:r>
          </a:p>
        </p:txBody>
      </p:sp>
    </p:spTree>
    <p:extLst>
      <p:ext uri="{BB962C8B-B14F-4D97-AF65-F5344CB8AC3E}">
        <p14:creationId xmlns:p14="http://schemas.microsoft.com/office/powerpoint/2010/main" val="126882133"/>
      </p:ext>
    </p:extLst>
  </p:cSld>
  <p:clrMapOvr>
    <a:masterClrMapping/>
  </p:clrMapOvr>
  <mc:AlternateContent xmlns:mc="http://schemas.openxmlformats.org/markup-compatibility/2006" xmlns:p14="http://schemas.microsoft.com/office/powerpoint/2010/main">
    <mc:Choice Requires="p14">
      <p:transition spd="slow" p14:dur="1600">
        <p14:prism dir="d"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childTnLst>
                          </p:cTn>
                        </p:par>
                        <p:par>
                          <p:cTn id="8" fill="hold">
                            <p:stCondLst>
                              <p:cond delay="1250"/>
                            </p:stCondLst>
                            <p:childTnLst>
                              <p:par>
                                <p:cTn id="9" presetID="2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750"/>
                            </p:stCondLst>
                            <p:childTnLst>
                              <p:par>
                                <p:cTn id="13" presetID="2" presetClass="entr" presetSubtype="1"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25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250"/>
                                        <p:tgtEl>
                                          <p:spTgt spid="7"/>
                                        </p:tgtEl>
                                      </p:cBhvr>
                                    </p:animEffect>
                                  </p:childTnLst>
                                </p:cTn>
                              </p:par>
                            </p:childTnLst>
                          </p:cTn>
                        </p:par>
                        <p:par>
                          <p:cTn id="23" fill="hold">
                            <p:stCondLst>
                              <p:cond delay="3000"/>
                            </p:stCondLst>
                            <p:childTnLst>
                              <p:par>
                                <p:cTn id="24" presetID="2" presetClass="entr" presetSubtype="2"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1+#ppt_w/2"/>
                                          </p:val>
                                        </p:tav>
                                        <p:tav tm="100000">
                                          <p:val>
                                            <p:strVal val="#ppt_x"/>
                                          </p:val>
                                        </p:tav>
                                      </p:tavLst>
                                    </p:anim>
                                    <p:anim calcmode="lin" valueType="num">
                                      <p:cBhvr additive="base">
                                        <p:cTn id="27" dur="500" fill="hold"/>
                                        <p:tgtEl>
                                          <p:spTgt spid="13"/>
                                        </p:tgtEl>
                                        <p:attrNameLst>
                                          <p:attrName>ppt_y</p:attrName>
                                        </p:attrNameLst>
                                      </p:cBhvr>
                                      <p:tavLst>
                                        <p:tav tm="0">
                                          <p:val>
                                            <p:strVal val="#ppt_y"/>
                                          </p:val>
                                        </p:tav>
                                        <p:tav tm="100000">
                                          <p:val>
                                            <p:strVal val="#ppt_y"/>
                                          </p:val>
                                        </p:tav>
                                      </p:tavLst>
                                    </p:anim>
                                  </p:childTnLst>
                                </p:cTn>
                              </p:par>
                            </p:childTnLst>
                          </p:cTn>
                        </p:par>
                        <p:par>
                          <p:cTn id="28" fill="hold">
                            <p:stCondLst>
                              <p:cond delay="3500"/>
                            </p:stCondLst>
                            <p:childTnLst>
                              <p:par>
                                <p:cTn id="29" presetID="2" presetClass="entr" presetSubtype="2"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childTnLst>
                          </p:cTn>
                        </p:par>
                        <p:par>
                          <p:cTn id="33" fill="hold">
                            <p:stCondLst>
                              <p:cond delay="4000"/>
                            </p:stCondLst>
                            <p:childTnLst>
                              <p:par>
                                <p:cTn id="34" presetID="2" presetClass="entr" presetSubtype="6"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par>
                          <p:cTn id="38" fill="hold">
                            <p:stCondLst>
                              <p:cond delay="4500"/>
                            </p:stCondLst>
                            <p:childTnLst>
                              <p:par>
                                <p:cTn id="39" presetID="42" presetClass="entr" presetSubtype="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par>
                          <p:cTn id="44" fill="hold">
                            <p:stCondLst>
                              <p:cond delay="5500"/>
                            </p:stCondLst>
                            <p:childTnLst>
                              <p:par>
                                <p:cTn id="45" presetID="2" presetClass="entr" presetSubtype="9"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0-#ppt_w/2"/>
                                          </p:val>
                                        </p:tav>
                                        <p:tav tm="100000">
                                          <p:val>
                                            <p:strVal val="#ppt_x"/>
                                          </p:val>
                                        </p:tav>
                                      </p:tavLst>
                                    </p:anim>
                                    <p:anim calcmode="lin" valueType="num">
                                      <p:cBhvr additive="base">
                                        <p:cTn id="48" dur="500" fill="hold"/>
                                        <p:tgtEl>
                                          <p:spTgt spid="11"/>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p:bldP spid="13" grpId="0" animBg="1"/>
      <p:bldP spid="14" grpId="0" animBg="1"/>
      <p:bldP spid="15" grpId="0" animBg="1"/>
      <p:bldP spid="10" grpId="0"/>
      <p:bldP spid="11" grpId="0" animBg="1"/>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17" name="CuadroTexto 5">
            <a:extLst>
              <a:ext uri="{FF2B5EF4-FFF2-40B4-BE49-F238E27FC236}">
                <a16:creationId xmlns:a16="http://schemas.microsoft.com/office/drawing/2014/main" id="{9DFF4A34-06C3-47CE-B28A-205EDD6094D4}"/>
              </a:ext>
            </a:extLst>
          </p:cNvPr>
          <p:cNvSpPr txBox="1"/>
          <p:nvPr/>
        </p:nvSpPr>
        <p:spPr>
          <a:xfrm>
            <a:off x="200283" y="5824047"/>
            <a:ext cx="773723" cy="830997"/>
          </a:xfrm>
          <a:prstGeom prst="rect">
            <a:avLst/>
          </a:prstGeom>
          <a:solidFill>
            <a:schemeClr val="accent1">
              <a:lumMod val="60000"/>
              <a:lumOff val="40000"/>
            </a:schemeClr>
          </a:solidFill>
        </p:spPr>
        <p:txBody>
          <a:bodyPr wrap="square" rtlCol="0">
            <a:spAutoFit/>
          </a:bodyPr>
          <a:lstStyle/>
          <a:p>
            <a:r>
              <a:rPr lang="es-AR" sz="4800" dirty="0">
                <a:solidFill>
                  <a:schemeClr val="bg1"/>
                </a:solidFill>
              </a:rPr>
              <a:t>↑</a:t>
            </a:r>
          </a:p>
        </p:txBody>
      </p:sp>
      <p:sp>
        <p:nvSpPr>
          <p:cNvPr id="18" name="Rectángulo 6">
            <a:hlinkClick r:id="rId3" action="ppaction://hlinksldjump"/>
            <a:extLst>
              <a:ext uri="{FF2B5EF4-FFF2-40B4-BE49-F238E27FC236}">
                <a16:creationId xmlns:a16="http://schemas.microsoft.com/office/drawing/2014/main" id="{E161930C-B226-47DC-8FA8-02C398E13058}"/>
              </a:ext>
            </a:extLst>
          </p:cNvPr>
          <p:cNvSpPr/>
          <p:nvPr/>
        </p:nvSpPr>
        <p:spPr>
          <a:xfrm>
            <a:off x="200283" y="5809978"/>
            <a:ext cx="773723" cy="8309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Rectangle 13">
            <a:extLst>
              <a:ext uri="{FF2B5EF4-FFF2-40B4-BE49-F238E27FC236}">
                <a16:creationId xmlns:a16="http://schemas.microsoft.com/office/drawing/2014/main" id="{0FF48DA5-AB4B-44E7-9ED1-215A367AEFD9}"/>
              </a:ext>
            </a:extLst>
          </p:cNvPr>
          <p:cNvSpPr/>
          <p:nvPr/>
        </p:nvSpPr>
        <p:spPr>
          <a:xfrm>
            <a:off x="186215" y="139651"/>
            <a:ext cx="3108960" cy="769441"/>
          </a:xfrm>
          <a:prstGeom prst="rect">
            <a:avLst/>
          </a:prstGeom>
          <a:solidFill>
            <a:schemeClr val="bg1">
              <a:alpha val="58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Lucida Console" panose="020B0609040504020204" pitchFamily="49" charset="0"/>
              </a:rPr>
              <a:t> </a:t>
            </a:r>
            <a:r>
              <a:rPr lang="en-US" sz="4000" dirty="0">
                <a:solidFill>
                  <a:schemeClr val="tx1"/>
                </a:solidFill>
                <a:latin typeface="Lucida Console" panose="020B0609040504020204" pitchFamily="49" charset="0"/>
              </a:rPr>
              <a:t>Linux</a:t>
            </a:r>
            <a:endParaRPr lang="es-AR" sz="4000" dirty="0">
              <a:solidFill>
                <a:schemeClr val="tx1"/>
              </a:solidFill>
              <a:latin typeface="Lucida Console" panose="020B0609040504020204" pitchFamily="49" charset="0"/>
            </a:endParaRPr>
          </a:p>
        </p:txBody>
      </p:sp>
      <p:pic>
        <p:nvPicPr>
          <p:cNvPr id="15" name="Picture 14">
            <a:extLst>
              <a:ext uri="{FF2B5EF4-FFF2-40B4-BE49-F238E27FC236}">
                <a16:creationId xmlns:a16="http://schemas.microsoft.com/office/drawing/2014/main" id="{D2130005-3FE2-4584-ABD0-A843576E8E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474" y="195922"/>
            <a:ext cx="568716" cy="689353"/>
          </a:xfrm>
          <a:prstGeom prst="rect">
            <a:avLst/>
          </a:prstGeom>
          <a:effectLst/>
        </p:spPr>
      </p:pic>
      <p:sp>
        <p:nvSpPr>
          <p:cNvPr id="16" name="Rectangle 15">
            <a:extLst>
              <a:ext uri="{FF2B5EF4-FFF2-40B4-BE49-F238E27FC236}">
                <a16:creationId xmlns:a16="http://schemas.microsoft.com/office/drawing/2014/main" id="{9914FE5B-9651-4AFF-9CB6-7189F3A0287B}"/>
              </a:ext>
            </a:extLst>
          </p:cNvPr>
          <p:cNvSpPr/>
          <p:nvPr/>
        </p:nvSpPr>
        <p:spPr>
          <a:xfrm>
            <a:off x="186215" y="146684"/>
            <a:ext cx="3108960" cy="76944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9" name="Rectangle 18">
            <a:extLst>
              <a:ext uri="{FF2B5EF4-FFF2-40B4-BE49-F238E27FC236}">
                <a16:creationId xmlns:a16="http://schemas.microsoft.com/office/drawing/2014/main" id="{EFA8F0C7-07D2-4A2D-A9FA-A439131ED661}"/>
              </a:ext>
            </a:extLst>
          </p:cNvPr>
          <p:cNvSpPr/>
          <p:nvPr/>
        </p:nvSpPr>
        <p:spPr>
          <a:xfrm>
            <a:off x="2287356" y="2600645"/>
            <a:ext cx="3108960" cy="769441"/>
          </a:xfrm>
          <a:prstGeom prst="rect">
            <a:avLst/>
          </a:prstGeom>
          <a:solidFill>
            <a:schemeClr val="bg2">
              <a:lumMod val="90000"/>
              <a:alpha val="58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dirty="0">
                <a:solidFill>
                  <a:schemeClr val="tx1"/>
                </a:solidFill>
                <a:latin typeface="Lucida Console" panose="020B0609040504020204" pitchFamily="49" charset="0"/>
              </a:rPr>
              <a:t>Historia</a:t>
            </a:r>
            <a:endParaRPr lang="es-AR" sz="4000" dirty="0">
              <a:solidFill>
                <a:schemeClr val="tx1"/>
              </a:solidFill>
              <a:latin typeface="Lucida Console" panose="020B0609040504020204" pitchFamily="49" charset="0"/>
            </a:endParaRPr>
          </a:p>
        </p:txBody>
      </p:sp>
      <p:sp>
        <p:nvSpPr>
          <p:cNvPr id="25" name="Rectangle 24">
            <a:extLst>
              <a:ext uri="{FF2B5EF4-FFF2-40B4-BE49-F238E27FC236}">
                <a16:creationId xmlns:a16="http://schemas.microsoft.com/office/drawing/2014/main" id="{B57641DE-D2C4-47D8-B68B-98100762FC1B}"/>
              </a:ext>
            </a:extLst>
          </p:cNvPr>
          <p:cNvSpPr/>
          <p:nvPr/>
        </p:nvSpPr>
        <p:spPr>
          <a:xfrm>
            <a:off x="5396316" y="3370086"/>
            <a:ext cx="4582732" cy="769441"/>
          </a:xfrm>
          <a:prstGeom prst="rect">
            <a:avLst/>
          </a:prstGeom>
          <a:solidFill>
            <a:schemeClr val="bg2">
              <a:lumMod val="75000"/>
              <a:alpha val="58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dirty="0">
                <a:solidFill>
                  <a:schemeClr val="tx1"/>
                </a:solidFill>
                <a:latin typeface="Lucida Console" panose="020B0609040504020204" pitchFamily="49" charset="0"/>
              </a:rPr>
              <a:t>Distribuciones</a:t>
            </a:r>
            <a:endParaRPr lang="es-AR" sz="4000" dirty="0">
              <a:solidFill>
                <a:schemeClr val="tx1"/>
              </a:solidFill>
              <a:latin typeface="Lucida Console" panose="020B0609040504020204" pitchFamily="49" charset="0"/>
            </a:endParaRPr>
          </a:p>
        </p:txBody>
      </p:sp>
      <p:sp>
        <p:nvSpPr>
          <p:cNvPr id="30" name="Rectangle 29">
            <a:hlinkClick r:id="rId5" action="ppaction://hlinksldjump"/>
            <a:extLst>
              <a:ext uri="{FF2B5EF4-FFF2-40B4-BE49-F238E27FC236}">
                <a16:creationId xmlns:a16="http://schemas.microsoft.com/office/drawing/2014/main" id="{81F7296D-5522-4BE9-8E1A-2936700A1325}"/>
              </a:ext>
            </a:extLst>
          </p:cNvPr>
          <p:cNvSpPr/>
          <p:nvPr/>
        </p:nvSpPr>
        <p:spPr>
          <a:xfrm>
            <a:off x="2287356" y="2600645"/>
            <a:ext cx="3108960" cy="76944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1" name="Rectangle 30">
            <a:hlinkClick r:id="rId6" action="ppaction://hlinksldjump"/>
            <a:extLst>
              <a:ext uri="{FF2B5EF4-FFF2-40B4-BE49-F238E27FC236}">
                <a16:creationId xmlns:a16="http://schemas.microsoft.com/office/drawing/2014/main" id="{7E68D437-0A04-4D71-99CD-231120A04914}"/>
              </a:ext>
            </a:extLst>
          </p:cNvPr>
          <p:cNvSpPr/>
          <p:nvPr/>
        </p:nvSpPr>
        <p:spPr>
          <a:xfrm>
            <a:off x="5396315" y="3370086"/>
            <a:ext cx="4582731" cy="76944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40138367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5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750"/>
                                        <p:tgtEl>
                                          <p:spTgt spid="17"/>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nodePh="1">
                                  <p:stCondLst>
                                    <p:cond delay="0"/>
                                  </p:stCondLst>
                                  <p:endCondLst>
                                    <p:cond evt="begin" delay="0">
                                      <p:tn val="19"/>
                                    </p:cond>
                                  </p:end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par>
                          <p:cTn id="23" fill="hold">
                            <p:stCondLst>
                              <p:cond delay="750"/>
                            </p:stCondLst>
                            <p:childTnLst>
                              <p:par>
                                <p:cTn id="24" presetID="16" presetClass="entr" presetSubtype="21"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arn(inVertical)">
                                      <p:cBhvr>
                                        <p:cTn id="26" dur="500"/>
                                        <p:tgtEl>
                                          <p:spTgt spid="19"/>
                                        </p:tgtEl>
                                      </p:cBhvr>
                                    </p:animEffect>
                                  </p:childTnLst>
                                </p:cTn>
                              </p:par>
                            </p:childTnLst>
                          </p:cTn>
                        </p:par>
                        <p:par>
                          <p:cTn id="27" fill="hold">
                            <p:stCondLst>
                              <p:cond delay="1250"/>
                            </p:stCondLst>
                            <p:childTnLst>
                              <p:par>
                                <p:cTn id="28" presetID="16" presetClass="entr" presetSubtype="21"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barn(inVertical)">
                                      <p:cBhvr>
                                        <p:cTn id="30" dur="500"/>
                                        <p:tgtEl>
                                          <p:spTgt spid="25"/>
                                        </p:tgtEl>
                                      </p:cBhvr>
                                    </p:animEffect>
                                  </p:childTnLst>
                                </p:cTn>
                              </p:par>
                            </p:childTnLst>
                          </p:cTn>
                        </p:par>
                        <p:par>
                          <p:cTn id="31" fill="hold">
                            <p:stCondLst>
                              <p:cond delay="1750"/>
                            </p:stCondLst>
                            <p:childTnLst>
                              <p:par>
                                <p:cTn id="32" presetID="16" presetClass="entr" presetSubtype="21"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barn(inVertical)">
                                      <p:cBhvr>
                                        <p:cTn id="34" dur="500"/>
                                        <p:tgtEl>
                                          <p:spTgt spid="30"/>
                                        </p:tgtEl>
                                      </p:cBhvr>
                                    </p:animEffect>
                                  </p:childTnLst>
                                </p:cTn>
                              </p:par>
                            </p:childTnLst>
                          </p:cTn>
                        </p:par>
                        <p:par>
                          <p:cTn id="35" fill="hold">
                            <p:stCondLst>
                              <p:cond delay="2250"/>
                            </p:stCondLst>
                            <p:childTnLst>
                              <p:par>
                                <p:cTn id="36" presetID="16" presetClass="entr" presetSubtype="21"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barn(inVertical)">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4" grpId="0" animBg="1"/>
      <p:bldP spid="16" grpId="0"/>
      <p:bldP spid="19" grpId="0" animBg="1"/>
      <p:bldP spid="25" grpId="0" animBg="1"/>
      <p:bldP spid="30" grpId="0" animBg="1"/>
      <p:bldP spid="3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94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44F5AC-D979-42EF-98B5-60BF265054ED}"/>
              </a:ext>
            </a:extLst>
          </p:cNvPr>
          <p:cNvSpPr>
            <a:spLocks noGrp="1"/>
          </p:cNvSpPr>
          <p:nvPr>
            <p:ph type="title"/>
          </p:nvPr>
        </p:nvSpPr>
        <p:spPr>
          <a:xfrm>
            <a:off x="3328767" y="265920"/>
            <a:ext cx="5534465" cy="907669"/>
          </a:xfrm>
          <a:noFill/>
        </p:spPr>
        <p:txBody>
          <a:bodyPr/>
          <a:lstStyle/>
          <a:p>
            <a:pPr algn="ctr"/>
            <a:r>
              <a:rPr lang="es-AR" b="1" dirty="0">
                <a:solidFill>
                  <a:schemeClr val="bg1"/>
                </a:solidFill>
              </a:rPr>
              <a:t>¿Por qué es gratis?</a:t>
            </a:r>
          </a:p>
        </p:txBody>
      </p:sp>
      <p:sp>
        <p:nvSpPr>
          <p:cNvPr id="5" name="CuadroTexto 4">
            <a:extLst>
              <a:ext uri="{FF2B5EF4-FFF2-40B4-BE49-F238E27FC236}">
                <a16:creationId xmlns:a16="http://schemas.microsoft.com/office/drawing/2014/main" id="{AB708CD7-3C25-4D65-84A8-34EBC9EFFDE5}"/>
              </a:ext>
            </a:extLst>
          </p:cNvPr>
          <p:cNvSpPr txBox="1"/>
          <p:nvPr/>
        </p:nvSpPr>
        <p:spPr>
          <a:xfrm>
            <a:off x="323557" y="304257"/>
            <a:ext cx="773723" cy="830997"/>
          </a:xfrm>
          <a:prstGeom prst="rect">
            <a:avLst/>
          </a:prstGeom>
          <a:solidFill>
            <a:schemeClr val="bg1"/>
          </a:solidFill>
        </p:spPr>
        <p:txBody>
          <a:bodyPr wrap="square" rtlCol="0">
            <a:spAutoFit/>
          </a:bodyPr>
          <a:lstStyle/>
          <a:p>
            <a:r>
              <a:rPr lang="es-AR" sz="4800" dirty="0"/>
              <a:t>↑</a:t>
            </a:r>
          </a:p>
        </p:txBody>
      </p:sp>
      <p:sp>
        <p:nvSpPr>
          <p:cNvPr id="6" name="Rectángulo 5">
            <a:hlinkClick r:id="rId4" action="ppaction://hlinksldjump"/>
            <a:extLst>
              <a:ext uri="{FF2B5EF4-FFF2-40B4-BE49-F238E27FC236}">
                <a16:creationId xmlns:a16="http://schemas.microsoft.com/office/drawing/2014/main" id="{E27B861F-70B7-4DCA-AFCD-726C4F4A9C6A}"/>
              </a:ext>
            </a:extLst>
          </p:cNvPr>
          <p:cNvSpPr/>
          <p:nvPr/>
        </p:nvSpPr>
        <p:spPr>
          <a:xfrm>
            <a:off x="323557" y="304255"/>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6859AD02-828B-41B7-AC35-33197AEE959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solidFill>
                  <a:schemeClr val="bg1">
                    <a:lumMod val="95000"/>
                  </a:schemeClr>
                </a:solidFill>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23628AA8-BCEB-4E29-9940-68BD8C5324C7}"/>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bg1">
                    <a:lumMod val="95000"/>
                  </a:schemeClr>
                </a:solidFill>
                <a:latin typeface="Lucida Handwriting" panose="03010101010101010101" pitchFamily="66" charset="0"/>
              </a:rPr>
              <a:t>→</a:t>
            </a:r>
          </a:p>
        </p:txBody>
      </p:sp>
      <p:sp>
        <p:nvSpPr>
          <p:cNvPr id="11" name="CuadroTexto 10">
            <a:extLst>
              <a:ext uri="{FF2B5EF4-FFF2-40B4-BE49-F238E27FC236}">
                <a16:creationId xmlns:a16="http://schemas.microsoft.com/office/drawing/2014/main" id="{493F4370-1DCF-4196-91CE-FB1DDB79285A}"/>
              </a:ext>
            </a:extLst>
          </p:cNvPr>
          <p:cNvSpPr txBox="1"/>
          <p:nvPr/>
        </p:nvSpPr>
        <p:spPr>
          <a:xfrm>
            <a:off x="3666977" y="942756"/>
            <a:ext cx="4858043" cy="461665"/>
          </a:xfrm>
          <a:prstGeom prst="rect">
            <a:avLst/>
          </a:prstGeom>
          <a:noFill/>
        </p:spPr>
        <p:txBody>
          <a:bodyPr wrap="square" rtlCol="0">
            <a:spAutoFit/>
          </a:bodyPr>
          <a:lstStyle/>
          <a:p>
            <a:r>
              <a:rPr lang="es-MX" sz="2400" b="1" dirty="0">
                <a:solidFill>
                  <a:schemeClr val="bg1"/>
                </a:solidFill>
              </a:rPr>
              <a:t>Habría que replantearse la pregunta:</a:t>
            </a:r>
          </a:p>
        </p:txBody>
      </p:sp>
      <p:sp>
        <p:nvSpPr>
          <p:cNvPr id="12" name="CuadroTexto 11">
            <a:extLst>
              <a:ext uri="{FF2B5EF4-FFF2-40B4-BE49-F238E27FC236}">
                <a16:creationId xmlns:a16="http://schemas.microsoft.com/office/drawing/2014/main" id="{C5E8DA30-91E9-4CD6-88C0-E2485DCBFE55}"/>
              </a:ext>
            </a:extLst>
          </p:cNvPr>
          <p:cNvSpPr txBox="1"/>
          <p:nvPr/>
        </p:nvSpPr>
        <p:spPr>
          <a:xfrm>
            <a:off x="323557" y="2121354"/>
            <a:ext cx="11484130" cy="523220"/>
          </a:xfrm>
          <a:prstGeom prst="rect">
            <a:avLst/>
          </a:prstGeom>
          <a:solidFill>
            <a:schemeClr val="bg1">
              <a:alpha val="39000"/>
            </a:schemeClr>
          </a:solidFill>
        </p:spPr>
        <p:txBody>
          <a:bodyPr wrap="square" rtlCol="0">
            <a:spAutoFit/>
          </a:bodyPr>
          <a:lstStyle/>
          <a:p>
            <a:r>
              <a:rPr lang="es-AR" sz="2800" b="1" dirty="0"/>
              <a:t>¿Cómo hacen las compañías de software para venderlo a un precio tan alto?</a:t>
            </a:r>
            <a:endParaRPr lang="es-MX" sz="2800" b="1" dirty="0"/>
          </a:p>
        </p:txBody>
      </p:sp>
      <p:pic>
        <p:nvPicPr>
          <p:cNvPr id="4" name="Imagen 3">
            <a:extLst>
              <a:ext uri="{FF2B5EF4-FFF2-40B4-BE49-F238E27FC236}">
                <a16:creationId xmlns:a16="http://schemas.microsoft.com/office/drawing/2014/main" id="{814A7358-5946-421B-B3BF-5F0B2205C1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5600" y="3098411"/>
            <a:ext cx="4611758" cy="3458819"/>
          </a:xfrm>
          <a:prstGeom prst="rect">
            <a:avLst/>
          </a:prstGeom>
        </p:spPr>
      </p:pic>
      <p:sp>
        <p:nvSpPr>
          <p:cNvPr id="16" name="CuadroTexto 15">
            <a:extLst>
              <a:ext uri="{FF2B5EF4-FFF2-40B4-BE49-F238E27FC236}">
                <a16:creationId xmlns:a16="http://schemas.microsoft.com/office/drawing/2014/main" id="{E9AF1B49-1467-46C8-9F86-CBCC6DFED642}"/>
              </a:ext>
            </a:extLst>
          </p:cNvPr>
          <p:cNvSpPr txBox="1"/>
          <p:nvPr/>
        </p:nvSpPr>
        <p:spPr>
          <a:xfrm>
            <a:off x="299201" y="2989647"/>
            <a:ext cx="4182182" cy="1384995"/>
          </a:xfrm>
          <a:prstGeom prst="rect">
            <a:avLst/>
          </a:prstGeom>
          <a:noFill/>
        </p:spPr>
        <p:txBody>
          <a:bodyPr wrap="square" rtlCol="0">
            <a:spAutoFit/>
          </a:bodyPr>
          <a:lstStyle/>
          <a:p>
            <a:r>
              <a:rPr lang="es-AR" sz="2800" b="1" dirty="0">
                <a:solidFill>
                  <a:schemeClr val="bg1"/>
                </a:solidFill>
              </a:rPr>
              <a:t>El Software es creado una única vez y el precio por sus replicas es mínimo.</a:t>
            </a:r>
            <a:endParaRPr lang="es-MX" sz="2800" b="1" dirty="0">
              <a:solidFill>
                <a:schemeClr val="bg1"/>
              </a:solidFill>
            </a:endParaRPr>
          </a:p>
        </p:txBody>
      </p:sp>
    </p:spTree>
    <p:extLst>
      <p:ext uri="{BB962C8B-B14F-4D97-AF65-F5344CB8AC3E}">
        <p14:creationId xmlns:p14="http://schemas.microsoft.com/office/powerpoint/2010/main" val="1018808125"/>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childTnLst>
                          </p:cTn>
                        </p:par>
                        <p:par>
                          <p:cTn id="8" fill="hold">
                            <p:stCondLst>
                              <p:cond delay="125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25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25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250"/>
                                        <p:tgtEl>
                                          <p:spTgt spid="8"/>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par>
                          <p:cTn id="27" fill="hold">
                            <p:stCondLst>
                              <p:cond delay="3000"/>
                            </p:stCondLst>
                            <p:childTnLst>
                              <p:par>
                                <p:cTn id="28" presetID="2" presetClass="entr" presetSubtype="4" fill="hold" grpId="0" nodeType="afterEffect">
                                  <p:stCondLst>
                                    <p:cond delay="100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1000" fill="hold"/>
                                        <p:tgtEl>
                                          <p:spTgt spid="12"/>
                                        </p:tgtEl>
                                        <p:attrNameLst>
                                          <p:attrName>ppt_x</p:attrName>
                                        </p:attrNameLst>
                                      </p:cBhvr>
                                      <p:tavLst>
                                        <p:tav tm="0">
                                          <p:val>
                                            <p:strVal val="#ppt_x"/>
                                          </p:val>
                                        </p:tav>
                                        <p:tav tm="100000">
                                          <p:val>
                                            <p:strVal val="#ppt_x"/>
                                          </p:val>
                                        </p:tav>
                                      </p:tavLst>
                                    </p:anim>
                                    <p:anim calcmode="lin" valueType="num">
                                      <p:cBhvr additive="base">
                                        <p:cTn id="31" dur="1000" fill="hold"/>
                                        <p:tgtEl>
                                          <p:spTgt spid="12"/>
                                        </p:tgtEl>
                                        <p:attrNameLst>
                                          <p:attrName>ppt_y</p:attrName>
                                        </p:attrNameLst>
                                      </p:cBhvr>
                                      <p:tavLst>
                                        <p:tav tm="0">
                                          <p:val>
                                            <p:strVal val="1+#ppt_h/2"/>
                                          </p:val>
                                        </p:tav>
                                        <p:tav tm="100000">
                                          <p:val>
                                            <p:strVal val="#ppt_y"/>
                                          </p:val>
                                        </p:tav>
                                      </p:tavLst>
                                    </p:anim>
                                  </p:childTnLst>
                                </p:cTn>
                              </p:par>
                            </p:childTnLst>
                          </p:cTn>
                        </p:par>
                        <p:par>
                          <p:cTn id="32" fill="hold">
                            <p:stCondLst>
                              <p:cond delay="5000"/>
                            </p:stCondLst>
                            <p:childTnLst>
                              <p:par>
                                <p:cTn id="33" presetID="16" presetClass="entr" presetSubtype="21"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arn(inVertical)">
                                      <p:cBhvr>
                                        <p:cTn id="35" dur="500"/>
                                        <p:tgtEl>
                                          <p:spTgt spid="4"/>
                                        </p:tgtEl>
                                      </p:cBhvr>
                                    </p:animEffect>
                                  </p:childTnLst>
                                </p:cTn>
                              </p:par>
                            </p:childTnLst>
                          </p:cTn>
                        </p:par>
                        <p:par>
                          <p:cTn id="36" fill="hold">
                            <p:stCondLst>
                              <p:cond delay="5500"/>
                            </p:stCondLst>
                            <p:childTnLst>
                              <p:par>
                                <p:cTn id="37" presetID="22" presetClass="entr" presetSubtype="4"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p:bldP spid="8" grpId="0"/>
      <p:bldP spid="11" grpId="0"/>
      <p:bldP spid="12" grpId="0" animBg="1"/>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94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44F5AC-D979-42EF-98B5-60BF265054ED}"/>
              </a:ext>
            </a:extLst>
          </p:cNvPr>
          <p:cNvSpPr>
            <a:spLocks noGrp="1"/>
          </p:cNvSpPr>
          <p:nvPr>
            <p:ph type="title"/>
          </p:nvPr>
        </p:nvSpPr>
        <p:spPr>
          <a:xfrm>
            <a:off x="3328767" y="265920"/>
            <a:ext cx="5534465" cy="907669"/>
          </a:xfrm>
          <a:noFill/>
        </p:spPr>
        <p:txBody>
          <a:bodyPr/>
          <a:lstStyle/>
          <a:p>
            <a:pPr algn="ctr"/>
            <a:r>
              <a:rPr lang="es-AR" b="1" dirty="0">
                <a:solidFill>
                  <a:schemeClr val="bg1"/>
                </a:solidFill>
              </a:rPr>
              <a:t>Instalando Debian</a:t>
            </a:r>
          </a:p>
        </p:txBody>
      </p:sp>
      <p:sp>
        <p:nvSpPr>
          <p:cNvPr id="5" name="CuadroTexto 4">
            <a:extLst>
              <a:ext uri="{FF2B5EF4-FFF2-40B4-BE49-F238E27FC236}">
                <a16:creationId xmlns:a16="http://schemas.microsoft.com/office/drawing/2014/main" id="{AB708CD7-3C25-4D65-84A8-34EBC9EFFDE5}"/>
              </a:ext>
            </a:extLst>
          </p:cNvPr>
          <p:cNvSpPr txBox="1"/>
          <p:nvPr/>
        </p:nvSpPr>
        <p:spPr>
          <a:xfrm>
            <a:off x="323557" y="304257"/>
            <a:ext cx="773723" cy="830997"/>
          </a:xfrm>
          <a:prstGeom prst="rect">
            <a:avLst/>
          </a:prstGeom>
          <a:solidFill>
            <a:schemeClr val="bg1"/>
          </a:solidFill>
        </p:spPr>
        <p:txBody>
          <a:bodyPr wrap="square" rtlCol="0">
            <a:spAutoFit/>
          </a:bodyPr>
          <a:lstStyle/>
          <a:p>
            <a:r>
              <a:rPr lang="es-AR" sz="4800" dirty="0"/>
              <a:t>↑</a:t>
            </a:r>
          </a:p>
        </p:txBody>
      </p:sp>
      <p:sp>
        <p:nvSpPr>
          <p:cNvPr id="6" name="Rectángulo 5">
            <a:hlinkClick r:id="rId4" action="ppaction://hlinksldjump"/>
            <a:extLst>
              <a:ext uri="{FF2B5EF4-FFF2-40B4-BE49-F238E27FC236}">
                <a16:creationId xmlns:a16="http://schemas.microsoft.com/office/drawing/2014/main" id="{E27B861F-70B7-4DCA-AFCD-726C4F4A9C6A}"/>
              </a:ext>
            </a:extLst>
          </p:cNvPr>
          <p:cNvSpPr/>
          <p:nvPr/>
        </p:nvSpPr>
        <p:spPr>
          <a:xfrm>
            <a:off x="323557" y="304255"/>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6859AD02-828B-41B7-AC35-33197AEE959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solidFill>
                  <a:schemeClr val="bg1">
                    <a:lumMod val="95000"/>
                  </a:schemeClr>
                </a:solidFill>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23628AA8-BCEB-4E29-9940-68BD8C5324C7}"/>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bg1">
                    <a:lumMod val="95000"/>
                  </a:schemeClr>
                </a:solidFill>
                <a:latin typeface="Lucida Handwriting" panose="03010101010101010101" pitchFamily="66" charset="0"/>
              </a:rPr>
              <a:t>→</a:t>
            </a:r>
          </a:p>
        </p:txBody>
      </p:sp>
      <p:sp>
        <p:nvSpPr>
          <p:cNvPr id="13" name="CuadroTexto 12">
            <a:extLst>
              <a:ext uri="{FF2B5EF4-FFF2-40B4-BE49-F238E27FC236}">
                <a16:creationId xmlns:a16="http://schemas.microsoft.com/office/drawing/2014/main" id="{08058A87-C331-4FF3-910F-92DA5021F80E}"/>
              </a:ext>
            </a:extLst>
          </p:cNvPr>
          <p:cNvSpPr txBox="1"/>
          <p:nvPr/>
        </p:nvSpPr>
        <p:spPr>
          <a:xfrm>
            <a:off x="613333" y="1372531"/>
            <a:ext cx="11244048" cy="1015663"/>
          </a:xfrm>
          <a:prstGeom prst="rect">
            <a:avLst/>
          </a:prstGeom>
          <a:solidFill>
            <a:schemeClr val="bg1">
              <a:lumMod val="95000"/>
              <a:alpha val="54000"/>
            </a:schemeClr>
          </a:solidFill>
        </p:spPr>
        <p:txBody>
          <a:bodyPr wrap="square" rtlCol="0">
            <a:spAutoFit/>
          </a:bodyPr>
          <a:lstStyle/>
          <a:p>
            <a:pPr fontAlgn="base"/>
            <a:r>
              <a:rPr lang="es-AR" sz="2000" b="1" dirty="0"/>
              <a:t>Debian funcionará en casi todos los ordenadores personales, incluyendo la mayoría de los modelos más antiguos. Cada nueva versión de Debian generalmente soporta un mayor número de arquitecturas de ordenadores.</a:t>
            </a:r>
          </a:p>
        </p:txBody>
      </p:sp>
      <p:sp>
        <p:nvSpPr>
          <p:cNvPr id="14" name="CuadroTexto 13">
            <a:extLst>
              <a:ext uri="{FF2B5EF4-FFF2-40B4-BE49-F238E27FC236}">
                <a16:creationId xmlns:a16="http://schemas.microsoft.com/office/drawing/2014/main" id="{72DB4702-A8EE-444A-ABD7-C67DCF498E76}"/>
              </a:ext>
            </a:extLst>
          </p:cNvPr>
          <p:cNvSpPr txBox="1"/>
          <p:nvPr/>
        </p:nvSpPr>
        <p:spPr>
          <a:xfrm>
            <a:off x="613333" y="2542734"/>
            <a:ext cx="11244048" cy="400110"/>
          </a:xfrm>
          <a:prstGeom prst="rect">
            <a:avLst/>
          </a:prstGeom>
          <a:solidFill>
            <a:schemeClr val="bg1">
              <a:lumMod val="95000"/>
              <a:alpha val="54000"/>
            </a:schemeClr>
          </a:solidFill>
        </p:spPr>
        <p:txBody>
          <a:bodyPr wrap="square" rtlCol="0">
            <a:spAutoFit/>
          </a:bodyPr>
          <a:lstStyle/>
          <a:p>
            <a:pPr fontAlgn="base"/>
            <a:r>
              <a:rPr lang="es-AR" sz="2000" b="1" dirty="0"/>
              <a:t>Puede descargar e instalar Debian mediante Internet si dispone de un buen acceso a Internet.</a:t>
            </a:r>
          </a:p>
        </p:txBody>
      </p:sp>
      <p:pic>
        <p:nvPicPr>
          <p:cNvPr id="9" name="Imagen 8" descr="Imagen que contiene captura de pantalla&#10;&#10;Descripción generada con confianza alta">
            <a:extLst>
              <a:ext uri="{FF2B5EF4-FFF2-40B4-BE49-F238E27FC236}">
                <a16:creationId xmlns:a16="http://schemas.microsoft.com/office/drawing/2014/main" id="{395A5A47-932F-4860-88B3-7B09895250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7895" y="3141786"/>
            <a:ext cx="5656207" cy="3450294"/>
          </a:xfrm>
          <a:prstGeom prst="rect">
            <a:avLst/>
          </a:prstGeom>
        </p:spPr>
      </p:pic>
    </p:spTree>
    <p:extLst>
      <p:ext uri="{BB962C8B-B14F-4D97-AF65-F5344CB8AC3E}">
        <p14:creationId xmlns:p14="http://schemas.microsoft.com/office/powerpoint/2010/main" val="23178451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childTnLst>
                          </p:cTn>
                        </p:par>
                        <p:par>
                          <p:cTn id="8" fill="hold">
                            <p:stCondLst>
                              <p:cond delay="125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25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25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250"/>
                                        <p:tgtEl>
                                          <p:spTgt spid="8"/>
                                        </p:tgtEl>
                                      </p:cBhvr>
                                    </p:animEffect>
                                  </p:childTnLst>
                                </p:cTn>
                              </p:par>
                            </p:childTnLst>
                          </p:cTn>
                        </p:par>
                        <p:par>
                          <p:cTn id="23" fill="hold">
                            <p:stCondLst>
                              <p:cond delay="2500"/>
                            </p:stCondLst>
                            <p:childTnLst>
                              <p:par>
                                <p:cTn id="24" presetID="2" presetClass="entr" presetSubtype="4"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childTnLst>
                          </p:cTn>
                        </p:par>
                        <p:par>
                          <p:cTn id="28" fill="hold">
                            <p:stCondLst>
                              <p:cond delay="3000"/>
                            </p:stCondLst>
                            <p:childTnLst>
                              <p:par>
                                <p:cTn id="29" presetID="2" presetClass="entr" presetSubtype="4"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p:bldP spid="8" grpId="0"/>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3C54AC-118A-4896-8AE4-01CB197B1164}"/>
              </a:ext>
            </a:extLst>
          </p:cNvPr>
          <p:cNvSpPr>
            <a:spLocks noGrp="1"/>
          </p:cNvSpPr>
          <p:nvPr>
            <p:ph type="title"/>
          </p:nvPr>
        </p:nvSpPr>
        <p:spPr>
          <a:xfrm>
            <a:off x="4123592" y="406399"/>
            <a:ext cx="3944815" cy="549275"/>
          </a:xfrm>
        </p:spPr>
        <p:txBody>
          <a:bodyPr>
            <a:normAutofit fontScale="90000"/>
          </a:bodyPr>
          <a:lstStyle/>
          <a:p>
            <a:pPr algn="ctr"/>
            <a:r>
              <a:rPr lang="es-AR" b="1" dirty="0">
                <a:solidFill>
                  <a:schemeClr val="bg1"/>
                </a:solidFill>
              </a:rPr>
              <a:t>Ubuntu</a:t>
            </a:r>
          </a:p>
        </p:txBody>
      </p:sp>
      <p:sp>
        <p:nvSpPr>
          <p:cNvPr id="4" name="CuadroTexto 3">
            <a:extLst>
              <a:ext uri="{FF2B5EF4-FFF2-40B4-BE49-F238E27FC236}">
                <a16:creationId xmlns:a16="http://schemas.microsoft.com/office/drawing/2014/main" id="{BE73D569-E07E-4EFD-B9FC-7975169952DB}"/>
              </a:ext>
            </a:extLst>
          </p:cNvPr>
          <p:cNvSpPr txBox="1"/>
          <p:nvPr/>
        </p:nvSpPr>
        <p:spPr>
          <a:xfrm>
            <a:off x="323557" y="304257"/>
            <a:ext cx="773723" cy="830997"/>
          </a:xfrm>
          <a:prstGeom prst="rect">
            <a:avLst/>
          </a:prstGeom>
          <a:solidFill>
            <a:schemeClr val="accent2"/>
          </a:solidFill>
          <a:ln>
            <a:solidFill>
              <a:srgbClr val="7030A0"/>
            </a:solidFill>
          </a:ln>
        </p:spPr>
        <p:txBody>
          <a:bodyPr wrap="square" rtlCol="0">
            <a:spAutoFit/>
          </a:bodyPr>
          <a:lstStyle/>
          <a:p>
            <a:r>
              <a:rPr lang="es-AR" sz="4800" dirty="0">
                <a:solidFill>
                  <a:schemeClr val="bg1"/>
                </a:solidFill>
              </a:rPr>
              <a:t>↑</a:t>
            </a:r>
          </a:p>
        </p:txBody>
      </p:sp>
      <p:sp>
        <p:nvSpPr>
          <p:cNvPr id="5" name="Rectángulo 4">
            <a:hlinkClick r:id="rId3" action="ppaction://hlinksldjump"/>
            <a:extLst>
              <a:ext uri="{FF2B5EF4-FFF2-40B4-BE49-F238E27FC236}">
                <a16:creationId xmlns:a16="http://schemas.microsoft.com/office/drawing/2014/main" id="{CA1D56F7-A520-4675-B694-364AFD2B553F}"/>
              </a:ext>
            </a:extLst>
          </p:cNvPr>
          <p:cNvSpPr/>
          <p:nvPr/>
        </p:nvSpPr>
        <p:spPr>
          <a:xfrm>
            <a:off x="323557" y="30425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CuadroTexto 5">
            <a:hlinkClick r:id="rId4" action="ppaction://hlinksldjump"/>
            <a:extLst>
              <a:ext uri="{FF2B5EF4-FFF2-40B4-BE49-F238E27FC236}">
                <a16:creationId xmlns:a16="http://schemas.microsoft.com/office/drawing/2014/main" id="{D328059A-91D6-4522-B2CC-DCF015861A0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solidFill>
                  <a:schemeClr val="accent2"/>
                </a:solidFill>
                <a:latin typeface="Lucida Handwriting" panose="03010101010101010101" pitchFamily="66" charset="0"/>
              </a:rPr>
              <a:t>→</a:t>
            </a:r>
          </a:p>
        </p:txBody>
      </p:sp>
      <p:sp>
        <p:nvSpPr>
          <p:cNvPr id="7" name="CuadroTexto 6">
            <a:hlinkClick r:id="rId4" action="ppaction://hlinksldjump"/>
            <a:extLst>
              <a:ext uri="{FF2B5EF4-FFF2-40B4-BE49-F238E27FC236}">
                <a16:creationId xmlns:a16="http://schemas.microsoft.com/office/drawing/2014/main" id="{8AE79DDD-E374-4DF3-8A5D-1BBCC833781F}"/>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accent2"/>
                </a:solidFill>
                <a:latin typeface="Lucida Handwriting" panose="03010101010101010101" pitchFamily="66" charset="0"/>
              </a:rPr>
              <a:t>→</a:t>
            </a:r>
          </a:p>
        </p:txBody>
      </p:sp>
      <p:pic>
        <p:nvPicPr>
          <p:cNvPr id="10" name="Imagen 9">
            <a:extLst>
              <a:ext uri="{FF2B5EF4-FFF2-40B4-BE49-F238E27FC236}">
                <a16:creationId xmlns:a16="http://schemas.microsoft.com/office/drawing/2014/main" id="{AE3FD29F-B7CE-4857-AA0D-6BE7D1FB93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266" y="2131700"/>
            <a:ext cx="2273159" cy="2273159"/>
          </a:xfrm>
          <a:prstGeom prst="rect">
            <a:avLst/>
          </a:prstGeom>
        </p:spPr>
      </p:pic>
      <p:graphicFrame>
        <p:nvGraphicFramePr>
          <p:cNvPr id="18" name="Diagrama 17">
            <a:extLst>
              <a:ext uri="{FF2B5EF4-FFF2-40B4-BE49-F238E27FC236}">
                <a16:creationId xmlns:a16="http://schemas.microsoft.com/office/drawing/2014/main" id="{E95FEA7B-D6FF-4420-B9FC-42EC476425FC}"/>
              </a:ext>
            </a:extLst>
          </p:cNvPr>
          <p:cNvGraphicFramePr/>
          <p:nvPr>
            <p:extLst>
              <p:ext uri="{D42A27DB-BD31-4B8C-83A1-F6EECF244321}">
                <p14:modId xmlns:p14="http://schemas.microsoft.com/office/powerpoint/2010/main" val="2241966184"/>
              </p:ext>
            </p:extLst>
          </p:nvPr>
        </p:nvGraphicFramePr>
        <p:xfrm>
          <a:off x="3383459" y="68103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01442130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25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25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250"/>
                                        <p:tgtEl>
                                          <p:spTgt spid="7"/>
                                        </p:tgtEl>
                                      </p:cBhvr>
                                    </p:animEffect>
                                  </p:childTnLst>
                                </p:cTn>
                              </p:par>
                            </p:childTnLst>
                          </p:cTn>
                        </p:par>
                        <p:par>
                          <p:cTn id="17" fill="hold">
                            <p:stCondLst>
                              <p:cond delay="1250"/>
                            </p:stCondLst>
                            <p:childTnLst>
                              <p:par>
                                <p:cTn id="18" presetID="6" presetClass="entr" presetSubtype="32"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circle(out)">
                                      <p:cBhvr>
                                        <p:cTn id="20" dur="2000"/>
                                        <p:tgtEl>
                                          <p:spTgt spid="10"/>
                                        </p:tgtEl>
                                      </p:cBhvr>
                                    </p:animEffect>
                                  </p:childTnLst>
                                </p:cTn>
                              </p:par>
                            </p:childTnLst>
                          </p:cTn>
                        </p:par>
                        <p:par>
                          <p:cTn id="21" fill="hold">
                            <p:stCondLst>
                              <p:cond delay="3250"/>
                            </p:stCondLst>
                            <p:childTnLst>
                              <p:par>
                                <p:cTn id="22" presetID="42" presetClass="entr" presetSubtype="0" fill="hold" grpId="0" nodeType="afterEffect">
                                  <p:stCondLst>
                                    <p:cond delay="0"/>
                                  </p:stCondLst>
                                  <p:childTnLst>
                                    <p:set>
                                      <p:cBhvr>
                                        <p:cTn id="23" dur="1" fill="hold">
                                          <p:stCondLst>
                                            <p:cond delay="0"/>
                                          </p:stCondLst>
                                        </p:cTn>
                                        <p:tgtEl>
                                          <p:spTgt spid="18">
                                            <p:graphicEl>
                                              <a:dgm id="{40272C83-DF92-4E5F-A4C3-170A011470EA}"/>
                                            </p:graphicEl>
                                          </p:spTgt>
                                        </p:tgtEl>
                                        <p:attrNameLst>
                                          <p:attrName>style.visibility</p:attrName>
                                        </p:attrNameLst>
                                      </p:cBhvr>
                                      <p:to>
                                        <p:strVal val="visible"/>
                                      </p:to>
                                    </p:set>
                                    <p:animEffect transition="in" filter="fade">
                                      <p:cBhvr>
                                        <p:cTn id="24" dur="1000"/>
                                        <p:tgtEl>
                                          <p:spTgt spid="18">
                                            <p:graphicEl>
                                              <a:dgm id="{40272C83-DF92-4E5F-A4C3-170A011470EA}"/>
                                            </p:graphicEl>
                                          </p:spTgt>
                                        </p:tgtEl>
                                      </p:cBhvr>
                                    </p:animEffect>
                                    <p:anim calcmode="lin" valueType="num">
                                      <p:cBhvr>
                                        <p:cTn id="25" dur="1000" fill="hold"/>
                                        <p:tgtEl>
                                          <p:spTgt spid="18">
                                            <p:graphicEl>
                                              <a:dgm id="{40272C83-DF92-4E5F-A4C3-170A011470EA}"/>
                                            </p:graphicEl>
                                          </p:spTgt>
                                        </p:tgtEl>
                                        <p:attrNameLst>
                                          <p:attrName>ppt_x</p:attrName>
                                        </p:attrNameLst>
                                      </p:cBhvr>
                                      <p:tavLst>
                                        <p:tav tm="0">
                                          <p:val>
                                            <p:strVal val="#ppt_x"/>
                                          </p:val>
                                        </p:tav>
                                        <p:tav tm="100000">
                                          <p:val>
                                            <p:strVal val="#ppt_x"/>
                                          </p:val>
                                        </p:tav>
                                      </p:tavLst>
                                    </p:anim>
                                    <p:anim calcmode="lin" valueType="num">
                                      <p:cBhvr>
                                        <p:cTn id="26" dur="1000" fill="hold"/>
                                        <p:tgtEl>
                                          <p:spTgt spid="18">
                                            <p:graphicEl>
                                              <a:dgm id="{40272C83-DF92-4E5F-A4C3-170A011470EA}"/>
                                            </p:graphicEl>
                                          </p:spTgt>
                                        </p:tgtEl>
                                        <p:attrNameLst>
                                          <p:attrName>ppt_y</p:attrName>
                                        </p:attrNameLst>
                                      </p:cBhvr>
                                      <p:tavLst>
                                        <p:tav tm="0">
                                          <p:val>
                                            <p:strVal val="#ppt_y+.1"/>
                                          </p:val>
                                        </p:tav>
                                        <p:tav tm="100000">
                                          <p:val>
                                            <p:strVal val="#ppt_y"/>
                                          </p:val>
                                        </p:tav>
                                      </p:tavLst>
                                    </p:anim>
                                  </p:childTnLst>
                                </p:cTn>
                              </p:par>
                            </p:childTnLst>
                          </p:cTn>
                        </p:par>
                        <p:par>
                          <p:cTn id="27" fill="hold">
                            <p:stCondLst>
                              <p:cond delay="4250"/>
                            </p:stCondLst>
                            <p:childTnLst>
                              <p:par>
                                <p:cTn id="28" presetID="42" presetClass="entr" presetSubtype="0" fill="hold" grpId="0" nodeType="afterEffect">
                                  <p:stCondLst>
                                    <p:cond delay="0"/>
                                  </p:stCondLst>
                                  <p:childTnLst>
                                    <p:set>
                                      <p:cBhvr>
                                        <p:cTn id="29" dur="1" fill="hold">
                                          <p:stCondLst>
                                            <p:cond delay="0"/>
                                          </p:stCondLst>
                                        </p:cTn>
                                        <p:tgtEl>
                                          <p:spTgt spid="18">
                                            <p:graphicEl>
                                              <a:dgm id="{B37507AB-C472-4C57-ABD2-07B792F06C2C}"/>
                                            </p:graphicEl>
                                          </p:spTgt>
                                        </p:tgtEl>
                                        <p:attrNameLst>
                                          <p:attrName>style.visibility</p:attrName>
                                        </p:attrNameLst>
                                      </p:cBhvr>
                                      <p:to>
                                        <p:strVal val="visible"/>
                                      </p:to>
                                    </p:set>
                                    <p:animEffect transition="in" filter="fade">
                                      <p:cBhvr>
                                        <p:cTn id="30" dur="1000"/>
                                        <p:tgtEl>
                                          <p:spTgt spid="18">
                                            <p:graphicEl>
                                              <a:dgm id="{B37507AB-C472-4C57-ABD2-07B792F06C2C}"/>
                                            </p:graphicEl>
                                          </p:spTgt>
                                        </p:tgtEl>
                                      </p:cBhvr>
                                    </p:animEffect>
                                    <p:anim calcmode="lin" valueType="num">
                                      <p:cBhvr>
                                        <p:cTn id="31" dur="1000" fill="hold"/>
                                        <p:tgtEl>
                                          <p:spTgt spid="18">
                                            <p:graphicEl>
                                              <a:dgm id="{B37507AB-C472-4C57-ABD2-07B792F06C2C}"/>
                                            </p:graphicEl>
                                          </p:spTgt>
                                        </p:tgtEl>
                                        <p:attrNameLst>
                                          <p:attrName>ppt_x</p:attrName>
                                        </p:attrNameLst>
                                      </p:cBhvr>
                                      <p:tavLst>
                                        <p:tav tm="0">
                                          <p:val>
                                            <p:strVal val="#ppt_x"/>
                                          </p:val>
                                        </p:tav>
                                        <p:tav tm="100000">
                                          <p:val>
                                            <p:strVal val="#ppt_x"/>
                                          </p:val>
                                        </p:tav>
                                      </p:tavLst>
                                    </p:anim>
                                    <p:anim calcmode="lin" valueType="num">
                                      <p:cBhvr>
                                        <p:cTn id="32" dur="1000" fill="hold"/>
                                        <p:tgtEl>
                                          <p:spTgt spid="18">
                                            <p:graphicEl>
                                              <a:dgm id="{B37507AB-C472-4C57-ABD2-07B792F06C2C}"/>
                                            </p:graphicEl>
                                          </p:spTgt>
                                        </p:tgtEl>
                                        <p:attrNameLst>
                                          <p:attrName>ppt_y</p:attrName>
                                        </p:attrNameLst>
                                      </p:cBhvr>
                                      <p:tavLst>
                                        <p:tav tm="0">
                                          <p:val>
                                            <p:strVal val="#ppt_y+.1"/>
                                          </p:val>
                                        </p:tav>
                                        <p:tav tm="100000">
                                          <p:val>
                                            <p:strVal val="#ppt_y"/>
                                          </p:val>
                                        </p:tav>
                                      </p:tavLst>
                                    </p:anim>
                                  </p:childTnLst>
                                </p:cTn>
                              </p:par>
                            </p:childTnLst>
                          </p:cTn>
                        </p:par>
                        <p:par>
                          <p:cTn id="33" fill="hold">
                            <p:stCondLst>
                              <p:cond delay="5250"/>
                            </p:stCondLst>
                            <p:childTnLst>
                              <p:par>
                                <p:cTn id="34" presetID="42" presetClass="entr" presetSubtype="0" fill="hold" grpId="0" nodeType="afterEffect">
                                  <p:stCondLst>
                                    <p:cond delay="0"/>
                                  </p:stCondLst>
                                  <p:childTnLst>
                                    <p:set>
                                      <p:cBhvr>
                                        <p:cTn id="35" dur="1" fill="hold">
                                          <p:stCondLst>
                                            <p:cond delay="0"/>
                                          </p:stCondLst>
                                        </p:cTn>
                                        <p:tgtEl>
                                          <p:spTgt spid="18">
                                            <p:graphicEl>
                                              <a:dgm id="{117B238D-AD1D-47E0-AFE5-160947F2FE6B}"/>
                                            </p:graphicEl>
                                          </p:spTgt>
                                        </p:tgtEl>
                                        <p:attrNameLst>
                                          <p:attrName>style.visibility</p:attrName>
                                        </p:attrNameLst>
                                      </p:cBhvr>
                                      <p:to>
                                        <p:strVal val="visible"/>
                                      </p:to>
                                    </p:set>
                                    <p:animEffect transition="in" filter="fade">
                                      <p:cBhvr>
                                        <p:cTn id="36" dur="1000"/>
                                        <p:tgtEl>
                                          <p:spTgt spid="18">
                                            <p:graphicEl>
                                              <a:dgm id="{117B238D-AD1D-47E0-AFE5-160947F2FE6B}"/>
                                            </p:graphicEl>
                                          </p:spTgt>
                                        </p:tgtEl>
                                      </p:cBhvr>
                                    </p:animEffect>
                                    <p:anim calcmode="lin" valueType="num">
                                      <p:cBhvr>
                                        <p:cTn id="37" dur="1000" fill="hold"/>
                                        <p:tgtEl>
                                          <p:spTgt spid="18">
                                            <p:graphicEl>
                                              <a:dgm id="{117B238D-AD1D-47E0-AFE5-160947F2FE6B}"/>
                                            </p:graphicEl>
                                          </p:spTgt>
                                        </p:tgtEl>
                                        <p:attrNameLst>
                                          <p:attrName>ppt_x</p:attrName>
                                        </p:attrNameLst>
                                      </p:cBhvr>
                                      <p:tavLst>
                                        <p:tav tm="0">
                                          <p:val>
                                            <p:strVal val="#ppt_x"/>
                                          </p:val>
                                        </p:tav>
                                        <p:tav tm="100000">
                                          <p:val>
                                            <p:strVal val="#ppt_x"/>
                                          </p:val>
                                        </p:tav>
                                      </p:tavLst>
                                    </p:anim>
                                    <p:anim calcmode="lin" valueType="num">
                                      <p:cBhvr>
                                        <p:cTn id="38" dur="1000" fill="hold"/>
                                        <p:tgtEl>
                                          <p:spTgt spid="18">
                                            <p:graphicEl>
                                              <a:dgm id="{117B238D-AD1D-47E0-AFE5-160947F2FE6B}"/>
                                            </p:graphicEl>
                                          </p:spTgt>
                                        </p:tgtEl>
                                        <p:attrNameLst>
                                          <p:attrName>ppt_y</p:attrName>
                                        </p:attrNameLst>
                                      </p:cBhvr>
                                      <p:tavLst>
                                        <p:tav tm="0">
                                          <p:val>
                                            <p:strVal val="#ppt_y+.1"/>
                                          </p:val>
                                        </p:tav>
                                        <p:tav tm="100000">
                                          <p:val>
                                            <p:strVal val="#ppt_y"/>
                                          </p:val>
                                        </p:tav>
                                      </p:tavLst>
                                    </p:anim>
                                  </p:childTnLst>
                                </p:cTn>
                              </p:par>
                            </p:childTnLst>
                          </p:cTn>
                        </p:par>
                        <p:par>
                          <p:cTn id="39" fill="hold">
                            <p:stCondLst>
                              <p:cond delay="6250"/>
                            </p:stCondLst>
                            <p:childTnLst>
                              <p:par>
                                <p:cTn id="40" presetID="42" presetClass="entr" presetSubtype="0" fill="hold" grpId="0" nodeType="afterEffect">
                                  <p:stCondLst>
                                    <p:cond delay="0"/>
                                  </p:stCondLst>
                                  <p:childTnLst>
                                    <p:set>
                                      <p:cBhvr>
                                        <p:cTn id="41" dur="1" fill="hold">
                                          <p:stCondLst>
                                            <p:cond delay="0"/>
                                          </p:stCondLst>
                                        </p:cTn>
                                        <p:tgtEl>
                                          <p:spTgt spid="18">
                                            <p:graphicEl>
                                              <a:dgm id="{9C7EE47F-3CBE-4B93-9039-B730C9897D56}"/>
                                            </p:graphicEl>
                                          </p:spTgt>
                                        </p:tgtEl>
                                        <p:attrNameLst>
                                          <p:attrName>style.visibility</p:attrName>
                                        </p:attrNameLst>
                                      </p:cBhvr>
                                      <p:to>
                                        <p:strVal val="visible"/>
                                      </p:to>
                                    </p:set>
                                    <p:animEffect transition="in" filter="fade">
                                      <p:cBhvr>
                                        <p:cTn id="42" dur="1000"/>
                                        <p:tgtEl>
                                          <p:spTgt spid="18">
                                            <p:graphicEl>
                                              <a:dgm id="{9C7EE47F-3CBE-4B93-9039-B730C9897D56}"/>
                                            </p:graphicEl>
                                          </p:spTgt>
                                        </p:tgtEl>
                                      </p:cBhvr>
                                    </p:animEffect>
                                    <p:anim calcmode="lin" valueType="num">
                                      <p:cBhvr>
                                        <p:cTn id="43" dur="1000" fill="hold"/>
                                        <p:tgtEl>
                                          <p:spTgt spid="18">
                                            <p:graphicEl>
                                              <a:dgm id="{9C7EE47F-3CBE-4B93-9039-B730C9897D56}"/>
                                            </p:graphicEl>
                                          </p:spTgt>
                                        </p:tgtEl>
                                        <p:attrNameLst>
                                          <p:attrName>ppt_x</p:attrName>
                                        </p:attrNameLst>
                                      </p:cBhvr>
                                      <p:tavLst>
                                        <p:tav tm="0">
                                          <p:val>
                                            <p:strVal val="#ppt_x"/>
                                          </p:val>
                                        </p:tav>
                                        <p:tav tm="100000">
                                          <p:val>
                                            <p:strVal val="#ppt_x"/>
                                          </p:val>
                                        </p:tav>
                                      </p:tavLst>
                                    </p:anim>
                                    <p:anim calcmode="lin" valueType="num">
                                      <p:cBhvr>
                                        <p:cTn id="44" dur="1000" fill="hold"/>
                                        <p:tgtEl>
                                          <p:spTgt spid="18">
                                            <p:graphicEl>
                                              <a:dgm id="{9C7EE47F-3CBE-4B93-9039-B730C9897D56}"/>
                                            </p:graphicEl>
                                          </p:spTgt>
                                        </p:tgtEl>
                                        <p:attrNameLst>
                                          <p:attrName>ppt_y</p:attrName>
                                        </p:attrNameLst>
                                      </p:cBhvr>
                                      <p:tavLst>
                                        <p:tav tm="0">
                                          <p:val>
                                            <p:strVal val="#ppt_y+.1"/>
                                          </p:val>
                                        </p:tav>
                                        <p:tav tm="100000">
                                          <p:val>
                                            <p:strVal val="#ppt_y"/>
                                          </p:val>
                                        </p:tav>
                                      </p:tavLst>
                                    </p:anim>
                                  </p:childTnLst>
                                </p:cTn>
                              </p:par>
                            </p:childTnLst>
                          </p:cTn>
                        </p:par>
                        <p:par>
                          <p:cTn id="45" fill="hold">
                            <p:stCondLst>
                              <p:cond delay="7250"/>
                            </p:stCondLst>
                            <p:childTnLst>
                              <p:par>
                                <p:cTn id="46" presetID="42" presetClass="entr" presetSubtype="0" fill="hold" grpId="0" nodeType="afterEffect">
                                  <p:stCondLst>
                                    <p:cond delay="0"/>
                                  </p:stCondLst>
                                  <p:childTnLst>
                                    <p:set>
                                      <p:cBhvr>
                                        <p:cTn id="47" dur="1" fill="hold">
                                          <p:stCondLst>
                                            <p:cond delay="0"/>
                                          </p:stCondLst>
                                        </p:cTn>
                                        <p:tgtEl>
                                          <p:spTgt spid="18">
                                            <p:graphicEl>
                                              <a:dgm id="{20958754-582A-437A-8D2C-2DD9A53EC610}"/>
                                            </p:graphicEl>
                                          </p:spTgt>
                                        </p:tgtEl>
                                        <p:attrNameLst>
                                          <p:attrName>style.visibility</p:attrName>
                                        </p:attrNameLst>
                                      </p:cBhvr>
                                      <p:to>
                                        <p:strVal val="visible"/>
                                      </p:to>
                                    </p:set>
                                    <p:animEffect transition="in" filter="fade">
                                      <p:cBhvr>
                                        <p:cTn id="48" dur="1000"/>
                                        <p:tgtEl>
                                          <p:spTgt spid="18">
                                            <p:graphicEl>
                                              <a:dgm id="{20958754-582A-437A-8D2C-2DD9A53EC610}"/>
                                            </p:graphicEl>
                                          </p:spTgt>
                                        </p:tgtEl>
                                      </p:cBhvr>
                                    </p:animEffect>
                                    <p:anim calcmode="lin" valueType="num">
                                      <p:cBhvr>
                                        <p:cTn id="49" dur="1000" fill="hold"/>
                                        <p:tgtEl>
                                          <p:spTgt spid="18">
                                            <p:graphicEl>
                                              <a:dgm id="{20958754-582A-437A-8D2C-2DD9A53EC610}"/>
                                            </p:graphicEl>
                                          </p:spTgt>
                                        </p:tgtEl>
                                        <p:attrNameLst>
                                          <p:attrName>ppt_x</p:attrName>
                                        </p:attrNameLst>
                                      </p:cBhvr>
                                      <p:tavLst>
                                        <p:tav tm="0">
                                          <p:val>
                                            <p:strVal val="#ppt_x"/>
                                          </p:val>
                                        </p:tav>
                                        <p:tav tm="100000">
                                          <p:val>
                                            <p:strVal val="#ppt_x"/>
                                          </p:val>
                                        </p:tav>
                                      </p:tavLst>
                                    </p:anim>
                                    <p:anim calcmode="lin" valueType="num">
                                      <p:cBhvr>
                                        <p:cTn id="50" dur="1000" fill="hold"/>
                                        <p:tgtEl>
                                          <p:spTgt spid="18">
                                            <p:graphicEl>
                                              <a:dgm id="{20958754-582A-437A-8D2C-2DD9A53EC610}"/>
                                            </p:graphicEl>
                                          </p:spTgt>
                                        </p:tgtEl>
                                        <p:attrNameLst>
                                          <p:attrName>ppt_y</p:attrName>
                                        </p:attrNameLst>
                                      </p:cBhvr>
                                      <p:tavLst>
                                        <p:tav tm="0">
                                          <p:val>
                                            <p:strVal val="#ppt_y+.1"/>
                                          </p:val>
                                        </p:tav>
                                        <p:tav tm="100000">
                                          <p:val>
                                            <p:strVal val="#ppt_y"/>
                                          </p:val>
                                        </p:tav>
                                      </p:tavLst>
                                    </p:anim>
                                  </p:childTnLst>
                                </p:cTn>
                              </p:par>
                            </p:childTnLst>
                          </p:cTn>
                        </p:par>
                        <p:par>
                          <p:cTn id="51" fill="hold">
                            <p:stCondLst>
                              <p:cond delay="8250"/>
                            </p:stCondLst>
                            <p:childTnLst>
                              <p:par>
                                <p:cTn id="52" presetID="42" presetClass="entr" presetSubtype="0" fill="hold" grpId="0" nodeType="afterEffect">
                                  <p:stCondLst>
                                    <p:cond delay="0"/>
                                  </p:stCondLst>
                                  <p:childTnLst>
                                    <p:set>
                                      <p:cBhvr>
                                        <p:cTn id="53" dur="1" fill="hold">
                                          <p:stCondLst>
                                            <p:cond delay="0"/>
                                          </p:stCondLst>
                                        </p:cTn>
                                        <p:tgtEl>
                                          <p:spTgt spid="18">
                                            <p:graphicEl>
                                              <a:dgm id="{9DD65887-1904-4AD1-AA2C-D8E4AF4C7D9E}"/>
                                            </p:graphicEl>
                                          </p:spTgt>
                                        </p:tgtEl>
                                        <p:attrNameLst>
                                          <p:attrName>style.visibility</p:attrName>
                                        </p:attrNameLst>
                                      </p:cBhvr>
                                      <p:to>
                                        <p:strVal val="visible"/>
                                      </p:to>
                                    </p:set>
                                    <p:animEffect transition="in" filter="fade">
                                      <p:cBhvr>
                                        <p:cTn id="54" dur="1000"/>
                                        <p:tgtEl>
                                          <p:spTgt spid="18">
                                            <p:graphicEl>
                                              <a:dgm id="{9DD65887-1904-4AD1-AA2C-D8E4AF4C7D9E}"/>
                                            </p:graphicEl>
                                          </p:spTgt>
                                        </p:tgtEl>
                                      </p:cBhvr>
                                    </p:animEffect>
                                    <p:anim calcmode="lin" valueType="num">
                                      <p:cBhvr>
                                        <p:cTn id="55" dur="1000" fill="hold"/>
                                        <p:tgtEl>
                                          <p:spTgt spid="18">
                                            <p:graphicEl>
                                              <a:dgm id="{9DD65887-1904-4AD1-AA2C-D8E4AF4C7D9E}"/>
                                            </p:graphicEl>
                                          </p:spTgt>
                                        </p:tgtEl>
                                        <p:attrNameLst>
                                          <p:attrName>ppt_x</p:attrName>
                                        </p:attrNameLst>
                                      </p:cBhvr>
                                      <p:tavLst>
                                        <p:tav tm="0">
                                          <p:val>
                                            <p:strVal val="#ppt_x"/>
                                          </p:val>
                                        </p:tav>
                                        <p:tav tm="100000">
                                          <p:val>
                                            <p:strVal val="#ppt_x"/>
                                          </p:val>
                                        </p:tav>
                                      </p:tavLst>
                                    </p:anim>
                                    <p:anim calcmode="lin" valueType="num">
                                      <p:cBhvr>
                                        <p:cTn id="56" dur="1000" fill="hold"/>
                                        <p:tgtEl>
                                          <p:spTgt spid="18">
                                            <p:graphicEl>
                                              <a:dgm id="{9DD65887-1904-4AD1-AA2C-D8E4AF4C7D9E}"/>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Graphic spid="18" grpId="0">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3C54AC-118A-4896-8AE4-01CB197B1164}"/>
              </a:ext>
            </a:extLst>
          </p:cNvPr>
          <p:cNvSpPr>
            <a:spLocks noGrp="1"/>
          </p:cNvSpPr>
          <p:nvPr>
            <p:ph type="title"/>
          </p:nvPr>
        </p:nvSpPr>
        <p:spPr>
          <a:xfrm>
            <a:off x="4123592" y="406399"/>
            <a:ext cx="3944815" cy="549275"/>
          </a:xfrm>
        </p:spPr>
        <p:txBody>
          <a:bodyPr>
            <a:normAutofit fontScale="90000"/>
          </a:bodyPr>
          <a:lstStyle/>
          <a:p>
            <a:pPr algn="ctr"/>
            <a:r>
              <a:rPr lang="es-AR" b="1" dirty="0">
                <a:solidFill>
                  <a:schemeClr val="bg1"/>
                </a:solidFill>
              </a:rPr>
              <a:t>Canonical</a:t>
            </a:r>
          </a:p>
        </p:txBody>
      </p:sp>
      <p:sp>
        <p:nvSpPr>
          <p:cNvPr id="4" name="CuadroTexto 3">
            <a:extLst>
              <a:ext uri="{FF2B5EF4-FFF2-40B4-BE49-F238E27FC236}">
                <a16:creationId xmlns:a16="http://schemas.microsoft.com/office/drawing/2014/main" id="{BE73D569-E07E-4EFD-B9FC-7975169952DB}"/>
              </a:ext>
            </a:extLst>
          </p:cNvPr>
          <p:cNvSpPr txBox="1"/>
          <p:nvPr/>
        </p:nvSpPr>
        <p:spPr>
          <a:xfrm>
            <a:off x="323557" y="304257"/>
            <a:ext cx="773723" cy="830997"/>
          </a:xfrm>
          <a:prstGeom prst="rect">
            <a:avLst/>
          </a:prstGeom>
          <a:solidFill>
            <a:schemeClr val="accent2"/>
          </a:solidFill>
          <a:ln>
            <a:solidFill>
              <a:srgbClr val="7030A0"/>
            </a:solidFill>
          </a:ln>
        </p:spPr>
        <p:txBody>
          <a:bodyPr wrap="square" rtlCol="0">
            <a:spAutoFit/>
          </a:bodyPr>
          <a:lstStyle/>
          <a:p>
            <a:r>
              <a:rPr lang="es-AR" sz="4800" dirty="0">
                <a:solidFill>
                  <a:schemeClr val="bg1"/>
                </a:solidFill>
              </a:rPr>
              <a:t>↑</a:t>
            </a:r>
          </a:p>
        </p:txBody>
      </p:sp>
      <p:sp>
        <p:nvSpPr>
          <p:cNvPr id="5" name="Rectángulo 4">
            <a:hlinkClick r:id="rId3" action="ppaction://hlinksldjump"/>
            <a:extLst>
              <a:ext uri="{FF2B5EF4-FFF2-40B4-BE49-F238E27FC236}">
                <a16:creationId xmlns:a16="http://schemas.microsoft.com/office/drawing/2014/main" id="{CA1D56F7-A520-4675-B694-364AFD2B553F}"/>
              </a:ext>
            </a:extLst>
          </p:cNvPr>
          <p:cNvSpPr/>
          <p:nvPr/>
        </p:nvSpPr>
        <p:spPr>
          <a:xfrm>
            <a:off x="323557" y="30425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CuadroTexto 5">
            <a:hlinkClick r:id="rId4" action="ppaction://hlinksldjump"/>
            <a:extLst>
              <a:ext uri="{FF2B5EF4-FFF2-40B4-BE49-F238E27FC236}">
                <a16:creationId xmlns:a16="http://schemas.microsoft.com/office/drawing/2014/main" id="{D328059A-91D6-4522-B2CC-DCF015861A0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solidFill>
                  <a:schemeClr val="accent2"/>
                </a:solidFill>
                <a:latin typeface="Lucida Handwriting" panose="03010101010101010101" pitchFamily="66" charset="0"/>
              </a:rPr>
              <a:t>→</a:t>
            </a:r>
          </a:p>
        </p:txBody>
      </p:sp>
      <p:sp>
        <p:nvSpPr>
          <p:cNvPr id="7" name="CuadroTexto 6">
            <a:hlinkClick r:id="rId5" action="ppaction://hlinksldjump"/>
            <a:extLst>
              <a:ext uri="{FF2B5EF4-FFF2-40B4-BE49-F238E27FC236}">
                <a16:creationId xmlns:a16="http://schemas.microsoft.com/office/drawing/2014/main" id="{8AE79DDD-E374-4DF3-8A5D-1BBCC833781F}"/>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accent2"/>
                </a:solidFill>
                <a:latin typeface="Lucida Handwriting" panose="03010101010101010101" pitchFamily="66" charset="0"/>
              </a:rPr>
              <a:t>→</a:t>
            </a:r>
          </a:p>
        </p:txBody>
      </p:sp>
      <p:pic>
        <p:nvPicPr>
          <p:cNvPr id="8" name="Imagen 7" descr="Imagen que contiene imágenes prediseñadas&#10;&#10;Descripción generada con confianza alta">
            <a:extLst>
              <a:ext uri="{FF2B5EF4-FFF2-40B4-BE49-F238E27FC236}">
                <a16:creationId xmlns:a16="http://schemas.microsoft.com/office/drawing/2014/main" id="{08E33BFD-AD21-4100-84B0-AABB06C2BF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6262" y="1574756"/>
            <a:ext cx="3279109" cy="2461461"/>
          </a:xfrm>
          <a:prstGeom prst="rect">
            <a:avLst/>
          </a:prstGeom>
        </p:spPr>
      </p:pic>
      <p:sp>
        <p:nvSpPr>
          <p:cNvPr id="9" name="CuadroTexto 8">
            <a:extLst>
              <a:ext uri="{FF2B5EF4-FFF2-40B4-BE49-F238E27FC236}">
                <a16:creationId xmlns:a16="http://schemas.microsoft.com/office/drawing/2014/main" id="{F910914C-B1D3-4F6D-A9BC-2A8F7E528C0D}"/>
              </a:ext>
            </a:extLst>
          </p:cNvPr>
          <p:cNvSpPr txBox="1"/>
          <p:nvPr/>
        </p:nvSpPr>
        <p:spPr>
          <a:xfrm>
            <a:off x="323557" y="1611309"/>
            <a:ext cx="6448304" cy="461665"/>
          </a:xfrm>
          <a:prstGeom prst="rect">
            <a:avLst/>
          </a:prstGeom>
          <a:solidFill>
            <a:schemeClr val="accent2">
              <a:alpha val="78000"/>
            </a:schemeClr>
          </a:solidFill>
        </p:spPr>
        <p:txBody>
          <a:bodyPr wrap="square" rtlCol="0">
            <a:spAutoFit/>
          </a:bodyPr>
          <a:lstStyle/>
          <a:p>
            <a:r>
              <a:rPr lang="es-AR" sz="2400" b="1" dirty="0">
                <a:solidFill>
                  <a:schemeClr val="bg1"/>
                </a:solidFill>
              </a:rPr>
              <a:t>Ubuntu es patrocinado por la empresa Canonical.</a:t>
            </a:r>
          </a:p>
        </p:txBody>
      </p:sp>
      <p:sp>
        <p:nvSpPr>
          <p:cNvPr id="12" name="CuadroTexto 11">
            <a:extLst>
              <a:ext uri="{FF2B5EF4-FFF2-40B4-BE49-F238E27FC236}">
                <a16:creationId xmlns:a16="http://schemas.microsoft.com/office/drawing/2014/main" id="{EFB1ACF4-5C5A-4DFD-83E8-86D7F059AB15}"/>
              </a:ext>
            </a:extLst>
          </p:cNvPr>
          <p:cNvSpPr txBox="1"/>
          <p:nvPr/>
        </p:nvSpPr>
        <p:spPr>
          <a:xfrm>
            <a:off x="323557" y="2168671"/>
            <a:ext cx="6448304" cy="830997"/>
          </a:xfrm>
          <a:prstGeom prst="rect">
            <a:avLst/>
          </a:prstGeom>
          <a:solidFill>
            <a:schemeClr val="accent2">
              <a:alpha val="78000"/>
            </a:schemeClr>
          </a:solidFill>
        </p:spPr>
        <p:txBody>
          <a:bodyPr wrap="square" rtlCol="0">
            <a:spAutoFit/>
          </a:bodyPr>
          <a:lstStyle/>
          <a:p>
            <a:r>
              <a:rPr lang="es-AR" sz="2400" b="1" dirty="0">
                <a:solidFill>
                  <a:schemeClr val="bg1"/>
                </a:solidFill>
              </a:rPr>
              <a:t>Se financia por medio de servicios vinculados al sistema operativo</a:t>
            </a:r>
          </a:p>
        </p:txBody>
      </p:sp>
      <p:sp>
        <p:nvSpPr>
          <p:cNvPr id="13" name="CuadroTexto 12">
            <a:extLst>
              <a:ext uri="{FF2B5EF4-FFF2-40B4-BE49-F238E27FC236}">
                <a16:creationId xmlns:a16="http://schemas.microsoft.com/office/drawing/2014/main" id="{B9AC5E17-75CF-4372-A1BD-E765FCC7A32B}"/>
              </a:ext>
            </a:extLst>
          </p:cNvPr>
          <p:cNvSpPr txBox="1"/>
          <p:nvPr/>
        </p:nvSpPr>
        <p:spPr>
          <a:xfrm>
            <a:off x="323557" y="3104212"/>
            <a:ext cx="6448304" cy="830997"/>
          </a:xfrm>
          <a:prstGeom prst="rect">
            <a:avLst/>
          </a:prstGeom>
          <a:solidFill>
            <a:schemeClr val="accent2">
              <a:alpha val="78000"/>
            </a:schemeClr>
          </a:solidFill>
        </p:spPr>
        <p:txBody>
          <a:bodyPr wrap="square" rtlCol="0">
            <a:spAutoFit/>
          </a:bodyPr>
          <a:lstStyle/>
          <a:p>
            <a:r>
              <a:rPr lang="es-AR" sz="2400" b="1" dirty="0">
                <a:solidFill>
                  <a:schemeClr val="bg1"/>
                </a:solidFill>
              </a:rPr>
              <a:t>Mejoran su sistema operativo con el </a:t>
            </a:r>
            <a:r>
              <a:rPr lang="es-AR" sz="2400" b="1" dirty="0" err="1">
                <a:solidFill>
                  <a:schemeClr val="bg1"/>
                </a:solidFill>
              </a:rPr>
              <a:t>feedback</a:t>
            </a:r>
            <a:r>
              <a:rPr lang="es-AR" sz="2400" b="1" dirty="0">
                <a:solidFill>
                  <a:schemeClr val="bg1"/>
                </a:solidFill>
              </a:rPr>
              <a:t> de los desarrolladores en la comunidad.</a:t>
            </a:r>
          </a:p>
        </p:txBody>
      </p:sp>
      <p:sp>
        <p:nvSpPr>
          <p:cNvPr id="14" name="CuadroTexto 13">
            <a:extLst>
              <a:ext uri="{FF2B5EF4-FFF2-40B4-BE49-F238E27FC236}">
                <a16:creationId xmlns:a16="http://schemas.microsoft.com/office/drawing/2014/main" id="{29764EEC-6A3E-4A1F-B7B7-92B9C03C4CEC}"/>
              </a:ext>
            </a:extLst>
          </p:cNvPr>
          <p:cNvSpPr txBox="1"/>
          <p:nvPr/>
        </p:nvSpPr>
        <p:spPr>
          <a:xfrm>
            <a:off x="323557" y="4036217"/>
            <a:ext cx="6448304" cy="830997"/>
          </a:xfrm>
          <a:prstGeom prst="rect">
            <a:avLst/>
          </a:prstGeom>
          <a:solidFill>
            <a:schemeClr val="accent2">
              <a:alpha val="78000"/>
            </a:schemeClr>
          </a:solidFill>
        </p:spPr>
        <p:txBody>
          <a:bodyPr wrap="square" rtlCol="0">
            <a:spAutoFit/>
          </a:bodyPr>
          <a:lstStyle/>
          <a:p>
            <a:r>
              <a:rPr lang="es-AR" sz="2400" b="1" dirty="0">
                <a:solidFill>
                  <a:schemeClr val="bg1"/>
                </a:solidFill>
              </a:rPr>
              <a:t>La comunidad desarrolla otras versiones de Ubuntu con diferentes interfaces.</a:t>
            </a:r>
          </a:p>
        </p:txBody>
      </p:sp>
    </p:spTree>
    <p:extLst>
      <p:ext uri="{BB962C8B-B14F-4D97-AF65-F5344CB8AC3E}">
        <p14:creationId xmlns:p14="http://schemas.microsoft.com/office/powerpoint/2010/main" val="1079969334"/>
      </p:ext>
    </p:extLst>
  </p:cSld>
  <p:clrMapOvr>
    <a:masterClrMapping/>
  </p:clrMapOvr>
  <mc:AlternateContent xmlns:mc="http://schemas.openxmlformats.org/markup-compatibility/2006" xmlns:p14="http://schemas.microsoft.com/office/powerpoint/2010/main">
    <mc:Choice Requires="p14">
      <p:transition spd="slow" p14:dur="1600">
        <p14:prism dir="d"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25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25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250"/>
                                        <p:tgtEl>
                                          <p:spTgt spid="7"/>
                                        </p:tgtEl>
                                      </p:cBhvr>
                                    </p:animEffect>
                                  </p:childTnLst>
                                </p:cTn>
                              </p:par>
                            </p:childTnLst>
                          </p:cTn>
                        </p:par>
                        <p:par>
                          <p:cTn id="17" fill="hold">
                            <p:stCondLst>
                              <p:cond delay="1250"/>
                            </p:stCondLst>
                            <p:childTnLst>
                              <p:par>
                                <p:cTn id="18" presetID="22" presetClass="entr" presetSubtype="4" fill="hold" grpId="0" nodeType="afterEffect">
                                  <p:stCondLst>
                                    <p:cond delay="0"/>
                                  </p:stCondLst>
                                  <p:childTnLst>
                                    <p:set>
                                      <p:cBhvr>
                                        <p:cTn id="19" dur="1" fill="hold">
                                          <p:stCondLst>
                                            <p:cond delay="0"/>
                                          </p:stCondLst>
                                        </p:cTn>
                                        <p:tgtEl>
                                          <p:spTgt spid="9">
                                            <p:bg/>
                                          </p:spTgt>
                                        </p:tgtEl>
                                        <p:attrNameLst>
                                          <p:attrName>style.visibility</p:attrName>
                                        </p:attrNameLst>
                                      </p:cBhvr>
                                      <p:to>
                                        <p:strVal val="visible"/>
                                      </p:to>
                                    </p:set>
                                    <p:animEffect transition="in" filter="wipe(down)">
                                      <p:cBhvr>
                                        <p:cTn id="20" dur="500"/>
                                        <p:tgtEl>
                                          <p:spTgt spid="9">
                                            <p:bg/>
                                          </p:spTgt>
                                        </p:tgtEl>
                                      </p:cBhvr>
                                    </p:animEffect>
                                  </p:childTnLst>
                                </p:cTn>
                              </p:par>
                            </p:childTnLst>
                          </p:cTn>
                        </p:par>
                        <p:par>
                          <p:cTn id="21" fill="hold">
                            <p:stCondLst>
                              <p:cond delay="1750"/>
                            </p:stCondLst>
                            <p:childTnLst>
                              <p:par>
                                <p:cTn id="22" presetID="22" presetClass="entr" presetSubtype="4" fill="hold" grpId="0" nodeType="after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Effect transition="in" filter="wipe(down)">
                                      <p:cBhvr>
                                        <p:cTn id="24" dur="500"/>
                                        <p:tgtEl>
                                          <p:spTgt spid="9">
                                            <p:txEl>
                                              <p:pRg st="0" end="0"/>
                                            </p:txEl>
                                          </p:spTgt>
                                        </p:tgtEl>
                                      </p:cBhvr>
                                    </p:animEffect>
                                  </p:childTnLst>
                                </p:cTn>
                              </p:par>
                            </p:childTnLst>
                          </p:cTn>
                        </p:par>
                        <p:par>
                          <p:cTn id="25" fill="hold">
                            <p:stCondLst>
                              <p:cond delay="2250"/>
                            </p:stCondLst>
                            <p:childTnLst>
                              <p:par>
                                <p:cTn id="26" presetID="22" presetClass="entr" presetSubtype="4" fill="hold" grpId="0" nodeType="afterEffect">
                                  <p:stCondLst>
                                    <p:cond delay="0"/>
                                  </p:stCondLst>
                                  <p:childTnLst>
                                    <p:set>
                                      <p:cBhvr>
                                        <p:cTn id="27" dur="1" fill="hold">
                                          <p:stCondLst>
                                            <p:cond delay="0"/>
                                          </p:stCondLst>
                                        </p:cTn>
                                        <p:tgtEl>
                                          <p:spTgt spid="12">
                                            <p:bg/>
                                          </p:spTgt>
                                        </p:tgtEl>
                                        <p:attrNameLst>
                                          <p:attrName>style.visibility</p:attrName>
                                        </p:attrNameLst>
                                      </p:cBhvr>
                                      <p:to>
                                        <p:strVal val="visible"/>
                                      </p:to>
                                    </p:set>
                                    <p:animEffect transition="in" filter="wipe(down)">
                                      <p:cBhvr>
                                        <p:cTn id="28" dur="500"/>
                                        <p:tgtEl>
                                          <p:spTgt spid="12">
                                            <p:bg/>
                                          </p:spTgt>
                                        </p:tgtEl>
                                      </p:cBhvr>
                                    </p:animEffect>
                                  </p:childTnLst>
                                </p:cTn>
                              </p:par>
                            </p:childTnLst>
                          </p:cTn>
                        </p:par>
                        <p:par>
                          <p:cTn id="29" fill="hold">
                            <p:stCondLst>
                              <p:cond delay="2750"/>
                            </p:stCondLst>
                            <p:childTnLst>
                              <p:par>
                                <p:cTn id="30" presetID="22" presetClass="entr" presetSubtype="4" fill="hold" grpId="0" nodeType="after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wipe(down)">
                                      <p:cBhvr>
                                        <p:cTn id="32" dur="500"/>
                                        <p:tgtEl>
                                          <p:spTgt spid="12">
                                            <p:txEl>
                                              <p:pRg st="0" end="0"/>
                                            </p:txEl>
                                          </p:spTgt>
                                        </p:tgtEl>
                                      </p:cBhvr>
                                    </p:animEffect>
                                  </p:childTnLst>
                                </p:cTn>
                              </p:par>
                            </p:childTnLst>
                          </p:cTn>
                        </p:par>
                        <p:par>
                          <p:cTn id="33" fill="hold">
                            <p:stCondLst>
                              <p:cond delay="3250"/>
                            </p:stCondLst>
                            <p:childTnLst>
                              <p:par>
                                <p:cTn id="34" presetID="22" presetClass="entr" presetSubtype="4" fill="hold" grpId="0" nodeType="afterEffect">
                                  <p:stCondLst>
                                    <p:cond delay="0"/>
                                  </p:stCondLst>
                                  <p:childTnLst>
                                    <p:set>
                                      <p:cBhvr>
                                        <p:cTn id="35" dur="1" fill="hold">
                                          <p:stCondLst>
                                            <p:cond delay="0"/>
                                          </p:stCondLst>
                                        </p:cTn>
                                        <p:tgtEl>
                                          <p:spTgt spid="13">
                                            <p:bg/>
                                          </p:spTgt>
                                        </p:tgtEl>
                                        <p:attrNameLst>
                                          <p:attrName>style.visibility</p:attrName>
                                        </p:attrNameLst>
                                      </p:cBhvr>
                                      <p:to>
                                        <p:strVal val="visible"/>
                                      </p:to>
                                    </p:set>
                                    <p:animEffect transition="in" filter="wipe(down)">
                                      <p:cBhvr>
                                        <p:cTn id="36" dur="500"/>
                                        <p:tgtEl>
                                          <p:spTgt spid="13">
                                            <p:bg/>
                                          </p:spTgt>
                                        </p:tgtEl>
                                      </p:cBhvr>
                                    </p:animEffect>
                                  </p:childTnLst>
                                </p:cTn>
                              </p:par>
                            </p:childTnLst>
                          </p:cTn>
                        </p:par>
                        <p:par>
                          <p:cTn id="37" fill="hold">
                            <p:stCondLst>
                              <p:cond delay="3750"/>
                            </p:stCondLst>
                            <p:childTnLst>
                              <p:par>
                                <p:cTn id="38" presetID="22" presetClass="entr" presetSubtype="4" fill="hold" grpId="0" nodeType="afterEffect">
                                  <p:stCondLst>
                                    <p:cond delay="0"/>
                                  </p:stCondLst>
                                  <p:childTnLst>
                                    <p:set>
                                      <p:cBhvr>
                                        <p:cTn id="39" dur="1" fill="hold">
                                          <p:stCondLst>
                                            <p:cond delay="0"/>
                                          </p:stCondLst>
                                        </p:cTn>
                                        <p:tgtEl>
                                          <p:spTgt spid="13">
                                            <p:txEl>
                                              <p:pRg st="0" end="0"/>
                                            </p:txEl>
                                          </p:spTgt>
                                        </p:tgtEl>
                                        <p:attrNameLst>
                                          <p:attrName>style.visibility</p:attrName>
                                        </p:attrNameLst>
                                      </p:cBhvr>
                                      <p:to>
                                        <p:strVal val="visible"/>
                                      </p:to>
                                    </p:set>
                                    <p:animEffect transition="in" filter="wipe(down)">
                                      <p:cBhvr>
                                        <p:cTn id="40" dur="500"/>
                                        <p:tgtEl>
                                          <p:spTgt spid="13">
                                            <p:txEl>
                                              <p:pRg st="0" end="0"/>
                                            </p:txEl>
                                          </p:spTgt>
                                        </p:tgtEl>
                                      </p:cBhvr>
                                    </p:animEffect>
                                  </p:childTnLst>
                                </p:cTn>
                              </p:par>
                            </p:childTnLst>
                          </p:cTn>
                        </p:par>
                        <p:par>
                          <p:cTn id="41" fill="hold">
                            <p:stCondLst>
                              <p:cond delay="4250"/>
                            </p:stCondLst>
                            <p:childTnLst>
                              <p:par>
                                <p:cTn id="42" presetID="22" presetClass="entr" presetSubtype="4" fill="hold" grpId="0" nodeType="afterEffect">
                                  <p:stCondLst>
                                    <p:cond delay="0"/>
                                  </p:stCondLst>
                                  <p:childTnLst>
                                    <p:set>
                                      <p:cBhvr>
                                        <p:cTn id="43" dur="1" fill="hold">
                                          <p:stCondLst>
                                            <p:cond delay="0"/>
                                          </p:stCondLst>
                                        </p:cTn>
                                        <p:tgtEl>
                                          <p:spTgt spid="14">
                                            <p:bg/>
                                          </p:spTgt>
                                        </p:tgtEl>
                                        <p:attrNameLst>
                                          <p:attrName>style.visibility</p:attrName>
                                        </p:attrNameLst>
                                      </p:cBhvr>
                                      <p:to>
                                        <p:strVal val="visible"/>
                                      </p:to>
                                    </p:set>
                                    <p:animEffect transition="in" filter="wipe(down)">
                                      <p:cBhvr>
                                        <p:cTn id="44" dur="500"/>
                                        <p:tgtEl>
                                          <p:spTgt spid="14">
                                            <p:bg/>
                                          </p:spTgt>
                                        </p:tgtEl>
                                      </p:cBhvr>
                                    </p:animEffect>
                                  </p:childTnLst>
                                </p:cTn>
                              </p:par>
                            </p:childTnLst>
                          </p:cTn>
                        </p:par>
                        <p:par>
                          <p:cTn id="45" fill="hold">
                            <p:stCondLst>
                              <p:cond delay="4750"/>
                            </p:stCondLst>
                            <p:childTnLst>
                              <p:par>
                                <p:cTn id="46" presetID="22" presetClass="entr" presetSubtype="4" fill="hold" grpId="0" nodeType="after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wipe(down)">
                                      <p:cBhvr>
                                        <p:cTn id="48" dur="500"/>
                                        <p:tgtEl>
                                          <p:spTgt spid="14">
                                            <p:txEl>
                                              <p:pRg st="0" end="0"/>
                                            </p:txEl>
                                          </p:spTgt>
                                        </p:tgtEl>
                                      </p:cBhvr>
                                    </p:animEffect>
                                  </p:childTnLst>
                                </p:cTn>
                              </p:par>
                            </p:childTnLst>
                          </p:cTn>
                        </p:par>
                        <p:par>
                          <p:cTn id="49" fill="hold">
                            <p:stCondLst>
                              <p:cond delay="5250"/>
                            </p:stCondLst>
                            <p:childTnLst>
                              <p:par>
                                <p:cTn id="50" presetID="6" presetClass="entr" presetSubtype="16"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circle(in)">
                                      <p:cBhvr>
                                        <p:cTn id="5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9" grpId="0" build="p" animBg="1"/>
      <p:bldP spid="12" grpId="0" build="p" animBg="1"/>
      <p:bldP spid="13" grpId="0" build="p" animBg="1"/>
      <p:bldP spid="14"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3C54AC-118A-4896-8AE4-01CB197B1164}"/>
              </a:ext>
            </a:extLst>
          </p:cNvPr>
          <p:cNvSpPr>
            <a:spLocks noGrp="1"/>
          </p:cNvSpPr>
          <p:nvPr>
            <p:ph type="title"/>
          </p:nvPr>
        </p:nvSpPr>
        <p:spPr>
          <a:xfrm>
            <a:off x="4123592" y="406399"/>
            <a:ext cx="3944815" cy="549275"/>
          </a:xfrm>
        </p:spPr>
        <p:txBody>
          <a:bodyPr>
            <a:normAutofit fontScale="90000"/>
          </a:bodyPr>
          <a:lstStyle/>
          <a:p>
            <a:pPr algn="ctr"/>
            <a:r>
              <a:rPr lang="es-AR" b="1" dirty="0">
                <a:solidFill>
                  <a:schemeClr val="bg1"/>
                </a:solidFill>
              </a:rPr>
              <a:t>Otras versiones</a:t>
            </a:r>
          </a:p>
        </p:txBody>
      </p:sp>
      <p:sp>
        <p:nvSpPr>
          <p:cNvPr id="4" name="CuadroTexto 3">
            <a:extLst>
              <a:ext uri="{FF2B5EF4-FFF2-40B4-BE49-F238E27FC236}">
                <a16:creationId xmlns:a16="http://schemas.microsoft.com/office/drawing/2014/main" id="{BE73D569-E07E-4EFD-B9FC-7975169952DB}"/>
              </a:ext>
            </a:extLst>
          </p:cNvPr>
          <p:cNvSpPr txBox="1"/>
          <p:nvPr/>
        </p:nvSpPr>
        <p:spPr>
          <a:xfrm>
            <a:off x="323557" y="304257"/>
            <a:ext cx="773723" cy="830997"/>
          </a:xfrm>
          <a:prstGeom prst="rect">
            <a:avLst/>
          </a:prstGeom>
          <a:solidFill>
            <a:schemeClr val="accent2"/>
          </a:solidFill>
          <a:ln>
            <a:solidFill>
              <a:srgbClr val="7030A0"/>
            </a:solidFill>
          </a:ln>
        </p:spPr>
        <p:txBody>
          <a:bodyPr wrap="square" rtlCol="0">
            <a:spAutoFit/>
          </a:bodyPr>
          <a:lstStyle/>
          <a:p>
            <a:r>
              <a:rPr lang="es-AR" sz="4800" dirty="0">
                <a:solidFill>
                  <a:schemeClr val="bg1"/>
                </a:solidFill>
              </a:rPr>
              <a:t>↑</a:t>
            </a:r>
          </a:p>
        </p:txBody>
      </p:sp>
      <p:sp>
        <p:nvSpPr>
          <p:cNvPr id="5" name="Rectángulo 4">
            <a:hlinkClick r:id="rId3" action="ppaction://hlinksldjump"/>
            <a:extLst>
              <a:ext uri="{FF2B5EF4-FFF2-40B4-BE49-F238E27FC236}">
                <a16:creationId xmlns:a16="http://schemas.microsoft.com/office/drawing/2014/main" id="{CA1D56F7-A520-4675-B694-364AFD2B553F}"/>
              </a:ext>
            </a:extLst>
          </p:cNvPr>
          <p:cNvSpPr/>
          <p:nvPr/>
        </p:nvSpPr>
        <p:spPr>
          <a:xfrm>
            <a:off x="323557" y="30425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CuadroTexto 5">
            <a:hlinkClick r:id="rId4" action="ppaction://hlinksldjump"/>
            <a:extLst>
              <a:ext uri="{FF2B5EF4-FFF2-40B4-BE49-F238E27FC236}">
                <a16:creationId xmlns:a16="http://schemas.microsoft.com/office/drawing/2014/main" id="{D328059A-91D6-4522-B2CC-DCF015861A0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solidFill>
                  <a:schemeClr val="accent2"/>
                </a:solidFill>
                <a:latin typeface="Lucida Handwriting" panose="03010101010101010101" pitchFamily="66" charset="0"/>
              </a:rPr>
              <a:t>→</a:t>
            </a:r>
          </a:p>
        </p:txBody>
      </p:sp>
      <p:sp>
        <p:nvSpPr>
          <p:cNvPr id="7" name="CuadroTexto 6">
            <a:hlinkClick r:id="rId5" action="ppaction://hlinksldjump"/>
            <a:extLst>
              <a:ext uri="{FF2B5EF4-FFF2-40B4-BE49-F238E27FC236}">
                <a16:creationId xmlns:a16="http://schemas.microsoft.com/office/drawing/2014/main" id="{8AE79DDD-E374-4DF3-8A5D-1BBCC833781F}"/>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accent2"/>
                </a:solidFill>
                <a:latin typeface="Lucida Handwriting" panose="03010101010101010101" pitchFamily="66" charset="0"/>
              </a:rPr>
              <a:t>→</a:t>
            </a:r>
          </a:p>
        </p:txBody>
      </p:sp>
      <p:graphicFrame>
        <p:nvGraphicFramePr>
          <p:cNvPr id="18" name="Diagrama 17">
            <a:extLst>
              <a:ext uri="{FF2B5EF4-FFF2-40B4-BE49-F238E27FC236}">
                <a16:creationId xmlns:a16="http://schemas.microsoft.com/office/drawing/2014/main" id="{A4586A7C-C1E9-4DDD-8B14-790D26841B93}"/>
              </a:ext>
            </a:extLst>
          </p:cNvPr>
          <p:cNvGraphicFramePr/>
          <p:nvPr>
            <p:extLst>
              <p:ext uri="{D42A27DB-BD31-4B8C-83A1-F6EECF244321}">
                <p14:modId xmlns:p14="http://schemas.microsoft.com/office/powerpoint/2010/main" val="4191763055"/>
              </p:ext>
            </p:extLst>
          </p:nvPr>
        </p:nvGraphicFramePr>
        <p:xfrm>
          <a:off x="129387" y="406400"/>
          <a:ext cx="11739056" cy="57319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80932829"/>
      </p:ext>
    </p:extLst>
  </p:cSld>
  <p:clrMapOvr>
    <a:masterClrMapping/>
  </p:clrMapOvr>
  <mc:AlternateContent xmlns:mc="http://schemas.openxmlformats.org/markup-compatibility/2006" xmlns:p14="http://schemas.microsoft.com/office/powerpoint/2010/main">
    <mc:Choice Requires="p14">
      <p:transition spd="slow" p14:dur="1600">
        <p14:prism dir="d"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25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25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551D53E-5D88-4CA3-B7A5-473D8938E6F6}"/>
              </a:ext>
            </a:extLst>
          </p:cNvPr>
          <p:cNvSpPr>
            <a:spLocks noGrp="1"/>
          </p:cNvSpPr>
          <p:nvPr>
            <p:ph type="title"/>
          </p:nvPr>
        </p:nvSpPr>
        <p:spPr>
          <a:xfrm>
            <a:off x="10081846" y="6175083"/>
            <a:ext cx="2110154" cy="858764"/>
          </a:xfrm>
        </p:spPr>
        <p:txBody>
          <a:bodyPr/>
          <a:lstStyle/>
          <a:p>
            <a:r>
              <a:rPr lang="es-AR" dirty="0"/>
              <a:t>Kubuntu</a:t>
            </a:r>
          </a:p>
        </p:txBody>
      </p:sp>
      <p:sp>
        <p:nvSpPr>
          <p:cNvPr id="6" name="CuadroTexto 5">
            <a:hlinkClick r:id="rId3" action="ppaction://hlinksldjump"/>
            <a:extLst>
              <a:ext uri="{FF2B5EF4-FFF2-40B4-BE49-F238E27FC236}">
                <a16:creationId xmlns:a16="http://schemas.microsoft.com/office/drawing/2014/main" id="{D341CA69-1EE1-40FF-A025-AEBC39521436}"/>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spTree>
    <p:extLst>
      <p:ext uri="{BB962C8B-B14F-4D97-AF65-F5344CB8AC3E}">
        <p14:creationId xmlns:p14="http://schemas.microsoft.com/office/powerpoint/2010/main" val="32558650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551D53E-5D88-4CA3-B7A5-473D8938E6F6}"/>
              </a:ext>
            </a:extLst>
          </p:cNvPr>
          <p:cNvSpPr>
            <a:spLocks noGrp="1"/>
          </p:cNvSpPr>
          <p:nvPr>
            <p:ph type="title"/>
          </p:nvPr>
        </p:nvSpPr>
        <p:spPr>
          <a:xfrm>
            <a:off x="10081846" y="6175083"/>
            <a:ext cx="2110154" cy="858764"/>
          </a:xfrm>
        </p:spPr>
        <p:txBody>
          <a:bodyPr/>
          <a:lstStyle/>
          <a:p>
            <a:r>
              <a:rPr lang="es-AR" dirty="0"/>
              <a:t>Lubuntu</a:t>
            </a:r>
          </a:p>
        </p:txBody>
      </p:sp>
      <p:sp>
        <p:nvSpPr>
          <p:cNvPr id="3" name="CuadroTexto 2">
            <a:hlinkClick r:id="rId3" action="ppaction://hlinksldjump"/>
            <a:extLst>
              <a:ext uri="{FF2B5EF4-FFF2-40B4-BE49-F238E27FC236}">
                <a16:creationId xmlns:a16="http://schemas.microsoft.com/office/drawing/2014/main" id="{21324FEF-FCE3-46E9-80AA-D216FB3FF42F}"/>
              </a:ext>
            </a:extLst>
          </p:cNvPr>
          <p:cNvSpPr txBox="1"/>
          <p:nvPr/>
        </p:nvSpPr>
        <p:spPr>
          <a:xfrm rot="10800000">
            <a:off x="129386" y="0"/>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spTree>
    <p:extLst>
      <p:ext uri="{BB962C8B-B14F-4D97-AF65-F5344CB8AC3E}">
        <p14:creationId xmlns:p14="http://schemas.microsoft.com/office/powerpoint/2010/main" val="35468415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551D53E-5D88-4CA3-B7A5-473D8938E6F6}"/>
              </a:ext>
            </a:extLst>
          </p:cNvPr>
          <p:cNvSpPr>
            <a:spLocks noGrp="1"/>
          </p:cNvSpPr>
          <p:nvPr>
            <p:ph type="title"/>
          </p:nvPr>
        </p:nvSpPr>
        <p:spPr>
          <a:xfrm>
            <a:off x="10081846" y="6175083"/>
            <a:ext cx="2110154" cy="858764"/>
          </a:xfrm>
        </p:spPr>
        <p:txBody>
          <a:bodyPr/>
          <a:lstStyle/>
          <a:p>
            <a:r>
              <a:rPr lang="es-AR" dirty="0" err="1"/>
              <a:t>Xubuntu</a:t>
            </a:r>
            <a:endParaRPr lang="es-AR" dirty="0"/>
          </a:p>
        </p:txBody>
      </p:sp>
      <p:sp>
        <p:nvSpPr>
          <p:cNvPr id="3" name="CuadroTexto 2">
            <a:hlinkClick r:id="rId3" action="ppaction://hlinksldjump"/>
            <a:extLst>
              <a:ext uri="{FF2B5EF4-FFF2-40B4-BE49-F238E27FC236}">
                <a16:creationId xmlns:a16="http://schemas.microsoft.com/office/drawing/2014/main" id="{DEC9C0B4-9ED8-4ED5-B523-25426BFFFC52}"/>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spTree>
    <p:extLst>
      <p:ext uri="{BB962C8B-B14F-4D97-AF65-F5344CB8AC3E}">
        <p14:creationId xmlns:p14="http://schemas.microsoft.com/office/powerpoint/2010/main" val="6658146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3C54AC-118A-4896-8AE4-01CB197B1164}"/>
              </a:ext>
            </a:extLst>
          </p:cNvPr>
          <p:cNvSpPr>
            <a:spLocks noGrp="1"/>
          </p:cNvSpPr>
          <p:nvPr>
            <p:ph type="title"/>
          </p:nvPr>
        </p:nvSpPr>
        <p:spPr>
          <a:xfrm>
            <a:off x="4123592" y="406399"/>
            <a:ext cx="3944815" cy="549275"/>
          </a:xfrm>
        </p:spPr>
        <p:txBody>
          <a:bodyPr>
            <a:normAutofit fontScale="90000"/>
          </a:bodyPr>
          <a:lstStyle/>
          <a:p>
            <a:pPr algn="ctr"/>
            <a:r>
              <a:rPr lang="es-AR" b="1" dirty="0">
                <a:solidFill>
                  <a:schemeClr val="bg1"/>
                </a:solidFill>
              </a:rPr>
              <a:t>Ubuntu</a:t>
            </a:r>
          </a:p>
        </p:txBody>
      </p:sp>
      <p:sp>
        <p:nvSpPr>
          <p:cNvPr id="4" name="CuadroTexto 3">
            <a:extLst>
              <a:ext uri="{FF2B5EF4-FFF2-40B4-BE49-F238E27FC236}">
                <a16:creationId xmlns:a16="http://schemas.microsoft.com/office/drawing/2014/main" id="{BE73D569-E07E-4EFD-B9FC-7975169952DB}"/>
              </a:ext>
            </a:extLst>
          </p:cNvPr>
          <p:cNvSpPr txBox="1"/>
          <p:nvPr/>
        </p:nvSpPr>
        <p:spPr>
          <a:xfrm>
            <a:off x="323557" y="304257"/>
            <a:ext cx="773723" cy="830997"/>
          </a:xfrm>
          <a:prstGeom prst="rect">
            <a:avLst/>
          </a:prstGeom>
          <a:solidFill>
            <a:schemeClr val="accent2"/>
          </a:solidFill>
          <a:ln>
            <a:solidFill>
              <a:srgbClr val="7030A0"/>
            </a:solidFill>
          </a:ln>
        </p:spPr>
        <p:txBody>
          <a:bodyPr wrap="square" rtlCol="0">
            <a:spAutoFit/>
          </a:bodyPr>
          <a:lstStyle/>
          <a:p>
            <a:r>
              <a:rPr lang="es-AR" sz="4800" dirty="0">
                <a:solidFill>
                  <a:schemeClr val="bg1"/>
                </a:solidFill>
              </a:rPr>
              <a:t>↑</a:t>
            </a:r>
          </a:p>
        </p:txBody>
      </p:sp>
      <p:sp>
        <p:nvSpPr>
          <p:cNvPr id="5" name="Rectángulo 4">
            <a:hlinkClick r:id="rId3" action="ppaction://hlinksldjump"/>
            <a:extLst>
              <a:ext uri="{FF2B5EF4-FFF2-40B4-BE49-F238E27FC236}">
                <a16:creationId xmlns:a16="http://schemas.microsoft.com/office/drawing/2014/main" id="{CA1D56F7-A520-4675-B694-364AFD2B553F}"/>
              </a:ext>
            </a:extLst>
          </p:cNvPr>
          <p:cNvSpPr/>
          <p:nvPr/>
        </p:nvSpPr>
        <p:spPr>
          <a:xfrm>
            <a:off x="323557" y="30425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CuadroTexto 5">
            <a:hlinkClick r:id="rId4" action="ppaction://hlinksldjump"/>
            <a:extLst>
              <a:ext uri="{FF2B5EF4-FFF2-40B4-BE49-F238E27FC236}">
                <a16:creationId xmlns:a16="http://schemas.microsoft.com/office/drawing/2014/main" id="{D328059A-91D6-4522-B2CC-DCF015861A0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solidFill>
                  <a:schemeClr val="accent2"/>
                </a:solidFill>
                <a:latin typeface="Lucida Handwriting" panose="03010101010101010101" pitchFamily="66" charset="0"/>
              </a:rPr>
              <a:t>→</a:t>
            </a:r>
          </a:p>
        </p:txBody>
      </p:sp>
      <p:sp>
        <p:nvSpPr>
          <p:cNvPr id="7" name="CuadroTexto 6">
            <a:hlinkClick r:id="rId5" action="ppaction://hlinksldjump"/>
            <a:extLst>
              <a:ext uri="{FF2B5EF4-FFF2-40B4-BE49-F238E27FC236}">
                <a16:creationId xmlns:a16="http://schemas.microsoft.com/office/drawing/2014/main" id="{8AE79DDD-E374-4DF3-8A5D-1BBCC833781F}"/>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accent2"/>
                </a:solidFill>
                <a:latin typeface="Lucida Handwriting" panose="03010101010101010101" pitchFamily="66" charset="0"/>
              </a:rPr>
              <a:t>→</a:t>
            </a:r>
          </a:p>
        </p:txBody>
      </p:sp>
      <p:graphicFrame>
        <p:nvGraphicFramePr>
          <p:cNvPr id="9" name="Diagrama 8">
            <a:extLst>
              <a:ext uri="{FF2B5EF4-FFF2-40B4-BE49-F238E27FC236}">
                <a16:creationId xmlns:a16="http://schemas.microsoft.com/office/drawing/2014/main" id="{D17E9E15-493B-4BFE-8574-641CC149598E}"/>
              </a:ext>
            </a:extLst>
          </p:cNvPr>
          <p:cNvGraphicFramePr/>
          <p:nvPr>
            <p:extLst>
              <p:ext uri="{D42A27DB-BD31-4B8C-83A1-F6EECF244321}">
                <p14:modId xmlns:p14="http://schemas.microsoft.com/office/powerpoint/2010/main" val="3234053065"/>
              </p:ext>
            </p:extLst>
          </p:nvPr>
        </p:nvGraphicFramePr>
        <p:xfrm>
          <a:off x="314984" y="1370161"/>
          <a:ext cx="5781015" cy="411767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2" name="Diagrama 11">
            <a:extLst>
              <a:ext uri="{FF2B5EF4-FFF2-40B4-BE49-F238E27FC236}">
                <a16:creationId xmlns:a16="http://schemas.microsoft.com/office/drawing/2014/main" id="{C2199B79-F8A3-4052-AE31-463E1E8003F5}"/>
              </a:ext>
            </a:extLst>
          </p:cNvPr>
          <p:cNvGraphicFramePr/>
          <p:nvPr>
            <p:extLst>
              <p:ext uri="{D42A27DB-BD31-4B8C-83A1-F6EECF244321}">
                <p14:modId xmlns:p14="http://schemas.microsoft.com/office/powerpoint/2010/main" val="3766423385"/>
              </p:ext>
            </p:extLst>
          </p:nvPr>
        </p:nvGraphicFramePr>
        <p:xfrm>
          <a:off x="6330306" y="1247167"/>
          <a:ext cx="5781015" cy="411767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3886323689"/>
      </p:ext>
    </p:extLst>
  </p:cSld>
  <p:clrMapOvr>
    <a:masterClrMapping/>
  </p:clrMapOvr>
  <mc:AlternateContent xmlns:mc="http://schemas.openxmlformats.org/markup-compatibility/2006" xmlns:p14="http://schemas.microsoft.com/office/powerpoint/2010/main">
    <mc:Choice Requires="p14">
      <p:transition spd="slow" p14:dur="1600">
        <p14:prism dir="d"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25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25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250"/>
                                        <p:tgtEl>
                                          <p:spTgt spid="7"/>
                                        </p:tgtEl>
                                      </p:cBhvr>
                                    </p:animEffect>
                                  </p:childTnLst>
                                </p:cTn>
                              </p:par>
                            </p:childTnLst>
                          </p:cTn>
                        </p:par>
                        <p:par>
                          <p:cTn id="17" fill="hold">
                            <p:stCondLst>
                              <p:cond delay="1250"/>
                            </p:stCondLst>
                            <p:childTnLst>
                              <p:par>
                                <p:cTn id="18" presetID="42" presetClass="entr" presetSubtype="0" fill="hold" grpId="0" nodeType="afterEffect">
                                  <p:stCondLst>
                                    <p:cond delay="0"/>
                                  </p:stCondLst>
                                  <p:childTnLst>
                                    <p:set>
                                      <p:cBhvr>
                                        <p:cTn id="19" dur="1" fill="hold">
                                          <p:stCondLst>
                                            <p:cond delay="0"/>
                                          </p:stCondLst>
                                        </p:cTn>
                                        <p:tgtEl>
                                          <p:spTgt spid="9">
                                            <p:graphicEl>
                                              <a:dgm id="{40272C83-DF92-4E5F-A4C3-170A011470EA}"/>
                                            </p:graphicEl>
                                          </p:spTgt>
                                        </p:tgtEl>
                                        <p:attrNameLst>
                                          <p:attrName>style.visibility</p:attrName>
                                        </p:attrNameLst>
                                      </p:cBhvr>
                                      <p:to>
                                        <p:strVal val="visible"/>
                                      </p:to>
                                    </p:set>
                                    <p:animEffect transition="in" filter="fade">
                                      <p:cBhvr>
                                        <p:cTn id="20" dur="1000"/>
                                        <p:tgtEl>
                                          <p:spTgt spid="9">
                                            <p:graphicEl>
                                              <a:dgm id="{40272C83-DF92-4E5F-A4C3-170A011470EA}"/>
                                            </p:graphicEl>
                                          </p:spTgt>
                                        </p:tgtEl>
                                      </p:cBhvr>
                                    </p:animEffect>
                                    <p:anim calcmode="lin" valueType="num">
                                      <p:cBhvr>
                                        <p:cTn id="21" dur="1000" fill="hold"/>
                                        <p:tgtEl>
                                          <p:spTgt spid="9">
                                            <p:graphicEl>
                                              <a:dgm id="{40272C83-DF92-4E5F-A4C3-170A011470EA}"/>
                                            </p:graphicEl>
                                          </p:spTgt>
                                        </p:tgtEl>
                                        <p:attrNameLst>
                                          <p:attrName>ppt_x</p:attrName>
                                        </p:attrNameLst>
                                      </p:cBhvr>
                                      <p:tavLst>
                                        <p:tav tm="0">
                                          <p:val>
                                            <p:strVal val="#ppt_x"/>
                                          </p:val>
                                        </p:tav>
                                        <p:tav tm="100000">
                                          <p:val>
                                            <p:strVal val="#ppt_x"/>
                                          </p:val>
                                        </p:tav>
                                      </p:tavLst>
                                    </p:anim>
                                    <p:anim calcmode="lin" valueType="num">
                                      <p:cBhvr>
                                        <p:cTn id="22" dur="1000" fill="hold"/>
                                        <p:tgtEl>
                                          <p:spTgt spid="9">
                                            <p:graphicEl>
                                              <a:dgm id="{40272C83-DF92-4E5F-A4C3-170A011470EA}"/>
                                            </p:graphicEl>
                                          </p:spTgt>
                                        </p:tgtEl>
                                        <p:attrNameLst>
                                          <p:attrName>ppt_y</p:attrName>
                                        </p:attrNameLst>
                                      </p:cBhvr>
                                      <p:tavLst>
                                        <p:tav tm="0">
                                          <p:val>
                                            <p:strVal val="#ppt_y+.1"/>
                                          </p:val>
                                        </p:tav>
                                        <p:tav tm="100000">
                                          <p:val>
                                            <p:strVal val="#ppt_y"/>
                                          </p:val>
                                        </p:tav>
                                      </p:tavLst>
                                    </p:anim>
                                  </p:childTnLst>
                                </p:cTn>
                              </p:par>
                            </p:childTnLst>
                          </p:cTn>
                        </p:par>
                        <p:par>
                          <p:cTn id="23" fill="hold">
                            <p:stCondLst>
                              <p:cond delay="2250"/>
                            </p:stCondLst>
                            <p:childTnLst>
                              <p:par>
                                <p:cTn id="24" presetID="42" presetClass="entr" presetSubtype="0" fill="hold" grpId="0" nodeType="afterEffect">
                                  <p:stCondLst>
                                    <p:cond delay="0"/>
                                  </p:stCondLst>
                                  <p:childTnLst>
                                    <p:set>
                                      <p:cBhvr>
                                        <p:cTn id="25" dur="1" fill="hold">
                                          <p:stCondLst>
                                            <p:cond delay="0"/>
                                          </p:stCondLst>
                                        </p:cTn>
                                        <p:tgtEl>
                                          <p:spTgt spid="9">
                                            <p:graphicEl>
                                              <a:dgm id="{B37507AB-C472-4C57-ABD2-07B792F06C2C}"/>
                                            </p:graphicEl>
                                          </p:spTgt>
                                        </p:tgtEl>
                                        <p:attrNameLst>
                                          <p:attrName>style.visibility</p:attrName>
                                        </p:attrNameLst>
                                      </p:cBhvr>
                                      <p:to>
                                        <p:strVal val="visible"/>
                                      </p:to>
                                    </p:set>
                                    <p:animEffect transition="in" filter="fade">
                                      <p:cBhvr>
                                        <p:cTn id="26" dur="1000"/>
                                        <p:tgtEl>
                                          <p:spTgt spid="9">
                                            <p:graphicEl>
                                              <a:dgm id="{B37507AB-C472-4C57-ABD2-07B792F06C2C}"/>
                                            </p:graphicEl>
                                          </p:spTgt>
                                        </p:tgtEl>
                                      </p:cBhvr>
                                    </p:animEffect>
                                    <p:anim calcmode="lin" valueType="num">
                                      <p:cBhvr>
                                        <p:cTn id="27" dur="1000" fill="hold"/>
                                        <p:tgtEl>
                                          <p:spTgt spid="9">
                                            <p:graphicEl>
                                              <a:dgm id="{B37507AB-C472-4C57-ABD2-07B792F06C2C}"/>
                                            </p:graphicEl>
                                          </p:spTgt>
                                        </p:tgtEl>
                                        <p:attrNameLst>
                                          <p:attrName>ppt_x</p:attrName>
                                        </p:attrNameLst>
                                      </p:cBhvr>
                                      <p:tavLst>
                                        <p:tav tm="0">
                                          <p:val>
                                            <p:strVal val="#ppt_x"/>
                                          </p:val>
                                        </p:tav>
                                        <p:tav tm="100000">
                                          <p:val>
                                            <p:strVal val="#ppt_x"/>
                                          </p:val>
                                        </p:tav>
                                      </p:tavLst>
                                    </p:anim>
                                    <p:anim calcmode="lin" valueType="num">
                                      <p:cBhvr>
                                        <p:cTn id="28" dur="1000" fill="hold"/>
                                        <p:tgtEl>
                                          <p:spTgt spid="9">
                                            <p:graphicEl>
                                              <a:dgm id="{B37507AB-C472-4C57-ABD2-07B792F06C2C}"/>
                                            </p:graphicEl>
                                          </p:spTgt>
                                        </p:tgtEl>
                                        <p:attrNameLst>
                                          <p:attrName>ppt_y</p:attrName>
                                        </p:attrNameLst>
                                      </p:cBhvr>
                                      <p:tavLst>
                                        <p:tav tm="0">
                                          <p:val>
                                            <p:strVal val="#ppt_y+.1"/>
                                          </p:val>
                                        </p:tav>
                                        <p:tav tm="100000">
                                          <p:val>
                                            <p:strVal val="#ppt_y"/>
                                          </p:val>
                                        </p:tav>
                                      </p:tavLst>
                                    </p:anim>
                                  </p:childTnLst>
                                </p:cTn>
                              </p:par>
                            </p:childTnLst>
                          </p:cTn>
                        </p:par>
                        <p:par>
                          <p:cTn id="29" fill="hold">
                            <p:stCondLst>
                              <p:cond delay="3250"/>
                            </p:stCondLst>
                            <p:childTnLst>
                              <p:par>
                                <p:cTn id="30" presetID="42" presetClass="entr" presetSubtype="0" fill="hold" grpId="0" nodeType="afterEffect">
                                  <p:stCondLst>
                                    <p:cond delay="0"/>
                                  </p:stCondLst>
                                  <p:childTnLst>
                                    <p:set>
                                      <p:cBhvr>
                                        <p:cTn id="31" dur="1" fill="hold">
                                          <p:stCondLst>
                                            <p:cond delay="0"/>
                                          </p:stCondLst>
                                        </p:cTn>
                                        <p:tgtEl>
                                          <p:spTgt spid="9">
                                            <p:graphicEl>
                                              <a:dgm id="{143716E6-D7B8-456C-8F12-97D00FEC1B08}"/>
                                            </p:graphicEl>
                                          </p:spTgt>
                                        </p:tgtEl>
                                        <p:attrNameLst>
                                          <p:attrName>style.visibility</p:attrName>
                                        </p:attrNameLst>
                                      </p:cBhvr>
                                      <p:to>
                                        <p:strVal val="visible"/>
                                      </p:to>
                                    </p:set>
                                    <p:animEffect transition="in" filter="fade">
                                      <p:cBhvr>
                                        <p:cTn id="32" dur="1000"/>
                                        <p:tgtEl>
                                          <p:spTgt spid="9">
                                            <p:graphicEl>
                                              <a:dgm id="{143716E6-D7B8-456C-8F12-97D00FEC1B08}"/>
                                            </p:graphicEl>
                                          </p:spTgt>
                                        </p:tgtEl>
                                      </p:cBhvr>
                                    </p:animEffect>
                                    <p:anim calcmode="lin" valueType="num">
                                      <p:cBhvr>
                                        <p:cTn id="33" dur="1000" fill="hold"/>
                                        <p:tgtEl>
                                          <p:spTgt spid="9">
                                            <p:graphicEl>
                                              <a:dgm id="{143716E6-D7B8-456C-8F12-97D00FEC1B08}"/>
                                            </p:graphicEl>
                                          </p:spTgt>
                                        </p:tgtEl>
                                        <p:attrNameLst>
                                          <p:attrName>ppt_x</p:attrName>
                                        </p:attrNameLst>
                                      </p:cBhvr>
                                      <p:tavLst>
                                        <p:tav tm="0">
                                          <p:val>
                                            <p:strVal val="#ppt_x"/>
                                          </p:val>
                                        </p:tav>
                                        <p:tav tm="100000">
                                          <p:val>
                                            <p:strVal val="#ppt_x"/>
                                          </p:val>
                                        </p:tav>
                                      </p:tavLst>
                                    </p:anim>
                                    <p:anim calcmode="lin" valueType="num">
                                      <p:cBhvr>
                                        <p:cTn id="34" dur="1000" fill="hold"/>
                                        <p:tgtEl>
                                          <p:spTgt spid="9">
                                            <p:graphicEl>
                                              <a:dgm id="{143716E6-D7B8-456C-8F12-97D00FEC1B08}"/>
                                            </p:graphicEl>
                                          </p:spTgt>
                                        </p:tgtEl>
                                        <p:attrNameLst>
                                          <p:attrName>ppt_y</p:attrName>
                                        </p:attrNameLst>
                                      </p:cBhvr>
                                      <p:tavLst>
                                        <p:tav tm="0">
                                          <p:val>
                                            <p:strVal val="#ppt_y+.1"/>
                                          </p:val>
                                        </p:tav>
                                        <p:tav tm="100000">
                                          <p:val>
                                            <p:strVal val="#ppt_y"/>
                                          </p:val>
                                        </p:tav>
                                      </p:tavLst>
                                    </p:anim>
                                  </p:childTnLst>
                                </p:cTn>
                              </p:par>
                            </p:childTnLst>
                          </p:cTn>
                        </p:par>
                        <p:par>
                          <p:cTn id="35" fill="hold">
                            <p:stCondLst>
                              <p:cond delay="4250"/>
                            </p:stCondLst>
                            <p:childTnLst>
                              <p:par>
                                <p:cTn id="36" presetID="42" presetClass="entr" presetSubtype="0" fill="hold" grpId="0" nodeType="afterEffect">
                                  <p:stCondLst>
                                    <p:cond delay="0"/>
                                  </p:stCondLst>
                                  <p:childTnLst>
                                    <p:set>
                                      <p:cBhvr>
                                        <p:cTn id="37" dur="1" fill="hold">
                                          <p:stCondLst>
                                            <p:cond delay="0"/>
                                          </p:stCondLst>
                                        </p:cTn>
                                        <p:tgtEl>
                                          <p:spTgt spid="12">
                                            <p:graphicEl>
                                              <a:dgm id="{40272C83-DF92-4E5F-A4C3-170A011470EA}"/>
                                            </p:graphicEl>
                                          </p:spTgt>
                                        </p:tgtEl>
                                        <p:attrNameLst>
                                          <p:attrName>style.visibility</p:attrName>
                                        </p:attrNameLst>
                                      </p:cBhvr>
                                      <p:to>
                                        <p:strVal val="visible"/>
                                      </p:to>
                                    </p:set>
                                    <p:animEffect transition="in" filter="fade">
                                      <p:cBhvr>
                                        <p:cTn id="38" dur="1000"/>
                                        <p:tgtEl>
                                          <p:spTgt spid="12">
                                            <p:graphicEl>
                                              <a:dgm id="{40272C83-DF92-4E5F-A4C3-170A011470EA}"/>
                                            </p:graphicEl>
                                          </p:spTgt>
                                        </p:tgtEl>
                                      </p:cBhvr>
                                    </p:animEffect>
                                    <p:anim calcmode="lin" valueType="num">
                                      <p:cBhvr>
                                        <p:cTn id="39" dur="1000" fill="hold"/>
                                        <p:tgtEl>
                                          <p:spTgt spid="12">
                                            <p:graphicEl>
                                              <a:dgm id="{40272C83-DF92-4E5F-A4C3-170A011470EA}"/>
                                            </p:graphicEl>
                                          </p:spTgt>
                                        </p:tgtEl>
                                        <p:attrNameLst>
                                          <p:attrName>ppt_x</p:attrName>
                                        </p:attrNameLst>
                                      </p:cBhvr>
                                      <p:tavLst>
                                        <p:tav tm="0">
                                          <p:val>
                                            <p:strVal val="#ppt_x"/>
                                          </p:val>
                                        </p:tav>
                                        <p:tav tm="100000">
                                          <p:val>
                                            <p:strVal val="#ppt_x"/>
                                          </p:val>
                                        </p:tav>
                                      </p:tavLst>
                                    </p:anim>
                                    <p:anim calcmode="lin" valueType="num">
                                      <p:cBhvr>
                                        <p:cTn id="40" dur="1000" fill="hold"/>
                                        <p:tgtEl>
                                          <p:spTgt spid="12">
                                            <p:graphicEl>
                                              <a:dgm id="{40272C83-DF92-4E5F-A4C3-170A011470EA}"/>
                                            </p:graphicEl>
                                          </p:spTgt>
                                        </p:tgtEl>
                                        <p:attrNameLst>
                                          <p:attrName>ppt_y</p:attrName>
                                        </p:attrNameLst>
                                      </p:cBhvr>
                                      <p:tavLst>
                                        <p:tav tm="0">
                                          <p:val>
                                            <p:strVal val="#ppt_y+.1"/>
                                          </p:val>
                                        </p:tav>
                                        <p:tav tm="100000">
                                          <p:val>
                                            <p:strVal val="#ppt_y"/>
                                          </p:val>
                                        </p:tav>
                                      </p:tavLst>
                                    </p:anim>
                                  </p:childTnLst>
                                </p:cTn>
                              </p:par>
                            </p:childTnLst>
                          </p:cTn>
                        </p:par>
                        <p:par>
                          <p:cTn id="41" fill="hold">
                            <p:stCondLst>
                              <p:cond delay="5250"/>
                            </p:stCondLst>
                            <p:childTnLst>
                              <p:par>
                                <p:cTn id="42" presetID="42" presetClass="entr" presetSubtype="0" fill="hold" grpId="0" nodeType="afterEffect">
                                  <p:stCondLst>
                                    <p:cond delay="0"/>
                                  </p:stCondLst>
                                  <p:childTnLst>
                                    <p:set>
                                      <p:cBhvr>
                                        <p:cTn id="43" dur="1" fill="hold">
                                          <p:stCondLst>
                                            <p:cond delay="0"/>
                                          </p:stCondLst>
                                        </p:cTn>
                                        <p:tgtEl>
                                          <p:spTgt spid="12">
                                            <p:graphicEl>
                                              <a:dgm id="{B37507AB-C472-4C57-ABD2-07B792F06C2C}"/>
                                            </p:graphicEl>
                                          </p:spTgt>
                                        </p:tgtEl>
                                        <p:attrNameLst>
                                          <p:attrName>style.visibility</p:attrName>
                                        </p:attrNameLst>
                                      </p:cBhvr>
                                      <p:to>
                                        <p:strVal val="visible"/>
                                      </p:to>
                                    </p:set>
                                    <p:animEffect transition="in" filter="fade">
                                      <p:cBhvr>
                                        <p:cTn id="44" dur="1000"/>
                                        <p:tgtEl>
                                          <p:spTgt spid="12">
                                            <p:graphicEl>
                                              <a:dgm id="{B37507AB-C472-4C57-ABD2-07B792F06C2C}"/>
                                            </p:graphicEl>
                                          </p:spTgt>
                                        </p:tgtEl>
                                      </p:cBhvr>
                                    </p:animEffect>
                                    <p:anim calcmode="lin" valueType="num">
                                      <p:cBhvr>
                                        <p:cTn id="45" dur="1000" fill="hold"/>
                                        <p:tgtEl>
                                          <p:spTgt spid="12">
                                            <p:graphicEl>
                                              <a:dgm id="{B37507AB-C472-4C57-ABD2-07B792F06C2C}"/>
                                            </p:graphicEl>
                                          </p:spTgt>
                                        </p:tgtEl>
                                        <p:attrNameLst>
                                          <p:attrName>ppt_x</p:attrName>
                                        </p:attrNameLst>
                                      </p:cBhvr>
                                      <p:tavLst>
                                        <p:tav tm="0">
                                          <p:val>
                                            <p:strVal val="#ppt_x"/>
                                          </p:val>
                                        </p:tav>
                                        <p:tav tm="100000">
                                          <p:val>
                                            <p:strVal val="#ppt_x"/>
                                          </p:val>
                                        </p:tav>
                                      </p:tavLst>
                                    </p:anim>
                                    <p:anim calcmode="lin" valueType="num">
                                      <p:cBhvr>
                                        <p:cTn id="46" dur="1000" fill="hold"/>
                                        <p:tgtEl>
                                          <p:spTgt spid="12">
                                            <p:graphicEl>
                                              <a:dgm id="{B37507AB-C472-4C57-ABD2-07B792F06C2C}"/>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Graphic spid="9" grpId="0">
        <p:bldSub>
          <a:bldDgm bld="one"/>
        </p:bldSub>
      </p:bldGraphic>
      <p:bldGraphic spid="12" grpId="0">
        <p:bldSub>
          <a:bldDgm bld="one"/>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3C54AC-118A-4896-8AE4-01CB197B1164}"/>
              </a:ext>
            </a:extLst>
          </p:cNvPr>
          <p:cNvSpPr>
            <a:spLocks noGrp="1"/>
          </p:cNvSpPr>
          <p:nvPr>
            <p:ph type="title"/>
          </p:nvPr>
        </p:nvSpPr>
        <p:spPr>
          <a:xfrm>
            <a:off x="1528763" y="445117"/>
            <a:ext cx="9415463" cy="549275"/>
          </a:xfrm>
        </p:spPr>
        <p:txBody>
          <a:bodyPr>
            <a:normAutofit fontScale="90000"/>
          </a:bodyPr>
          <a:lstStyle/>
          <a:p>
            <a:pPr algn="ctr"/>
            <a:r>
              <a:rPr lang="es-AR" b="1" dirty="0">
                <a:solidFill>
                  <a:schemeClr val="bg1"/>
                </a:solidFill>
              </a:rPr>
              <a:t>Expansión de Ubuntu a otros dispositivos</a:t>
            </a:r>
          </a:p>
        </p:txBody>
      </p:sp>
      <p:sp>
        <p:nvSpPr>
          <p:cNvPr id="4" name="CuadroTexto 3">
            <a:extLst>
              <a:ext uri="{FF2B5EF4-FFF2-40B4-BE49-F238E27FC236}">
                <a16:creationId xmlns:a16="http://schemas.microsoft.com/office/drawing/2014/main" id="{BE73D569-E07E-4EFD-B9FC-7975169952DB}"/>
              </a:ext>
            </a:extLst>
          </p:cNvPr>
          <p:cNvSpPr txBox="1"/>
          <p:nvPr/>
        </p:nvSpPr>
        <p:spPr>
          <a:xfrm>
            <a:off x="323557" y="304257"/>
            <a:ext cx="773723" cy="830997"/>
          </a:xfrm>
          <a:prstGeom prst="rect">
            <a:avLst/>
          </a:prstGeom>
          <a:solidFill>
            <a:schemeClr val="accent2"/>
          </a:solidFill>
          <a:ln>
            <a:solidFill>
              <a:srgbClr val="7030A0"/>
            </a:solidFill>
          </a:ln>
        </p:spPr>
        <p:txBody>
          <a:bodyPr wrap="square" rtlCol="0">
            <a:spAutoFit/>
          </a:bodyPr>
          <a:lstStyle/>
          <a:p>
            <a:r>
              <a:rPr lang="es-AR" sz="4800" dirty="0">
                <a:solidFill>
                  <a:schemeClr val="bg1"/>
                </a:solidFill>
              </a:rPr>
              <a:t>↑</a:t>
            </a:r>
          </a:p>
        </p:txBody>
      </p:sp>
      <p:sp>
        <p:nvSpPr>
          <p:cNvPr id="5" name="Rectángulo 4">
            <a:hlinkClick r:id="rId3" action="ppaction://hlinksldjump"/>
            <a:extLst>
              <a:ext uri="{FF2B5EF4-FFF2-40B4-BE49-F238E27FC236}">
                <a16:creationId xmlns:a16="http://schemas.microsoft.com/office/drawing/2014/main" id="{CA1D56F7-A520-4675-B694-364AFD2B553F}"/>
              </a:ext>
            </a:extLst>
          </p:cNvPr>
          <p:cNvSpPr/>
          <p:nvPr/>
        </p:nvSpPr>
        <p:spPr>
          <a:xfrm>
            <a:off x="323557" y="30425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CuadroTexto 5">
            <a:hlinkClick r:id="rId4" action="ppaction://hlinksldjump"/>
            <a:extLst>
              <a:ext uri="{FF2B5EF4-FFF2-40B4-BE49-F238E27FC236}">
                <a16:creationId xmlns:a16="http://schemas.microsoft.com/office/drawing/2014/main" id="{D328059A-91D6-4522-B2CC-DCF015861A0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solidFill>
                  <a:schemeClr val="accent2"/>
                </a:solidFill>
                <a:latin typeface="Lucida Handwriting" panose="03010101010101010101" pitchFamily="66" charset="0"/>
              </a:rPr>
              <a:t>→</a:t>
            </a:r>
          </a:p>
        </p:txBody>
      </p:sp>
      <p:sp>
        <p:nvSpPr>
          <p:cNvPr id="7" name="CuadroTexto 6">
            <a:hlinkClick r:id="rId5" action="ppaction://hlinksldjump"/>
            <a:extLst>
              <a:ext uri="{FF2B5EF4-FFF2-40B4-BE49-F238E27FC236}">
                <a16:creationId xmlns:a16="http://schemas.microsoft.com/office/drawing/2014/main" id="{8AE79DDD-E374-4DF3-8A5D-1BBCC833781F}"/>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accent2"/>
                </a:solidFill>
                <a:latin typeface="Lucida Handwriting" panose="03010101010101010101" pitchFamily="66" charset="0"/>
              </a:rPr>
              <a:t>→</a:t>
            </a:r>
          </a:p>
        </p:txBody>
      </p:sp>
      <p:grpSp>
        <p:nvGrpSpPr>
          <p:cNvPr id="11" name="Grupo 10">
            <a:extLst>
              <a:ext uri="{FF2B5EF4-FFF2-40B4-BE49-F238E27FC236}">
                <a16:creationId xmlns:a16="http://schemas.microsoft.com/office/drawing/2014/main" id="{73E5E0FF-3B72-4041-A9A5-06762AEB2C17}"/>
              </a:ext>
            </a:extLst>
          </p:cNvPr>
          <p:cNvGrpSpPr/>
          <p:nvPr/>
        </p:nvGrpSpPr>
        <p:grpSpPr>
          <a:xfrm>
            <a:off x="323557" y="1571070"/>
            <a:ext cx="5781015" cy="572610"/>
            <a:chOff x="0" y="2185275"/>
            <a:chExt cx="5781015" cy="572610"/>
          </a:xfrm>
          <a:scene3d>
            <a:camera prst="orthographicFront">
              <a:rot lat="0" lon="0" rev="0"/>
            </a:camera>
            <a:lightRig rig="contrasting" dir="t">
              <a:rot lat="0" lon="0" rev="1200000"/>
            </a:lightRig>
          </a:scene3d>
        </p:grpSpPr>
        <p:sp>
          <p:nvSpPr>
            <p:cNvPr id="13" name="Rectángulo: esquinas redondeadas 12">
              <a:extLst>
                <a:ext uri="{FF2B5EF4-FFF2-40B4-BE49-F238E27FC236}">
                  <a16:creationId xmlns:a16="http://schemas.microsoft.com/office/drawing/2014/main" id="{4D3B4981-BDF3-426A-A63E-1E42D6E9C6FA}"/>
                </a:ext>
              </a:extLst>
            </p:cNvPr>
            <p:cNvSpPr/>
            <p:nvPr/>
          </p:nvSpPr>
          <p:spPr>
            <a:xfrm>
              <a:off x="0" y="2185275"/>
              <a:ext cx="5781015" cy="572610"/>
            </a:xfrm>
            <a:prstGeom prst="roundRect">
              <a:avLst/>
            </a:prstGeom>
            <a:sp3d contourW="19050" prstMaterial="metal">
              <a:bevelT w="88900" h="203200"/>
              <a:bevelB w="165100" h="254000"/>
            </a:sp3d>
          </p:spPr>
          <p:style>
            <a:lnRef idx="0">
              <a:schemeClr val="lt1">
                <a:hueOff val="0"/>
                <a:satOff val="0"/>
                <a:lumOff val="0"/>
                <a:alphaOff val="0"/>
              </a:schemeClr>
            </a:lnRef>
            <a:fillRef idx="1">
              <a:schemeClr val="accent2">
                <a:alpha val="90000"/>
                <a:hueOff val="0"/>
                <a:satOff val="0"/>
                <a:lumOff val="0"/>
                <a:alphaOff val="-40000"/>
              </a:schemeClr>
            </a:fillRef>
            <a:effectRef idx="2">
              <a:schemeClr val="accent2">
                <a:alpha val="90000"/>
                <a:hueOff val="0"/>
                <a:satOff val="0"/>
                <a:lumOff val="0"/>
                <a:alphaOff val="-40000"/>
              </a:schemeClr>
            </a:effectRef>
            <a:fontRef idx="minor">
              <a:schemeClr val="lt1"/>
            </a:fontRef>
          </p:style>
        </p:sp>
        <p:sp>
          <p:nvSpPr>
            <p:cNvPr id="14" name="Rectángulo: esquinas redondeadas 4">
              <a:extLst>
                <a:ext uri="{FF2B5EF4-FFF2-40B4-BE49-F238E27FC236}">
                  <a16:creationId xmlns:a16="http://schemas.microsoft.com/office/drawing/2014/main" id="{94676E52-886C-47C0-95C3-43DA16BE3F20}"/>
                </a:ext>
              </a:extLst>
            </p:cNvPr>
            <p:cNvSpPr txBox="1"/>
            <p:nvPr/>
          </p:nvSpPr>
          <p:spPr>
            <a:xfrm>
              <a:off x="27953" y="2213228"/>
              <a:ext cx="5725109" cy="51670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s-AR" sz="2000" dirty="0"/>
                <a:t>El 31 de octubre de 2011 se anuncia la integración de Ubuntu en varios otros dispositivos.</a:t>
              </a:r>
              <a:endParaRPr lang="es-AR" sz="2000" b="1" kern="1200" dirty="0"/>
            </a:p>
          </p:txBody>
        </p:sp>
      </p:grpSp>
      <p:pic>
        <p:nvPicPr>
          <p:cNvPr id="8" name="Imagen 7">
            <a:extLst>
              <a:ext uri="{FF2B5EF4-FFF2-40B4-BE49-F238E27FC236}">
                <a16:creationId xmlns:a16="http://schemas.microsoft.com/office/drawing/2014/main" id="{FCA29439-4662-44B2-9BE6-BE25080035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386" y="2290079"/>
            <a:ext cx="4311892" cy="2424242"/>
          </a:xfrm>
          <a:prstGeom prst="rect">
            <a:avLst/>
          </a:prstGeom>
        </p:spPr>
      </p:pic>
      <p:grpSp>
        <p:nvGrpSpPr>
          <p:cNvPr id="17" name="Grupo 16">
            <a:extLst>
              <a:ext uri="{FF2B5EF4-FFF2-40B4-BE49-F238E27FC236}">
                <a16:creationId xmlns:a16="http://schemas.microsoft.com/office/drawing/2014/main" id="{F03AFCE7-121E-4A49-A31F-DB6DB241F67B}"/>
              </a:ext>
            </a:extLst>
          </p:cNvPr>
          <p:cNvGrpSpPr/>
          <p:nvPr/>
        </p:nvGrpSpPr>
        <p:grpSpPr>
          <a:xfrm>
            <a:off x="4633270" y="2434052"/>
            <a:ext cx="6753868" cy="1294985"/>
            <a:chOff x="0" y="2185275"/>
            <a:chExt cx="5781015" cy="572610"/>
          </a:xfrm>
          <a:scene3d>
            <a:camera prst="orthographicFront">
              <a:rot lat="0" lon="0" rev="0"/>
            </a:camera>
            <a:lightRig rig="contrasting" dir="t">
              <a:rot lat="0" lon="0" rev="1200000"/>
            </a:lightRig>
          </a:scene3d>
        </p:grpSpPr>
        <p:sp>
          <p:nvSpPr>
            <p:cNvPr id="18" name="Rectángulo: esquinas redondeadas 17">
              <a:extLst>
                <a:ext uri="{FF2B5EF4-FFF2-40B4-BE49-F238E27FC236}">
                  <a16:creationId xmlns:a16="http://schemas.microsoft.com/office/drawing/2014/main" id="{850161EC-C4A9-42E4-B9F9-28DDAD5BBD74}"/>
                </a:ext>
              </a:extLst>
            </p:cNvPr>
            <p:cNvSpPr/>
            <p:nvPr/>
          </p:nvSpPr>
          <p:spPr>
            <a:xfrm>
              <a:off x="0" y="2185275"/>
              <a:ext cx="5781015" cy="572610"/>
            </a:xfrm>
            <a:prstGeom prst="roundRect">
              <a:avLst/>
            </a:prstGeom>
            <a:sp3d contourW="19050" prstMaterial="metal">
              <a:bevelT w="88900" h="203200"/>
              <a:bevelB w="165100" h="254000"/>
            </a:sp3d>
          </p:spPr>
          <p:style>
            <a:lnRef idx="0">
              <a:schemeClr val="lt1">
                <a:hueOff val="0"/>
                <a:satOff val="0"/>
                <a:lumOff val="0"/>
                <a:alphaOff val="0"/>
              </a:schemeClr>
            </a:lnRef>
            <a:fillRef idx="1">
              <a:schemeClr val="accent2">
                <a:alpha val="90000"/>
                <a:hueOff val="0"/>
                <a:satOff val="0"/>
                <a:lumOff val="0"/>
                <a:alphaOff val="-40000"/>
              </a:schemeClr>
            </a:fillRef>
            <a:effectRef idx="2">
              <a:schemeClr val="accent2">
                <a:alpha val="90000"/>
                <a:hueOff val="0"/>
                <a:satOff val="0"/>
                <a:lumOff val="0"/>
                <a:alphaOff val="-40000"/>
              </a:schemeClr>
            </a:effectRef>
            <a:fontRef idx="minor">
              <a:schemeClr val="lt1"/>
            </a:fontRef>
          </p:style>
        </p:sp>
        <p:sp>
          <p:nvSpPr>
            <p:cNvPr id="19" name="Rectángulo: esquinas redondeadas 4">
              <a:extLst>
                <a:ext uri="{FF2B5EF4-FFF2-40B4-BE49-F238E27FC236}">
                  <a16:creationId xmlns:a16="http://schemas.microsoft.com/office/drawing/2014/main" id="{1F4D379A-4FBB-46E4-9FF2-09CD0AD0F3F7}"/>
                </a:ext>
              </a:extLst>
            </p:cNvPr>
            <p:cNvSpPr txBox="1"/>
            <p:nvPr/>
          </p:nvSpPr>
          <p:spPr>
            <a:xfrm>
              <a:off x="27953" y="2213228"/>
              <a:ext cx="5725109" cy="51670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s-AR" sz="2000" dirty="0"/>
                <a:t>En 2012, Canonical anuncia 'Ubuntu para Android', el cual permite ejecutar el escritorio de Ubuntu directo desde un teléfono inteligente Android.</a:t>
              </a:r>
              <a:endParaRPr lang="es-AR" sz="2000" b="1" kern="1200" dirty="0"/>
            </a:p>
          </p:txBody>
        </p:sp>
      </p:grpSp>
      <p:pic>
        <p:nvPicPr>
          <p:cNvPr id="21" name="Imagen 20" descr="Imagen que contiene monitor, interior, electrónica, sentado&#10;&#10;Descripción generada con confianza muy alta">
            <a:extLst>
              <a:ext uri="{FF2B5EF4-FFF2-40B4-BE49-F238E27FC236}">
                <a16:creationId xmlns:a16="http://schemas.microsoft.com/office/drawing/2014/main" id="{3B71EBE7-ED01-4EC4-B8EA-EC30E96AD2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1823" y="3935088"/>
            <a:ext cx="4576762" cy="2574429"/>
          </a:xfrm>
          <a:prstGeom prst="rect">
            <a:avLst/>
          </a:prstGeom>
        </p:spPr>
      </p:pic>
    </p:spTree>
    <p:extLst>
      <p:ext uri="{BB962C8B-B14F-4D97-AF65-F5344CB8AC3E}">
        <p14:creationId xmlns:p14="http://schemas.microsoft.com/office/powerpoint/2010/main" val="2686091983"/>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25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25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250"/>
                                        <p:tgtEl>
                                          <p:spTgt spid="7"/>
                                        </p:tgtEl>
                                      </p:cBhvr>
                                    </p:animEffect>
                                  </p:childTnLst>
                                </p:cTn>
                              </p:par>
                            </p:childTnLst>
                          </p:cTn>
                        </p:par>
                        <p:par>
                          <p:cTn id="17" fill="hold">
                            <p:stCondLst>
                              <p:cond delay="1250"/>
                            </p:stCondLst>
                            <p:childTnLst>
                              <p:par>
                                <p:cTn id="18" presetID="26"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80">
                                          <p:stCondLst>
                                            <p:cond delay="0"/>
                                          </p:stCondLst>
                                        </p:cTn>
                                        <p:tgtEl>
                                          <p:spTgt spid="11"/>
                                        </p:tgtEl>
                                      </p:cBhvr>
                                    </p:animEffect>
                                    <p:anim calcmode="lin" valueType="num">
                                      <p:cBhvr>
                                        <p:cTn id="21"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6" dur="26">
                                          <p:stCondLst>
                                            <p:cond delay="650"/>
                                          </p:stCondLst>
                                        </p:cTn>
                                        <p:tgtEl>
                                          <p:spTgt spid="11"/>
                                        </p:tgtEl>
                                      </p:cBhvr>
                                      <p:to x="100000" y="60000"/>
                                    </p:animScale>
                                    <p:animScale>
                                      <p:cBhvr>
                                        <p:cTn id="27" dur="166" decel="50000">
                                          <p:stCondLst>
                                            <p:cond delay="676"/>
                                          </p:stCondLst>
                                        </p:cTn>
                                        <p:tgtEl>
                                          <p:spTgt spid="11"/>
                                        </p:tgtEl>
                                      </p:cBhvr>
                                      <p:to x="100000" y="100000"/>
                                    </p:animScale>
                                    <p:animScale>
                                      <p:cBhvr>
                                        <p:cTn id="28" dur="26">
                                          <p:stCondLst>
                                            <p:cond delay="1312"/>
                                          </p:stCondLst>
                                        </p:cTn>
                                        <p:tgtEl>
                                          <p:spTgt spid="11"/>
                                        </p:tgtEl>
                                      </p:cBhvr>
                                      <p:to x="100000" y="80000"/>
                                    </p:animScale>
                                    <p:animScale>
                                      <p:cBhvr>
                                        <p:cTn id="29" dur="166" decel="50000">
                                          <p:stCondLst>
                                            <p:cond delay="1338"/>
                                          </p:stCondLst>
                                        </p:cTn>
                                        <p:tgtEl>
                                          <p:spTgt spid="11"/>
                                        </p:tgtEl>
                                      </p:cBhvr>
                                      <p:to x="100000" y="100000"/>
                                    </p:animScale>
                                    <p:animScale>
                                      <p:cBhvr>
                                        <p:cTn id="30" dur="26">
                                          <p:stCondLst>
                                            <p:cond delay="1642"/>
                                          </p:stCondLst>
                                        </p:cTn>
                                        <p:tgtEl>
                                          <p:spTgt spid="11"/>
                                        </p:tgtEl>
                                      </p:cBhvr>
                                      <p:to x="100000" y="90000"/>
                                    </p:animScale>
                                    <p:animScale>
                                      <p:cBhvr>
                                        <p:cTn id="31" dur="166" decel="50000">
                                          <p:stCondLst>
                                            <p:cond delay="1668"/>
                                          </p:stCondLst>
                                        </p:cTn>
                                        <p:tgtEl>
                                          <p:spTgt spid="11"/>
                                        </p:tgtEl>
                                      </p:cBhvr>
                                      <p:to x="100000" y="100000"/>
                                    </p:animScale>
                                    <p:animScale>
                                      <p:cBhvr>
                                        <p:cTn id="32" dur="26">
                                          <p:stCondLst>
                                            <p:cond delay="1808"/>
                                          </p:stCondLst>
                                        </p:cTn>
                                        <p:tgtEl>
                                          <p:spTgt spid="11"/>
                                        </p:tgtEl>
                                      </p:cBhvr>
                                      <p:to x="100000" y="95000"/>
                                    </p:animScale>
                                    <p:animScale>
                                      <p:cBhvr>
                                        <p:cTn id="33" dur="166" decel="50000">
                                          <p:stCondLst>
                                            <p:cond delay="1834"/>
                                          </p:stCondLst>
                                        </p:cTn>
                                        <p:tgtEl>
                                          <p:spTgt spid="11"/>
                                        </p:tgtEl>
                                      </p:cBhvr>
                                      <p:to x="100000" y="100000"/>
                                    </p:animScale>
                                  </p:childTnLst>
                                </p:cTn>
                              </p:par>
                            </p:childTnLst>
                          </p:cTn>
                        </p:par>
                        <p:par>
                          <p:cTn id="34" fill="hold">
                            <p:stCondLst>
                              <p:cond delay="3250"/>
                            </p:stCondLst>
                            <p:childTnLst>
                              <p:par>
                                <p:cTn id="35" presetID="26"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80">
                                          <p:stCondLst>
                                            <p:cond delay="0"/>
                                          </p:stCondLst>
                                        </p:cTn>
                                        <p:tgtEl>
                                          <p:spTgt spid="8"/>
                                        </p:tgtEl>
                                      </p:cBhvr>
                                    </p:animEffect>
                                    <p:anim calcmode="lin" valueType="num">
                                      <p:cBhvr>
                                        <p:cTn id="3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3" dur="26">
                                          <p:stCondLst>
                                            <p:cond delay="650"/>
                                          </p:stCondLst>
                                        </p:cTn>
                                        <p:tgtEl>
                                          <p:spTgt spid="8"/>
                                        </p:tgtEl>
                                      </p:cBhvr>
                                      <p:to x="100000" y="60000"/>
                                    </p:animScale>
                                    <p:animScale>
                                      <p:cBhvr>
                                        <p:cTn id="44" dur="166" decel="50000">
                                          <p:stCondLst>
                                            <p:cond delay="676"/>
                                          </p:stCondLst>
                                        </p:cTn>
                                        <p:tgtEl>
                                          <p:spTgt spid="8"/>
                                        </p:tgtEl>
                                      </p:cBhvr>
                                      <p:to x="100000" y="100000"/>
                                    </p:animScale>
                                    <p:animScale>
                                      <p:cBhvr>
                                        <p:cTn id="45" dur="26">
                                          <p:stCondLst>
                                            <p:cond delay="1312"/>
                                          </p:stCondLst>
                                        </p:cTn>
                                        <p:tgtEl>
                                          <p:spTgt spid="8"/>
                                        </p:tgtEl>
                                      </p:cBhvr>
                                      <p:to x="100000" y="80000"/>
                                    </p:animScale>
                                    <p:animScale>
                                      <p:cBhvr>
                                        <p:cTn id="46" dur="166" decel="50000">
                                          <p:stCondLst>
                                            <p:cond delay="1338"/>
                                          </p:stCondLst>
                                        </p:cTn>
                                        <p:tgtEl>
                                          <p:spTgt spid="8"/>
                                        </p:tgtEl>
                                      </p:cBhvr>
                                      <p:to x="100000" y="100000"/>
                                    </p:animScale>
                                    <p:animScale>
                                      <p:cBhvr>
                                        <p:cTn id="47" dur="26">
                                          <p:stCondLst>
                                            <p:cond delay="1642"/>
                                          </p:stCondLst>
                                        </p:cTn>
                                        <p:tgtEl>
                                          <p:spTgt spid="8"/>
                                        </p:tgtEl>
                                      </p:cBhvr>
                                      <p:to x="100000" y="90000"/>
                                    </p:animScale>
                                    <p:animScale>
                                      <p:cBhvr>
                                        <p:cTn id="48" dur="166" decel="50000">
                                          <p:stCondLst>
                                            <p:cond delay="1668"/>
                                          </p:stCondLst>
                                        </p:cTn>
                                        <p:tgtEl>
                                          <p:spTgt spid="8"/>
                                        </p:tgtEl>
                                      </p:cBhvr>
                                      <p:to x="100000" y="100000"/>
                                    </p:animScale>
                                    <p:animScale>
                                      <p:cBhvr>
                                        <p:cTn id="49" dur="26">
                                          <p:stCondLst>
                                            <p:cond delay="1808"/>
                                          </p:stCondLst>
                                        </p:cTn>
                                        <p:tgtEl>
                                          <p:spTgt spid="8"/>
                                        </p:tgtEl>
                                      </p:cBhvr>
                                      <p:to x="100000" y="95000"/>
                                    </p:animScale>
                                    <p:animScale>
                                      <p:cBhvr>
                                        <p:cTn id="50" dur="166" decel="50000">
                                          <p:stCondLst>
                                            <p:cond delay="1834"/>
                                          </p:stCondLst>
                                        </p:cTn>
                                        <p:tgtEl>
                                          <p:spTgt spid="8"/>
                                        </p:tgtEl>
                                      </p:cBhvr>
                                      <p:to x="100000" y="100000"/>
                                    </p:animScale>
                                  </p:childTnLst>
                                </p:cTn>
                              </p:par>
                              <p:par>
                                <p:cTn id="51" presetID="21" presetClass="entr" presetSubtype="1"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heel(1)">
                                      <p:cBhvr>
                                        <p:cTn id="53" dur="2000"/>
                                        <p:tgtEl>
                                          <p:spTgt spid="17"/>
                                        </p:tgtEl>
                                      </p:cBhvr>
                                    </p:animEffect>
                                  </p:childTnLst>
                                </p:cTn>
                              </p:par>
                              <p:par>
                                <p:cTn id="54" presetID="21" presetClass="entr" presetSubtype="1"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heel(1)">
                                      <p:cBhvr>
                                        <p:cTn id="56"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28000"/>
                    </a14:imgEffect>
                  </a14:imgLayer>
                </a14:imgProps>
              </a:ext>
            </a:extLst>
          </a:blip>
          <a:srcRect/>
          <a:stretch>
            <a:fillRect l="-16000" r="-16000"/>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7837248-DF24-47B5-A164-D697D7029305}"/>
              </a:ext>
            </a:extLst>
          </p:cNvPr>
          <p:cNvSpPr txBox="1"/>
          <p:nvPr/>
        </p:nvSpPr>
        <p:spPr>
          <a:xfrm>
            <a:off x="1630017" y="463826"/>
            <a:ext cx="9289774" cy="707886"/>
          </a:xfrm>
          <a:prstGeom prst="rect">
            <a:avLst/>
          </a:prstGeom>
          <a:solidFill>
            <a:schemeClr val="tx1">
              <a:alpha val="80000"/>
            </a:schemeClr>
          </a:solidFill>
        </p:spPr>
        <p:txBody>
          <a:bodyPr wrap="square" rtlCol="0">
            <a:spAutoFit/>
          </a:bodyPr>
          <a:lstStyle/>
          <a:p>
            <a:pPr algn="ctr"/>
            <a:r>
              <a:rPr lang="en-US" sz="4000" dirty="0" err="1">
                <a:solidFill>
                  <a:schemeClr val="bg1"/>
                </a:solidFill>
              </a:rPr>
              <a:t>Sistemas</a:t>
            </a:r>
            <a:r>
              <a:rPr lang="en-US" sz="4000" dirty="0">
                <a:solidFill>
                  <a:schemeClr val="bg1"/>
                </a:solidFill>
              </a:rPr>
              <a:t> </a:t>
            </a:r>
            <a:r>
              <a:rPr lang="en-US" sz="4000" dirty="0" err="1">
                <a:solidFill>
                  <a:schemeClr val="bg1"/>
                </a:solidFill>
              </a:rPr>
              <a:t>Operativos</a:t>
            </a:r>
            <a:endParaRPr lang="es-AR" sz="4000" dirty="0">
              <a:solidFill>
                <a:schemeClr val="bg1"/>
              </a:solidFill>
            </a:endParaRPr>
          </a:p>
        </p:txBody>
      </p:sp>
      <p:sp>
        <p:nvSpPr>
          <p:cNvPr id="5" name="CuadroTexto 4">
            <a:extLst>
              <a:ext uri="{FF2B5EF4-FFF2-40B4-BE49-F238E27FC236}">
                <a16:creationId xmlns:a16="http://schemas.microsoft.com/office/drawing/2014/main" id="{40C3D3E8-9CFF-4C2B-9C33-6CEDD0B3F060}"/>
              </a:ext>
            </a:extLst>
          </p:cNvPr>
          <p:cNvSpPr txBox="1"/>
          <p:nvPr/>
        </p:nvSpPr>
        <p:spPr>
          <a:xfrm>
            <a:off x="323557" y="304257"/>
            <a:ext cx="773723" cy="830997"/>
          </a:xfrm>
          <a:prstGeom prst="rect">
            <a:avLst/>
          </a:prstGeom>
          <a:solidFill>
            <a:schemeClr val="tx1">
              <a:lumMod val="95000"/>
              <a:lumOff val="5000"/>
            </a:schemeClr>
          </a:solidFill>
        </p:spPr>
        <p:txBody>
          <a:bodyPr wrap="square" rtlCol="0">
            <a:spAutoFit/>
          </a:bodyPr>
          <a:lstStyle/>
          <a:p>
            <a:r>
              <a:rPr lang="es-AR" sz="4800" dirty="0">
                <a:solidFill>
                  <a:schemeClr val="bg1"/>
                </a:solidFill>
              </a:rPr>
              <a:t>↑</a:t>
            </a:r>
          </a:p>
        </p:txBody>
      </p:sp>
      <p:sp>
        <p:nvSpPr>
          <p:cNvPr id="6" name="Rectángulo 5">
            <a:hlinkClick r:id="rId4" action="ppaction://hlinksldjump"/>
            <a:extLst>
              <a:ext uri="{FF2B5EF4-FFF2-40B4-BE49-F238E27FC236}">
                <a16:creationId xmlns:a16="http://schemas.microsoft.com/office/drawing/2014/main" id="{D6771904-7384-40B1-95DA-5DBB0DA0E991}"/>
              </a:ext>
            </a:extLst>
          </p:cNvPr>
          <p:cNvSpPr/>
          <p:nvPr/>
        </p:nvSpPr>
        <p:spPr>
          <a:xfrm>
            <a:off x="323556" y="30734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CuadroTexto 7">
            <a:extLst>
              <a:ext uri="{FF2B5EF4-FFF2-40B4-BE49-F238E27FC236}">
                <a16:creationId xmlns:a16="http://schemas.microsoft.com/office/drawing/2014/main" id="{8AE674D1-28D6-4563-A35F-E561E90A71CB}"/>
              </a:ext>
            </a:extLst>
          </p:cNvPr>
          <p:cNvSpPr txBox="1"/>
          <p:nvPr/>
        </p:nvSpPr>
        <p:spPr>
          <a:xfrm>
            <a:off x="323555" y="1331842"/>
            <a:ext cx="11643157" cy="830997"/>
          </a:xfrm>
          <a:prstGeom prst="rect">
            <a:avLst/>
          </a:prstGeom>
          <a:solidFill>
            <a:schemeClr val="tx1">
              <a:alpha val="80000"/>
            </a:schemeClr>
          </a:solidFill>
        </p:spPr>
        <p:txBody>
          <a:bodyPr wrap="square" rtlCol="0">
            <a:spAutoFit/>
          </a:bodyPr>
          <a:lstStyle/>
          <a:p>
            <a:r>
              <a:rPr lang="es-AR" sz="2400" dirty="0">
                <a:highlight>
                  <a:srgbClr val="FFFF00"/>
                </a:highlight>
              </a:rPr>
              <a:t>El conjunto de </a:t>
            </a:r>
            <a:r>
              <a:rPr lang="es-AR" sz="2400" b="1" u="sng" dirty="0">
                <a:highlight>
                  <a:srgbClr val="FFFF00"/>
                </a:highlight>
              </a:rPr>
              <a:t>programas informáticos</a:t>
            </a:r>
            <a:r>
              <a:rPr lang="es-AR" sz="2400" dirty="0">
                <a:highlight>
                  <a:srgbClr val="FFFF00"/>
                </a:highlight>
              </a:rPr>
              <a:t> que permite la </a:t>
            </a:r>
            <a:r>
              <a:rPr lang="es-AR" sz="2400" b="1" dirty="0">
                <a:highlight>
                  <a:srgbClr val="FFFF00"/>
                </a:highlight>
              </a:rPr>
              <a:t>administración eficaz de los recursos</a:t>
            </a:r>
            <a:r>
              <a:rPr lang="es-AR" sz="2400" dirty="0">
                <a:highlight>
                  <a:srgbClr val="FFFF00"/>
                </a:highlight>
              </a:rPr>
              <a:t> de una </a:t>
            </a:r>
            <a:r>
              <a:rPr lang="es-AR" sz="2400" b="1" u="sng" dirty="0">
                <a:highlight>
                  <a:srgbClr val="FFFF00"/>
                </a:highlight>
              </a:rPr>
              <a:t>computadora</a:t>
            </a:r>
            <a:r>
              <a:rPr lang="es-AR" sz="2400" dirty="0">
                <a:highlight>
                  <a:srgbClr val="FFFF00"/>
                </a:highlight>
              </a:rPr>
              <a:t> es conocido como </a:t>
            </a:r>
            <a:r>
              <a:rPr lang="es-AR" sz="2400" b="1" dirty="0">
                <a:highlight>
                  <a:srgbClr val="FFFF00"/>
                </a:highlight>
              </a:rPr>
              <a:t>sistema operativo</a:t>
            </a:r>
            <a:r>
              <a:rPr lang="es-AR" sz="2400" dirty="0">
                <a:highlight>
                  <a:srgbClr val="FFFF00"/>
                </a:highlight>
              </a:rPr>
              <a:t> o </a:t>
            </a:r>
            <a:r>
              <a:rPr lang="es-AR" sz="2400" b="1" u="sng" dirty="0">
                <a:highlight>
                  <a:srgbClr val="FFFF00"/>
                </a:highlight>
              </a:rPr>
              <a:t>software</a:t>
            </a:r>
            <a:r>
              <a:rPr lang="es-AR" sz="2400" dirty="0">
                <a:highlight>
                  <a:srgbClr val="FFFF00"/>
                </a:highlight>
              </a:rPr>
              <a:t> </a:t>
            </a:r>
            <a:r>
              <a:rPr lang="es-AR" sz="2400" b="1" dirty="0">
                <a:highlight>
                  <a:srgbClr val="FFFF00"/>
                </a:highlight>
              </a:rPr>
              <a:t>de</a:t>
            </a:r>
            <a:r>
              <a:rPr lang="es-AR" sz="2400" dirty="0">
                <a:highlight>
                  <a:srgbClr val="FFFF00"/>
                </a:highlight>
              </a:rPr>
              <a:t> </a:t>
            </a:r>
            <a:r>
              <a:rPr lang="es-AR" sz="2400" b="1" u="sng" dirty="0">
                <a:highlight>
                  <a:srgbClr val="FFFF00"/>
                </a:highlight>
              </a:rPr>
              <a:t>sistema</a:t>
            </a:r>
            <a:r>
              <a:rPr lang="es-AR" sz="2400" dirty="0">
                <a:highlight>
                  <a:srgbClr val="FFFF00"/>
                </a:highlight>
              </a:rPr>
              <a:t>.</a:t>
            </a:r>
            <a:endParaRPr lang="es-AR" sz="2400" dirty="0">
              <a:solidFill>
                <a:schemeClr val="bg1"/>
              </a:solidFill>
              <a:highlight>
                <a:srgbClr val="FFFF00"/>
              </a:highlight>
            </a:endParaRPr>
          </a:p>
        </p:txBody>
      </p:sp>
      <p:pic>
        <p:nvPicPr>
          <p:cNvPr id="11" name="Imagen 10">
            <a:extLst>
              <a:ext uri="{FF2B5EF4-FFF2-40B4-BE49-F238E27FC236}">
                <a16:creationId xmlns:a16="http://schemas.microsoft.com/office/drawing/2014/main" id="{CA39BCCA-FEF3-401D-BD2A-D3DCD7BB2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9367" y="2129040"/>
            <a:ext cx="2262005" cy="19025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CuadroTexto 13">
            <a:extLst>
              <a:ext uri="{FF2B5EF4-FFF2-40B4-BE49-F238E27FC236}">
                <a16:creationId xmlns:a16="http://schemas.microsoft.com/office/drawing/2014/main" id="{1367C319-9F5D-4F15-A3A8-48ECFEEB8BC3}"/>
              </a:ext>
            </a:extLst>
          </p:cNvPr>
          <p:cNvSpPr txBox="1"/>
          <p:nvPr/>
        </p:nvSpPr>
        <p:spPr>
          <a:xfrm>
            <a:off x="9368033" y="2547755"/>
            <a:ext cx="2382882" cy="369332"/>
          </a:xfrm>
          <a:prstGeom prst="rect">
            <a:avLst/>
          </a:prstGeom>
          <a:solidFill>
            <a:schemeClr val="tx1">
              <a:alpha val="80000"/>
            </a:schemeClr>
          </a:solidFill>
        </p:spPr>
        <p:txBody>
          <a:bodyPr wrap="square" rtlCol="0">
            <a:spAutoFit/>
          </a:bodyPr>
          <a:lstStyle/>
          <a:p>
            <a:pPr algn="ctr"/>
            <a:r>
              <a:rPr lang="en-US" dirty="0">
                <a:solidFill>
                  <a:schemeClr val="bg1"/>
                </a:solidFill>
              </a:rPr>
              <a:t>Software de </a:t>
            </a:r>
            <a:r>
              <a:rPr lang="en-US" dirty="0" err="1">
                <a:solidFill>
                  <a:schemeClr val="bg1"/>
                </a:solidFill>
              </a:rPr>
              <a:t>Aplicatción</a:t>
            </a:r>
            <a:endParaRPr lang="es-AR" dirty="0">
              <a:solidFill>
                <a:schemeClr val="bg1"/>
              </a:solidFill>
            </a:endParaRPr>
          </a:p>
        </p:txBody>
      </p:sp>
      <p:pic>
        <p:nvPicPr>
          <p:cNvPr id="16" name="Imagen 15">
            <a:extLst>
              <a:ext uri="{FF2B5EF4-FFF2-40B4-BE49-F238E27FC236}">
                <a16:creationId xmlns:a16="http://schemas.microsoft.com/office/drawing/2014/main" id="{4D3D73F6-B613-4B5F-9E6C-71DDE7C0D9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2218" y="3180660"/>
            <a:ext cx="2729948" cy="18199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CuadroTexto 16">
            <a:extLst>
              <a:ext uri="{FF2B5EF4-FFF2-40B4-BE49-F238E27FC236}">
                <a16:creationId xmlns:a16="http://schemas.microsoft.com/office/drawing/2014/main" id="{F996D6E4-4B4C-43B5-A986-0CACB26F73D8}"/>
              </a:ext>
            </a:extLst>
          </p:cNvPr>
          <p:cNvSpPr txBox="1"/>
          <p:nvPr/>
        </p:nvSpPr>
        <p:spPr>
          <a:xfrm>
            <a:off x="3890767" y="5185291"/>
            <a:ext cx="2382882" cy="369332"/>
          </a:xfrm>
          <a:prstGeom prst="rect">
            <a:avLst/>
          </a:prstGeom>
          <a:solidFill>
            <a:schemeClr val="tx1">
              <a:alpha val="80000"/>
            </a:schemeClr>
          </a:solidFill>
        </p:spPr>
        <p:txBody>
          <a:bodyPr wrap="square" rtlCol="0">
            <a:spAutoFit/>
          </a:bodyPr>
          <a:lstStyle/>
          <a:p>
            <a:pPr algn="ctr"/>
            <a:r>
              <a:rPr lang="en-US" dirty="0">
                <a:solidFill>
                  <a:schemeClr val="bg1"/>
                </a:solidFill>
              </a:rPr>
              <a:t>Software de Sistema</a:t>
            </a:r>
            <a:endParaRPr lang="es-AR" dirty="0">
              <a:solidFill>
                <a:schemeClr val="bg1"/>
              </a:solidFill>
            </a:endParaRPr>
          </a:p>
        </p:txBody>
      </p:sp>
      <p:pic>
        <p:nvPicPr>
          <p:cNvPr id="19" name="Imagen 18">
            <a:extLst>
              <a:ext uri="{FF2B5EF4-FFF2-40B4-BE49-F238E27FC236}">
                <a16:creationId xmlns:a16="http://schemas.microsoft.com/office/drawing/2014/main" id="{4270334E-B63A-49A2-8501-1067B4E9480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53702" y="4289265"/>
            <a:ext cx="2593561" cy="179205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CuadroTexto 19">
            <a:extLst>
              <a:ext uri="{FF2B5EF4-FFF2-40B4-BE49-F238E27FC236}">
                <a16:creationId xmlns:a16="http://schemas.microsoft.com/office/drawing/2014/main" id="{08D316F5-B63A-42B9-B802-EC95A75E2EA2}"/>
              </a:ext>
            </a:extLst>
          </p:cNvPr>
          <p:cNvSpPr txBox="1"/>
          <p:nvPr/>
        </p:nvSpPr>
        <p:spPr>
          <a:xfrm>
            <a:off x="9636804" y="4510496"/>
            <a:ext cx="2781023" cy="369332"/>
          </a:xfrm>
          <a:prstGeom prst="rect">
            <a:avLst/>
          </a:prstGeom>
          <a:solidFill>
            <a:schemeClr val="tx1">
              <a:alpha val="80000"/>
            </a:schemeClr>
          </a:solidFill>
        </p:spPr>
        <p:txBody>
          <a:bodyPr wrap="square" rtlCol="0">
            <a:spAutoFit/>
          </a:bodyPr>
          <a:lstStyle/>
          <a:p>
            <a:pPr algn="ctr"/>
            <a:r>
              <a:rPr lang="en-US" dirty="0">
                <a:solidFill>
                  <a:schemeClr val="bg1"/>
                </a:solidFill>
              </a:rPr>
              <a:t>Software de </a:t>
            </a:r>
            <a:r>
              <a:rPr lang="en-US" dirty="0" err="1">
                <a:solidFill>
                  <a:schemeClr val="bg1"/>
                </a:solidFill>
              </a:rPr>
              <a:t>Programaci</a:t>
            </a:r>
            <a:r>
              <a:rPr lang="es-MX" dirty="0" err="1">
                <a:solidFill>
                  <a:schemeClr val="bg1"/>
                </a:solidFill>
              </a:rPr>
              <a:t>ón</a:t>
            </a:r>
            <a:endParaRPr lang="es-AR" dirty="0">
              <a:solidFill>
                <a:schemeClr val="bg1"/>
              </a:solidFill>
            </a:endParaRPr>
          </a:p>
        </p:txBody>
      </p:sp>
      <p:sp>
        <p:nvSpPr>
          <p:cNvPr id="21" name="CuadroTexto 20">
            <a:hlinkClick r:id="rId8" action="ppaction://hlinksldjump"/>
            <a:extLst>
              <a:ext uri="{FF2B5EF4-FFF2-40B4-BE49-F238E27FC236}">
                <a16:creationId xmlns:a16="http://schemas.microsoft.com/office/drawing/2014/main" id="{22F3E17F-79CE-445B-82E1-D0E25DCAA958}"/>
              </a:ext>
            </a:extLst>
          </p:cNvPr>
          <p:cNvSpPr txBox="1"/>
          <p:nvPr/>
        </p:nvSpPr>
        <p:spPr>
          <a:xfrm>
            <a:off x="1258472" y="5823610"/>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sp>
        <p:nvSpPr>
          <p:cNvPr id="2" name="CuadroTexto 1">
            <a:extLst>
              <a:ext uri="{FF2B5EF4-FFF2-40B4-BE49-F238E27FC236}">
                <a16:creationId xmlns:a16="http://schemas.microsoft.com/office/drawing/2014/main" id="{8D899FDA-7C2C-46A2-B978-B48098D4F5A9}"/>
              </a:ext>
            </a:extLst>
          </p:cNvPr>
          <p:cNvSpPr txBox="1"/>
          <p:nvPr/>
        </p:nvSpPr>
        <p:spPr>
          <a:xfrm>
            <a:off x="689113" y="2636027"/>
            <a:ext cx="2899366" cy="2031325"/>
          </a:xfrm>
          <a:prstGeom prst="rect">
            <a:avLst/>
          </a:prstGeom>
          <a:noFill/>
        </p:spPr>
        <p:txBody>
          <a:bodyPr wrap="square" rtlCol="0">
            <a:spAutoFit/>
          </a:bodyPr>
          <a:lstStyle/>
          <a:p>
            <a:r>
              <a:rPr lang="es-AR" dirty="0">
                <a:highlight>
                  <a:srgbClr val="D96D9E"/>
                </a:highlight>
              </a:rPr>
              <a:t>Estos programas comienzan a trabajar apenas se enciende el equipo, ya que gestionan el </a:t>
            </a:r>
            <a:r>
              <a:rPr lang="es-AR" u="sng" dirty="0">
                <a:highlight>
                  <a:srgbClr val="D96D9E"/>
                </a:highlight>
              </a:rPr>
              <a:t>hardware</a:t>
            </a:r>
            <a:r>
              <a:rPr lang="es-AR" dirty="0">
                <a:highlight>
                  <a:srgbClr val="D96D9E"/>
                </a:highlight>
              </a:rPr>
              <a:t> desde los niveles más básicos y permiten además la interacción con el usuario.</a:t>
            </a:r>
          </a:p>
        </p:txBody>
      </p:sp>
    </p:spTree>
    <p:extLst>
      <p:ext uri="{BB962C8B-B14F-4D97-AF65-F5344CB8AC3E}">
        <p14:creationId xmlns:p14="http://schemas.microsoft.com/office/powerpoint/2010/main" val="307511323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250"/>
                                        <p:tgtEl>
                                          <p:spTgt spid="5"/>
                                        </p:tgtEl>
                                      </p:cBhvr>
                                    </p:animEffect>
                                  </p:childTnLst>
                                </p:cTn>
                              </p:par>
                            </p:childTnLst>
                          </p:cTn>
                        </p:par>
                        <p:par>
                          <p:cTn id="11" fill="hold">
                            <p:stCondLst>
                              <p:cond delay="1250"/>
                            </p:stCondLst>
                            <p:childTnLst>
                              <p:par>
                                <p:cTn id="12" presetID="16" presetClass="entr" presetSubtype="21"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par>
                          <p:cTn id="15" fill="hold">
                            <p:stCondLst>
                              <p:cond delay="1750"/>
                            </p:stCondLst>
                            <p:childTnLst>
                              <p:par>
                                <p:cTn id="16" presetID="42"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par>
                          <p:cTn id="21" fill="hold">
                            <p:stCondLst>
                              <p:cond delay="2750"/>
                            </p:stCondLst>
                            <p:childTnLst>
                              <p:par>
                                <p:cTn id="22" presetID="42"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par>
                          <p:cTn id="27" fill="hold">
                            <p:stCondLst>
                              <p:cond delay="3750"/>
                            </p:stCondLst>
                            <p:childTnLst>
                              <p:par>
                                <p:cTn id="28" presetID="42"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childTnLst>
                          </p:cTn>
                        </p:par>
                        <p:par>
                          <p:cTn id="33" fill="hold">
                            <p:stCondLst>
                              <p:cond delay="4750"/>
                            </p:stCondLst>
                            <p:childTnLst>
                              <p:par>
                                <p:cTn id="34" presetID="42" presetClass="entr" presetSubtype="0"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childTnLst>
                          </p:cTn>
                        </p:par>
                        <p:par>
                          <p:cTn id="39" fill="hold">
                            <p:stCondLst>
                              <p:cond delay="5750"/>
                            </p:stCondLst>
                            <p:childTnLst>
                              <p:par>
                                <p:cTn id="40" presetID="42"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childTnLst>
                          </p:cTn>
                        </p:par>
                        <p:par>
                          <p:cTn id="45" fill="hold">
                            <p:stCondLst>
                              <p:cond delay="6750"/>
                            </p:stCondLst>
                            <p:childTnLst>
                              <p:par>
                                <p:cTn id="46" presetID="42" presetClass="entr" presetSubtype="0" fill="hold"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1000"/>
                                        <p:tgtEl>
                                          <p:spTgt spid="19"/>
                                        </p:tgtEl>
                                      </p:cBhvr>
                                    </p:animEffect>
                                    <p:anim calcmode="lin" valueType="num">
                                      <p:cBhvr>
                                        <p:cTn id="49" dur="1000" fill="hold"/>
                                        <p:tgtEl>
                                          <p:spTgt spid="19"/>
                                        </p:tgtEl>
                                        <p:attrNameLst>
                                          <p:attrName>ppt_x</p:attrName>
                                        </p:attrNameLst>
                                      </p:cBhvr>
                                      <p:tavLst>
                                        <p:tav tm="0">
                                          <p:val>
                                            <p:strVal val="#ppt_x"/>
                                          </p:val>
                                        </p:tav>
                                        <p:tav tm="100000">
                                          <p:val>
                                            <p:strVal val="#ppt_x"/>
                                          </p:val>
                                        </p:tav>
                                      </p:tavLst>
                                    </p:anim>
                                    <p:anim calcmode="lin" valueType="num">
                                      <p:cBhvr>
                                        <p:cTn id="50" dur="1000" fill="hold"/>
                                        <p:tgtEl>
                                          <p:spTgt spid="19"/>
                                        </p:tgtEl>
                                        <p:attrNameLst>
                                          <p:attrName>ppt_y</p:attrName>
                                        </p:attrNameLst>
                                      </p:cBhvr>
                                      <p:tavLst>
                                        <p:tav tm="0">
                                          <p:val>
                                            <p:strVal val="#ppt_y+.1"/>
                                          </p:val>
                                        </p:tav>
                                        <p:tav tm="100000">
                                          <p:val>
                                            <p:strVal val="#ppt_y"/>
                                          </p:val>
                                        </p:tav>
                                      </p:tavLst>
                                    </p:anim>
                                  </p:childTnLst>
                                </p:cTn>
                              </p:par>
                            </p:childTnLst>
                          </p:cTn>
                        </p:par>
                        <p:par>
                          <p:cTn id="51" fill="hold">
                            <p:stCondLst>
                              <p:cond delay="7750"/>
                            </p:stCondLst>
                            <p:childTnLst>
                              <p:par>
                                <p:cTn id="52" presetID="42" presetClass="entr" presetSubtype="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1000"/>
                                        <p:tgtEl>
                                          <p:spTgt spid="20"/>
                                        </p:tgtEl>
                                      </p:cBhvr>
                                    </p:animEffect>
                                    <p:anim calcmode="lin" valueType="num">
                                      <p:cBhvr>
                                        <p:cTn id="55" dur="1000" fill="hold"/>
                                        <p:tgtEl>
                                          <p:spTgt spid="20"/>
                                        </p:tgtEl>
                                        <p:attrNameLst>
                                          <p:attrName>ppt_x</p:attrName>
                                        </p:attrNameLst>
                                      </p:cBhvr>
                                      <p:tavLst>
                                        <p:tav tm="0">
                                          <p:val>
                                            <p:strVal val="#ppt_x"/>
                                          </p:val>
                                        </p:tav>
                                        <p:tav tm="100000">
                                          <p:val>
                                            <p:strVal val="#ppt_x"/>
                                          </p:val>
                                        </p:tav>
                                      </p:tavLst>
                                    </p:anim>
                                    <p:anim calcmode="lin" valueType="num">
                                      <p:cBhvr>
                                        <p:cTn id="56" dur="1000" fill="hold"/>
                                        <p:tgtEl>
                                          <p:spTgt spid="20"/>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1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14" grpId="0" animBg="1"/>
      <p:bldP spid="17" grpId="0" animBg="1"/>
      <p:bldP spid="20" grpId="0" animBg="1"/>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3C54AC-118A-4896-8AE4-01CB197B1164}"/>
              </a:ext>
            </a:extLst>
          </p:cNvPr>
          <p:cNvSpPr>
            <a:spLocks noGrp="1"/>
          </p:cNvSpPr>
          <p:nvPr>
            <p:ph type="title"/>
          </p:nvPr>
        </p:nvSpPr>
        <p:spPr>
          <a:xfrm>
            <a:off x="1528763" y="445117"/>
            <a:ext cx="9415463" cy="549275"/>
          </a:xfrm>
        </p:spPr>
        <p:txBody>
          <a:bodyPr>
            <a:normAutofit fontScale="90000"/>
          </a:bodyPr>
          <a:lstStyle/>
          <a:p>
            <a:pPr algn="ctr"/>
            <a:r>
              <a:rPr lang="es-AR" b="1" dirty="0">
                <a:solidFill>
                  <a:schemeClr val="bg1"/>
                </a:solidFill>
              </a:rPr>
              <a:t>Comunidad y Software</a:t>
            </a:r>
          </a:p>
        </p:txBody>
      </p:sp>
      <p:sp>
        <p:nvSpPr>
          <p:cNvPr id="4" name="CuadroTexto 3">
            <a:extLst>
              <a:ext uri="{FF2B5EF4-FFF2-40B4-BE49-F238E27FC236}">
                <a16:creationId xmlns:a16="http://schemas.microsoft.com/office/drawing/2014/main" id="{BE73D569-E07E-4EFD-B9FC-7975169952DB}"/>
              </a:ext>
            </a:extLst>
          </p:cNvPr>
          <p:cNvSpPr txBox="1"/>
          <p:nvPr/>
        </p:nvSpPr>
        <p:spPr>
          <a:xfrm>
            <a:off x="323557" y="304257"/>
            <a:ext cx="773723" cy="830997"/>
          </a:xfrm>
          <a:prstGeom prst="rect">
            <a:avLst/>
          </a:prstGeom>
          <a:solidFill>
            <a:schemeClr val="accent2"/>
          </a:solidFill>
          <a:ln>
            <a:solidFill>
              <a:srgbClr val="7030A0"/>
            </a:solidFill>
          </a:ln>
        </p:spPr>
        <p:txBody>
          <a:bodyPr wrap="square" rtlCol="0">
            <a:spAutoFit/>
          </a:bodyPr>
          <a:lstStyle/>
          <a:p>
            <a:r>
              <a:rPr lang="es-AR" sz="4800" dirty="0">
                <a:solidFill>
                  <a:schemeClr val="bg1"/>
                </a:solidFill>
              </a:rPr>
              <a:t>↑</a:t>
            </a:r>
          </a:p>
        </p:txBody>
      </p:sp>
      <p:sp>
        <p:nvSpPr>
          <p:cNvPr id="5" name="Rectángulo 4">
            <a:hlinkClick r:id="rId3" action="ppaction://hlinksldjump"/>
            <a:extLst>
              <a:ext uri="{FF2B5EF4-FFF2-40B4-BE49-F238E27FC236}">
                <a16:creationId xmlns:a16="http://schemas.microsoft.com/office/drawing/2014/main" id="{CA1D56F7-A520-4675-B694-364AFD2B553F}"/>
              </a:ext>
            </a:extLst>
          </p:cNvPr>
          <p:cNvSpPr/>
          <p:nvPr/>
        </p:nvSpPr>
        <p:spPr>
          <a:xfrm>
            <a:off x="323557" y="30425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CuadroTexto 5">
            <a:hlinkClick r:id="rId4" action="ppaction://hlinksldjump"/>
            <a:extLst>
              <a:ext uri="{FF2B5EF4-FFF2-40B4-BE49-F238E27FC236}">
                <a16:creationId xmlns:a16="http://schemas.microsoft.com/office/drawing/2014/main" id="{D328059A-91D6-4522-B2CC-DCF015861A0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solidFill>
                  <a:schemeClr val="accent2"/>
                </a:solidFill>
                <a:latin typeface="Lucida Handwriting" panose="03010101010101010101" pitchFamily="66" charset="0"/>
              </a:rPr>
              <a:t>→</a:t>
            </a:r>
          </a:p>
        </p:txBody>
      </p:sp>
      <p:sp>
        <p:nvSpPr>
          <p:cNvPr id="7" name="CuadroTexto 6">
            <a:hlinkClick r:id="rId5" action="ppaction://hlinksldjump"/>
            <a:extLst>
              <a:ext uri="{FF2B5EF4-FFF2-40B4-BE49-F238E27FC236}">
                <a16:creationId xmlns:a16="http://schemas.microsoft.com/office/drawing/2014/main" id="{8AE79DDD-E374-4DF3-8A5D-1BBCC833781F}"/>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accent2"/>
                </a:solidFill>
                <a:latin typeface="Lucida Handwriting" panose="03010101010101010101" pitchFamily="66" charset="0"/>
              </a:rPr>
              <a:t>→</a:t>
            </a:r>
          </a:p>
        </p:txBody>
      </p:sp>
      <p:grpSp>
        <p:nvGrpSpPr>
          <p:cNvPr id="16" name="Grupo 15">
            <a:extLst>
              <a:ext uri="{FF2B5EF4-FFF2-40B4-BE49-F238E27FC236}">
                <a16:creationId xmlns:a16="http://schemas.microsoft.com/office/drawing/2014/main" id="{3BBD4780-718E-4DC0-BB81-B15E4E0C2622}"/>
              </a:ext>
            </a:extLst>
          </p:cNvPr>
          <p:cNvGrpSpPr/>
          <p:nvPr/>
        </p:nvGrpSpPr>
        <p:grpSpPr>
          <a:xfrm>
            <a:off x="323557" y="1571070"/>
            <a:ext cx="5781015" cy="572610"/>
            <a:chOff x="0" y="2185275"/>
            <a:chExt cx="5781015" cy="572610"/>
          </a:xfrm>
          <a:scene3d>
            <a:camera prst="orthographicFront">
              <a:rot lat="0" lon="0" rev="0"/>
            </a:camera>
            <a:lightRig rig="contrasting" dir="t">
              <a:rot lat="0" lon="0" rev="1200000"/>
            </a:lightRig>
          </a:scene3d>
        </p:grpSpPr>
        <p:sp>
          <p:nvSpPr>
            <p:cNvPr id="20" name="Rectángulo: esquinas redondeadas 19">
              <a:extLst>
                <a:ext uri="{FF2B5EF4-FFF2-40B4-BE49-F238E27FC236}">
                  <a16:creationId xmlns:a16="http://schemas.microsoft.com/office/drawing/2014/main" id="{B3F22E2D-057B-471E-BF52-5AA33D8D8A80}"/>
                </a:ext>
              </a:extLst>
            </p:cNvPr>
            <p:cNvSpPr/>
            <p:nvPr/>
          </p:nvSpPr>
          <p:spPr>
            <a:xfrm>
              <a:off x="0" y="2185275"/>
              <a:ext cx="5781015" cy="572610"/>
            </a:xfrm>
            <a:prstGeom prst="roundRect">
              <a:avLst/>
            </a:prstGeom>
            <a:sp3d contourW="19050" prstMaterial="metal">
              <a:bevelT w="88900" h="203200"/>
              <a:bevelB w="165100" h="254000"/>
            </a:sp3d>
          </p:spPr>
          <p:style>
            <a:lnRef idx="0">
              <a:schemeClr val="lt1">
                <a:hueOff val="0"/>
                <a:satOff val="0"/>
                <a:lumOff val="0"/>
                <a:alphaOff val="0"/>
              </a:schemeClr>
            </a:lnRef>
            <a:fillRef idx="1">
              <a:schemeClr val="accent2">
                <a:alpha val="90000"/>
                <a:hueOff val="0"/>
                <a:satOff val="0"/>
                <a:lumOff val="0"/>
                <a:alphaOff val="-40000"/>
              </a:schemeClr>
            </a:fillRef>
            <a:effectRef idx="2">
              <a:schemeClr val="accent2">
                <a:alpha val="90000"/>
                <a:hueOff val="0"/>
                <a:satOff val="0"/>
                <a:lumOff val="0"/>
                <a:alphaOff val="-40000"/>
              </a:schemeClr>
            </a:effectRef>
            <a:fontRef idx="minor">
              <a:schemeClr val="lt1"/>
            </a:fontRef>
          </p:style>
        </p:sp>
        <p:sp>
          <p:nvSpPr>
            <p:cNvPr id="22" name="Rectángulo: esquinas redondeadas 4">
              <a:extLst>
                <a:ext uri="{FF2B5EF4-FFF2-40B4-BE49-F238E27FC236}">
                  <a16:creationId xmlns:a16="http://schemas.microsoft.com/office/drawing/2014/main" id="{5CA09996-4A3B-492A-A3F1-B7DCEFE126C3}"/>
                </a:ext>
              </a:extLst>
            </p:cNvPr>
            <p:cNvSpPr txBox="1"/>
            <p:nvPr/>
          </p:nvSpPr>
          <p:spPr>
            <a:xfrm>
              <a:off x="27953" y="2213228"/>
              <a:ext cx="5725109" cy="51670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s-AR" sz="2000" dirty="0"/>
                <a:t>Los usuarios pueden participar en el desarrollo de Ubuntu</a:t>
              </a:r>
              <a:endParaRPr lang="es-AR" sz="2000" b="1" kern="1200" dirty="0"/>
            </a:p>
          </p:txBody>
        </p:sp>
      </p:grpSp>
      <p:pic>
        <p:nvPicPr>
          <p:cNvPr id="10" name="Imagen 9" descr="Imagen que contiene persona, exterior, suelo, carretera&#10;&#10;Descripción generada con confianza muy alta">
            <a:extLst>
              <a:ext uri="{FF2B5EF4-FFF2-40B4-BE49-F238E27FC236}">
                <a16:creationId xmlns:a16="http://schemas.microsoft.com/office/drawing/2014/main" id="{4C191823-408D-4504-A2AB-AA0DA8642D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510" y="2299583"/>
            <a:ext cx="5330930" cy="3556428"/>
          </a:xfrm>
          <a:prstGeom prst="rect">
            <a:avLst/>
          </a:prstGeom>
        </p:spPr>
      </p:pic>
      <p:grpSp>
        <p:nvGrpSpPr>
          <p:cNvPr id="23" name="Grupo 22">
            <a:extLst>
              <a:ext uri="{FF2B5EF4-FFF2-40B4-BE49-F238E27FC236}">
                <a16:creationId xmlns:a16="http://schemas.microsoft.com/office/drawing/2014/main" id="{55D1A1F1-370B-417B-B19E-86899AAF85FD}"/>
              </a:ext>
            </a:extLst>
          </p:cNvPr>
          <p:cNvGrpSpPr/>
          <p:nvPr/>
        </p:nvGrpSpPr>
        <p:grpSpPr>
          <a:xfrm>
            <a:off x="6059475" y="2299583"/>
            <a:ext cx="6013255" cy="973704"/>
            <a:chOff x="0" y="2185275"/>
            <a:chExt cx="5781015" cy="572610"/>
          </a:xfrm>
          <a:scene3d>
            <a:camera prst="orthographicFront">
              <a:rot lat="0" lon="0" rev="0"/>
            </a:camera>
            <a:lightRig rig="contrasting" dir="t">
              <a:rot lat="0" lon="0" rev="1200000"/>
            </a:lightRig>
          </a:scene3d>
        </p:grpSpPr>
        <p:sp>
          <p:nvSpPr>
            <p:cNvPr id="24" name="Rectángulo: esquinas redondeadas 23">
              <a:extLst>
                <a:ext uri="{FF2B5EF4-FFF2-40B4-BE49-F238E27FC236}">
                  <a16:creationId xmlns:a16="http://schemas.microsoft.com/office/drawing/2014/main" id="{288C0CD7-BEBF-492C-8CE8-B38A2AAD5EFC}"/>
                </a:ext>
              </a:extLst>
            </p:cNvPr>
            <p:cNvSpPr/>
            <p:nvPr/>
          </p:nvSpPr>
          <p:spPr>
            <a:xfrm>
              <a:off x="0" y="2185275"/>
              <a:ext cx="5781015" cy="572610"/>
            </a:xfrm>
            <a:prstGeom prst="roundRect">
              <a:avLst/>
            </a:prstGeom>
            <a:sp3d contourW="19050" prstMaterial="metal">
              <a:bevelT w="88900" h="203200"/>
              <a:bevelB w="165100" h="254000"/>
            </a:sp3d>
          </p:spPr>
          <p:style>
            <a:lnRef idx="0">
              <a:schemeClr val="lt1">
                <a:hueOff val="0"/>
                <a:satOff val="0"/>
                <a:lumOff val="0"/>
                <a:alphaOff val="0"/>
              </a:schemeClr>
            </a:lnRef>
            <a:fillRef idx="1">
              <a:schemeClr val="accent2">
                <a:alpha val="90000"/>
                <a:hueOff val="0"/>
                <a:satOff val="0"/>
                <a:lumOff val="0"/>
                <a:alphaOff val="-40000"/>
              </a:schemeClr>
            </a:fillRef>
            <a:effectRef idx="2">
              <a:schemeClr val="accent2">
                <a:alpha val="90000"/>
                <a:hueOff val="0"/>
                <a:satOff val="0"/>
                <a:lumOff val="0"/>
                <a:alphaOff val="-40000"/>
              </a:schemeClr>
            </a:effectRef>
            <a:fontRef idx="minor">
              <a:schemeClr val="lt1"/>
            </a:fontRef>
          </p:style>
        </p:sp>
        <p:sp>
          <p:nvSpPr>
            <p:cNvPr id="25" name="Rectángulo: esquinas redondeadas 4">
              <a:extLst>
                <a:ext uri="{FF2B5EF4-FFF2-40B4-BE49-F238E27FC236}">
                  <a16:creationId xmlns:a16="http://schemas.microsoft.com/office/drawing/2014/main" id="{935C9BAA-0CD9-46F2-9118-57BC633A3DE4}"/>
                </a:ext>
              </a:extLst>
            </p:cNvPr>
            <p:cNvSpPr txBox="1"/>
            <p:nvPr/>
          </p:nvSpPr>
          <p:spPr>
            <a:xfrm>
              <a:off x="27953" y="2213228"/>
              <a:ext cx="5725109" cy="51670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s-AR" sz="2000" dirty="0"/>
                <a:t>En febrero de 2008 se puso en marcha el sitio </a:t>
              </a:r>
              <a:r>
                <a:rPr lang="es-AR" sz="2000" dirty="0" err="1"/>
                <a:t>Brainstorm</a:t>
              </a:r>
              <a:r>
                <a:rPr lang="es-AR" sz="2000" dirty="0"/>
                <a:t> que permite a los usuarios proponer sus ideas y votar las del resto.</a:t>
              </a:r>
              <a:endParaRPr lang="es-AR" sz="2000" b="1" kern="1200" dirty="0"/>
            </a:p>
          </p:txBody>
        </p:sp>
      </p:grpSp>
      <p:pic>
        <p:nvPicPr>
          <p:cNvPr id="15" name="Imagen 14" descr="Imagen que contiene texto, pizarra&#10;&#10;Descripción generada con confianza muy alta">
            <a:extLst>
              <a:ext uri="{FF2B5EF4-FFF2-40B4-BE49-F238E27FC236}">
                <a16:creationId xmlns:a16="http://schemas.microsoft.com/office/drawing/2014/main" id="{C7798E3A-3840-4C93-BC67-BE162A6EE5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23652" y="3429000"/>
            <a:ext cx="4155757" cy="2979599"/>
          </a:xfrm>
          <a:prstGeom prst="rect">
            <a:avLst/>
          </a:prstGeom>
        </p:spPr>
      </p:pic>
    </p:spTree>
    <p:extLst>
      <p:ext uri="{BB962C8B-B14F-4D97-AF65-F5344CB8AC3E}">
        <p14:creationId xmlns:p14="http://schemas.microsoft.com/office/powerpoint/2010/main" val="52780074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25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25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250"/>
                                        <p:tgtEl>
                                          <p:spTgt spid="7"/>
                                        </p:tgtEl>
                                      </p:cBhvr>
                                    </p:animEffect>
                                  </p:childTnLst>
                                </p:cTn>
                              </p:par>
                              <p:par>
                                <p:cTn id="17" presetID="47"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childTnLst>
                          </p:cTn>
                        </p:par>
                        <p:par>
                          <p:cTn id="27" fill="hold">
                            <p:stCondLst>
                              <p:cond delay="1250"/>
                            </p:stCondLst>
                            <p:childTnLst>
                              <p:par>
                                <p:cTn id="28" presetID="45"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2000"/>
                                        <p:tgtEl>
                                          <p:spTgt spid="10"/>
                                        </p:tgtEl>
                                      </p:cBhvr>
                                    </p:animEffect>
                                    <p:anim calcmode="lin" valueType="num">
                                      <p:cBhvr>
                                        <p:cTn id="31" dur="2000" fill="hold"/>
                                        <p:tgtEl>
                                          <p:spTgt spid="10"/>
                                        </p:tgtEl>
                                        <p:attrNameLst>
                                          <p:attrName>ppt_w</p:attrName>
                                        </p:attrNameLst>
                                      </p:cBhvr>
                                      <p:tavLst>
                                        <p:tav tm="0" fmla="#ppt_w*sin(2.5*pi*$)">
                                          <p:val>
                                            <p:fltVal val="0"/>
                                          </p:val>
                                        </p:tav>
                                        <p:tav tm="100000">
                                          <p:val>
                                            <p:fltVal val="1"/>
                                          </p:val>
                                        </p:tav>
                                      </p:tavLst>
                                    </p:anim>
                                    <p:anim calcmode="lin" valueType="num">
                                      <p:cBhvr>
                                        <p:cTn id="32" dur="2000" fill="hold"/>
                                        <p:tgtEl>
                                          <p:spTgt spid="10"/>
                                        </p:tgtEl>
                                        <p:attrNameLst>
                                          <p:attrName>ppt_h</p:attrName>
                                        </p:attrNameLst>
                                      </p:cBhvr>
                                      <p:tavLst>
                                        <p:tav tm="0">
                                          <p:val>
                                            <p:strVal val="#ppt_h"/>
                                          </p:val>
                                        </p:tav>
                                        <p:tav tm="100000">
                                          <p:val>
                                            <p:strVal val="#ppt_h"/>
                                          </p:val>
                                        </p:tav>
                                      </p:tavLst>
                                    </p:anim>
                                  </p:childTnLst>
                                </p:cTn>
                              </p:par>
                            </p:childTnLst>
                          </p:cTn>
                        </p:par>
                        <p:par>
                          <p:cTn id="33" fill="hold">
                            <p:stCondLst>
                              <p:cond delay="3250"/>
                            </p:stCondLst>
                            <p:childTnLst>
                              <p:par>
                                <p:cTn id="34" presetID="53" presetClass="entr" presetSubtype="16"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750" fill="hold"/>
                                        <p:tgtEl>
                                          <p:spTgt spid="15"/>
                                        </p:tgtEl>
                                        <p:attrNameLst>
                                          <p:attrName>ppt_w</p:attrName>
                                        </p:attrNameLst>
                                      </p:cBhvr>
                                      <p:tavLst>
                                        <p:tav tm="0">
                                          <p:val>
                                            <p:fltVal val="0"/>
                                          </p:val>
                                        </p:tav>
                                        <p:tav tm="100000">
                                          <p:val>
                                            <p:strVal val="#ppt_w"/>
                                          </p:val>
                                        </p:tav>
                                      </p:tavLst>
                                    </p:anim>
                                    <p:anim calcmode="lin" valueType="num">
                                      <p:cBhvr>
                                        <p:cTn id="37" dur="750" fill="hold"/>
                                        <p:tgtEl>
                                          <p:spTgt spid="15"/>
                                        </p:tgtEl>
                                        <p:attrNameLst>
                                          <p:attrName>ppt_h</p:attrName>
                                        </p:attrNameLst>
                                      </p:cBhvr>
                                      <p:tavLst>
                                        <p:tav tm="0">
                                          <p:val>
                                            <p:fltVal val="0"/>
                                          </p:val>
                                        </p:tav>
                                        <p:tav tm="100000">
                                          <p:val>
                                            <p:strVal val="#ppt_h"/>
                                          </p:val>
                                        </p:tav>
                                      </p:tavLst>
                                    </p:anim>
                                    <p:animEffect transition="in" filter="fade">
                                      <p:cBhvr>
                                        <p:cTn id="38"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3C54AC-118A-4896-8AE4-01CB197B1164}"/>
              </a:ext>
            </a:extLst>
          </p:cNvPr>
          <p:cNvSpPr>
            <a:spLocks noGrp="1"/>
          </p:cNvSpPr>
          <p:nvPr>
            <p:ph type="title"/>
          </p:nvPr>
        </p:nvSpPr>
        <p:spPr>
          <a:xfrm>
            <a:off x="1528763" y="445117"/>
            <a:ext cx="9415463" cy="549275"/>
          </a:xfrm>
        </p:spPr>
        <p:txBody>
          <a:bodyPr>
            <a:normAutofit fontScale="90000"/>
          </a:bodyPr>
          <a:lstStyle/>
          <a:p>
            <a:pPr algn="ctr"/>
            <a:r>
              <a:rPr lang="es-AR" b="1" dirty="0">
                <a:solidFill>
                  <a:schemeClr val="bg1"/>
                </a:solidFill>
              </a:rPr>
              <a:t>Comunidad y Software</a:t>
            </a:r>
          </a:p>
        </p:txBody>
      </p:sp>
      <p:sp>
        <p:nvSpPr>
          <p:cNvPr id="4" name="CuadroTexto 3">
            <a:extLst>
              <a:ext uri="{FF2B5EF4-FFF2-40B4-BE49-F238E27FC236}">
                <a16:creationId xmlns:a16="http://schemas.microsoft.com/office/drawing/2014/main" id="{BE73D569-E07E-4EFD-B9FC-7975169952DB}"/>
              </a:ext>
            </a:extLst>
          </p:cNvPr>
          <p:cNvSpPr txBox="1"/>
          <p:nvPr/>
        </p:nvSpPr>
        <p:spPr>
          <a:xfrm>
            <a:off x="323557" y="304257"/>
            <a:ext cx="773723" cy="830997"/>
          </a:xfrm>
          <a:prstGeom prst="rect">
            <a:avLst/>
          </a:prstGeom>
          <a:solidFill>
            <a:schemeClr val="accent2"/>
          </a:solidFill>
          <a:ln>
            <a:solidFill>
              <a:srgbClr val="7030A0"/>
            </a:solidFill>
          </a:ln>
        </p:spPr>
        <p:txBody>
          <a:bodyPr wrap="square" rtlCol="0">
            <a:spAutoFit/>
          </a:bodyPr>
          <a:lstStyle/>
          <a:p>
            <a:r>
              <a:rPr lang="es-AR" sz="4800" dirty="0">
                <a:solidFill>
                  <a:schemeClr val="bg1"/>
                </a:solidFill>
              </a:rPr>
              <a:t>↑</a:t>
            </a:r>
          </a:p>
        </p:txBody>
      </p:sp>
      <p:sp>
        <p:nvSpPr>
          <p:cNvPr id="5" name="Rectángulo 4">
            <a:hlinkClick r:id="rId3" action="ppaction://hlinksldjump"/>
            <a:extLst>
              <a:ext uri="{FF2B5EF4-FFF2-40B4-BE49-F238E27FC236}">
                <a16:creationId xmlns:a16="http://schemas.microsoft.com/office/drawing/2014/main" id="{CA1D56F7-A520-4675-B694-364AFD2B553F}"/>
              </a:ext>
            </a:extLst>
          </p:cNvPr>
          <p:cNvSpPr/>
          <p:nvPr/>
        </p:nvSpPr>
        <p:spPr>
          <a:xfrm>
            <a:off x="323557" y="30425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CuadroTexto 5">
            <a:hlinkClick r:id="rId4" action="ppaction://hlinksldjump"/>
            <a:extLst>
              <a:ext uri="{FF2B5EF4-FFF2-40B4-BE49-F238E27FC236}">
                <a16:creationId xmlns:a16="http://schemas.microsoft.com/office/drawing/2014/main" id="{D328059A-91D6-4522-B2CC-DCF015861A0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solidFill>
                  <a:schemeClr val="accent2"/>
                </a:solidFill>
                <a:latin typeface="Lucida Handwriting" panose="03010101010101010101" pitchFamily="66" charset="0"/>
              </a:rPr>
              <a:t>→</a:t>
            </a:r>
          </a:p>
        </p:txBody>
      </p:sp>
      <p:sp>
        <p:nvSpPr>
          <p:cNvPr id="7" name="CuadroTexto 6">
            <a:hlinkClick r:id="rId5" action="ppaction://hlinksldjump"/>
            <a:extLst>
              <a:ext uri="{FF2B5EF4-FFF2-40B4-BE49-F238E27FC236}">
                <a16:creationId xmlns:a16="http://schemas.microsoft.com/office/drawing/2014/main" id="{8AE79DDD-E374-4DF3-8A5D-1BBCC833781F}"/>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accent2"/>
                </a:solidFill>
                <a:latin typeface="Lucida Handwriting" panose="03010101010101010101" pitchFamily="66" charset="0"/>
              </a:rPr>
              <a:t>→</a:t>
            </a:r>
          </a:p>
        </p:txBody>
      </p:sp>
      <p:grpSp>
        <p:nvGrpSpPr>
          <p:cNvPr id="17" name="Grupo 16">
            <a:extLst>
              <a:ext uri="{FF2B5EF4-FFF2-40B4-BE49-F238E27FC236}">
                <a16:creationId xmlns:a16="http://schemas.microsoft.com/office/drawing/2014/main" id="{3330BD32-12FB-4022-8211-7788C0C6A2F7}"/>
              </a:ext>
            </a:extLst>
          </p:cNvPr>
          <p:cNvGrpSpPr/>
          <p:nvPr/>
        </p:nvGrpSpPr>
        <p:grpSpPr>
          <a:xfrm rot="21332810">
            <a:off x="337109" y="1556997"/>
            <a:ext cx="6129400" cy="935240"/>
            <a:chOff x="0" y="2185275"/>
            <a:chExt cx="5781015" cy="572610"/>
          </a:xfrm>
          <a:scene3d>
            <a:camera prst="orthographicFront">
              <a:rot lat="0" lon="0" rev="0"/>
            </a:camera>
            <a:lightRig rig="contrasting" dir="t">
              <a:rot lat="0" lon="0" rev="1200000"/>
            </a:lightRig>
          </a:scene3d>
        </p:grpSpPr>
        <p:sp>
          <p:nvSpPr>
            <p:cNvPr id="18" name="Rectángulo: esquinas redondeadas 17">
              <a:extLst>
                <a:ext uri="{FF2B5EF4-FFF2-40B4-BE49-F238E27FC236}">
                  <a16:creationId xmlns:a16="http://schemas.microsoft.com/office/drawing/2014/main" id="{94248B6B-8C83-49C1-9591-635059F5BFB4}"/>
                </a:ext>
              </a:extLst>
            </p:cNvPr>
            <p:cNvSpPr/>
            <p:nvPr/>
          </p:nvSpPr>
          <p:spPr>
            <a:xfrm>
              <a:off x="0" y="2185275"/>
              <a:ext cx="5781015" cy="572610"/>
            </a:xfrm>
            <a:prstGeom prst="roundRect">
              <a:avLst/>
            </a:prstGeom>
            <a:sp3d contourW="19050" prstMaterial="metal">
              <a:bevelT w="88900" h="203200"/>
              <a:bevelB w="165100" h="254000"/>
            </a:sp3d>
          </p:spPr>
          <p:style>
            <a:lnRef idx="0">
              <a:schemeClr val="lt1">
                <a:hueOff val="0"/>
                <a:satOff val="0"/>
                <a:lumOff val="0"/>
                <a:alphaOff val="0"/>
              </a:schemeClr>
            </a:lnRef>
            <a:fillRef idx="1">
              <a:schemeClr val="accent2">
                <a:alpha val="90000"/>
                <a:hueOff val="0"/>
                <a:satOff val="0"/>
                <a:lumOff val="0"/>
                <a:alphaOff val="-40000"/>
              </a:schemeClr>
            </a:fillRef>
            <a:effectRef idx="2">
              <a:schemeClr val="accent2">
                <a:alpha val="90000"/>
                <a:hueOff val="0"/>
                <a:satOff val="0"/>
                <a:lumOff val="0"/>
                <a:alphaOff val="-40000"/>
              </a:schemeClr>
            </a:effectRef>
            <a:fontRef idx="minor">
              <a:schemeClr val="lt1"/>
            </a:fontRef>
          </p:style>
        </p:sp>
        <p:sp>
          <p:nvSpPr>
            <p:cNvPr id="19" name="Rectángulo: esquinas redondeadas 4">
              <a:extLst>
                <a:ext uri="{FF2B5EF4-FFF2-40B4-BE49-F238E27FC236}">
                  <a16:creationId xmlns:a16="http://schemas.microsoft.com/office/drawing/2014/main" id="{32DC9953-8BBA-4805-9144-F320C225B79D}"/>
                </a:ext>
              </a:extLst>
            </p:cNvPr>
            <p:cNvSpPr txBox="1"/>
            <p:nvPr/>
          </p:nvSpPr>
          <p:spPr>
            <a:xfrm>
              <a:off x="27953" y="2213228"/>
              <a:ext cx="5725109" cy="51670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s-AR" sz="2000" dirty="0"/>
                <a:t>Ubuntu posee una gran gama de aplicaciones para llevar a cabo tareas cotidianas, entretenimiento, desarrollo y aplicaciones para la configuración de todo el sistema. </a:t>
              </a:r>
              <a:endParaRPr lang="es-AR" sz="2000" b="1" kern="1200" dirty="0"/>
            </a:p>
          </p:txBody>
        </p:sp>
      </p:grpSp>
      <p:pic>
        <p:nvPicPr>
          <p:cNvPr id="8" name="Imagen 7" descr="Imagen que contiene blanco, interior, negro, sentado&#10;&#10;Descripción generada con confianza alta">
            <a:extLst>
              <a:ext uri="{FF2B5EF4-FFF2-40B4-BE49-F238E27FC236}">
                <a16:creationId xmlns:a16="http://schemas.microsoft.com/office/drawing/2014/main" id="{46C4603E-2EBA-4A2F-A72B-520D08B897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0418" y="2776600"/>
            <a:ext cx="2517913" cy="2517913"/>
          </a:xfrm>
          <a:prstGeom prst="rect">
            <a:avLst/>
          </a:prstGeom>
        </p:spPr>
      </p:pic>
      <p:pic>
        <p:nvPicPr>
          <p:cNvPr id="11" name="Imagen 10">
            <a:extLst>
              <a:ext uri="{FF2B5EF4-FFF2-40B4-BE49-F238E27FC236}">
                <a16:creationId xmlns:a16="http://schemas.microsoft.com/office/drawing/2014/main" id="{49E2145C-E91C-470D-A5A8-44C52035597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774755">
            <a:off x="6803403" y="1411997"/>
            <a:ext cx="2792896" cy="2792896"/>
          </a:xfrm>
          <a:prstGeom prst="rect">
            <a:avLst/>
          </a:prstGeom>
        </p:spPr>
      </p:pic>
      <p:pic>
        <p:nvPicPr>
          <p:cNvPr id="13" name="Imagen 12" descr="Imagen que contiene globo&#10;&#10;Descripción generada con confianza alta">
            <a:extLst>
              <a:ext uri="{FF2B5EF4-FFF2-40B4-BE49-F238E27FC236}">
                <a16:creationId xmlns:a16="http://schemas.microsoft.com/office/drawing/2014/main" id="{33F2A7E9-D228-4B4B-94A6-DDCA4557C39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51217" y="3667538"/>
            <a:ext cx="1997765" cy="1997765"/>
          </a:xfrm>
          <a:prstGeom prst="rect">
            <a:avLst/>
          </a:prstGeom>
        </p:spPr>
      </p:pic>
      <p:pic>
        <p:nvPicPr>
          <p:cNvPr id="21" name="Imagen 20">
            <a:extLst>
              <a:ext uri="{FF2B5EF4-FFF2-40B4-BE49-F238E27FC236}">
                <a16:creationId xmlns:a16="http://schemas.microsoft.com/office/drawing/2014/main" id="{2E0B5BCF-400F-41E3-9D17-313CC65010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3676">
            <a:off x="7011225" y="4104642"/>
            <a:ext cx="5074620" cy="1505470"/>
          </a:xfrm>
          <a:prstGeom prst="rect">
            <a:avLst/>
          </a:prstGeom>
        </p:spPr>
      </p:pic>
      <p:grpSp>
        <p:nvGrpSpPr>
          <p:cNvPr id="26" name="Grupo 25">
            <a:extLst>
              <a:ext uri="{FF2B5EF4-FFF2-40B4-BE49-F238E27FC236}">
                <a16:creationId xmlns:a16="http://schemas.microsoft.com/office/drawing/2014/main" id="{75852437-57DF-44CB-BE69-F45433204F6F}"/>
              </a:ext>
            </a:extLst>
          </p:cNvPr>
          <p:cNvGrpSpPr/>
          <p:nvPr/>
        </p:nvGrpSpPr>
        <p:grpSpPr>
          <a:xfrm>
            <a:off x="9009448" y="3262900"/>
            <a:ext cx="2981739" cy="238539"/>
            <a:chOff x="0" y="2185275"/>
            <a:chExt cx="5781015" cy="572610"/>
          </a:xfrm>
          <a:scene3d>
            <a:camera prst="orthographicFront">
              <a:rot lat="0" lon="0" rev="0"/>
            </a:camera>
            <a:lightRig rig="contrasting" dir="t">
              <a:rot lat="0" lon="0" rev="1200000"/>
            </a:lightRig>
          </a:scene3d>
        </p:grpSpPr>
        <p:sp>
          <p:nvSpPr>
            <p:cNvPr id="27" name="Rectángulo: esquinas redondeadas 26">
              <a:extLst>
                <a:ext uri="{FF2B5EF4-FFF2-40B4-BE49-F238E27FC236}">
                  <a16:creationId xmlns:a16="http://schemas.microsoft.com/office/drawing/2014/main" id="{AC35607A-52D1-4772-9BC2-96EEADF60EA1}"/>
                </a:ext>
              </a:extLst>
            </p:cNvPr>
            <p:cNvSpPr/>
            <p:nvPr/>
          </p:nvSpPr>
          <p:spPr>
            <a:xfrm>
              <a:off x="0" y="2185275"/>
              <a:ext cx="5781015" cy="572610"/>
            </a:xfrm>
            <a:prstGeom prst="roundRect">
              <a:avLst/>
            </a:prstGeom>
            <a:sp3d contourW="19050" prstMaterial="metal">
              <a:bevelT w="88900" h="203200"/>
              <a:bevelB w="165100" h="254000"/>
            </a:sp3d>
          </p:spPr>
          <p:style>
            <a:lnRef idx="0">
              <a:schemeClr val="lt1">
                <a:hueOff val="0"/>
                <a:satOff val="0"/>
                <a:lumOff val="0"/>
                <a:alphaOff val="0"/>
              </a:schemeClr>
            </a:lnRef>
            <a:fillRef idx="1">
              <a:schemeClr val="accent2">
                <a:alpha val="90000"/>
                <a:hueOff val="0"/>
                <a:satOff val="0"/>
                <a:lumOff val="0"/>
                <a:alphaOff val="-40000"/>
              </a:schemeClr>
            </a:fillRef>
            <a:effectRef idx="2">
              <a:schemeClr val="accent2">
                <a:alpha val="90000"/>
                <a:hueOff val="0"/>
                <a:satOff val="0"/>
                <a:lumOff val="0"/>
                <a:alphaOff val="-40000"/>
              </a:schemeClr>
            </a:effectRef>
            <a:fontRef idx="minor">
              <a:schemeClr val="lt1"/>
            </a:fontRef>
          </p:style>
        </p:sp>
        <p:sp>
          <p:nvSpPr>
            <p:cNvPr id="28" name="Rectángulo: esquinas redondeadas 4">
              <a:extLst>
                <a:ext uri="{FF2B5EF4-FFF2-40B4-BE49-F238E27FC236}">
                  <a16:creationId xmlns:a16="http://schemas.microsoft.com/office/drawing/2014/main" id="{269D110D-7060-4625-AA55-1D571A7192C3}"/>
                </a:ext>
              </a:extLst>
            </p:cNvPr>
            <p:cNvSpPr txBox="1"/>
            <p:nvPr/>
          </p:nvSpPr>
          <p:spPr>
            <a:xfrm>
              <a:off x="27953" y="2213228"/>
              <a:ext cx="5725109" cy="51670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s-AR" sz="2000" b="1" dirty="0"/>
                <a:t>GIMP editor de imágenes.</a:t>
              </a:r>
              <a:endParaRPr lang="es-AR" sz="2000" b="1" kern="1200" dirty="0"/>
            </a:p>
          </p:txBody>
        </p:sp>
      </p:grpSp>
      <p:grpSp>
        <p:nvGrpSpPr>
          <p:cNvPr id="29" name="Grupo 28">
            <a:extLst>
              <a:ext uri="{FF2B5EF4-FFF2-40B4-BE49-F238E27FC236}">
                <a16:creationId xmlns:a16="http://schemas.microsoft.com/office/drawing/2014/main" id="{A2A0C4CB-A930-481C-B69B-363CAF81175E}"/>
              </a:ext>
            </a:extLst>
          </p:cNvPr>
          <p:cNvGrpSpPr/>
          <p:nvPr/>
        </p:nvGrpSpPr>
        <p:grpSpPr>
          <a:xfrm>
            <a:off x="478504" y="5299009"/>
            <a:ext cx="3218853" cy="584955"/>
            <a:chOff x="0" y="2185275"/>
            <a:chExt cx="5781015" cy="572610"/>
          </a:xfrm>
          <a:scene3d>
            <a:camera prst="orthographicFront">
              <a:rot lat="0" lon="0" rev="0"/>
            </a:camera>
            <a:lightRig rig="contrasting" dir="t">
              <a:rot lat="0" lon="0" rev="1200000"/>
            </a:lightRig>
          </a:scene3d>
        </p:grpSpPr>
        <p:sp>
          <p:nvSpPr>
            <p:cNvPr id="30" name="Rectángulo: esquinas redondeadas 29">
              <a:extLst>
                <a:ext uri="{FF2B5EF4-FFF2-40B4-BE49-F238E27FC236}">
                  <a16:creationId xmlns:a16="http://schemas.microsoft.com/office/drawing/2014/main" id="{82742567-ECEE-496F-B7F2-21866D3A4150}"/>
                </a:ext>
              </a:extLst>
            </p:cNvPr>
            <p:cNvSpPr/>
            <p:nvPr/>
          </p:nvSpPr>
          <p:spPr>
            <a:xfrm>
              <a:off x="0" y="2185275"/>
              <a:ext cx="5781015" cy="572610"/>
            </a:xfrm>
            <a:prstGeom prst="roundRect">
              <a:avLst/>
            </a:prstGeom>
            <a:sp3d contourW="19050" prstMaterial="metal">
              <a:bevelT w="88900" h="203200"/>
              <a:bevelB w="165100" h="254000"/>
            </a:sp3d>
          </p:spPr>
          <p:style>
            <a:lnRef idx="0">
              <a:schemeClr val="lt1">
                <a:hueOff val="0"/>
                <a:satOff val="0"/>
                <a:lumOff val="0"/>
                <a:alphaOff val="0"/>
              </a:schemeClr>
            </a:lnRef>
            <a:fillRef idx="1">
              <a:schemeClr val="accent2">
                <a:alpha val="90000"/>
                <a:hueOff val="0"/>
                <a:satOff val="0"/>
                <a:lumOff val="0"/>
                <a:alphaOff val="-40000"/>
              </a:schemeClr>
            </a:fillRef>
            <a:effectRef idx="2">
              <a:schemeClr val="accent2">
                <a:alpha val="90000"/>
                <a:hueOff val="0"/>
                <a:satOff val="0"/>
                <a:lumOff val="0"/>
                <a:alphaOff val="-40000"/>
              </a:schemeClr>
            </a:effectRef>
            <a:fontRef idx="minor">
              <a:schemeClr val="lt1"/>
            </a:fontRef>
          </p:style>
        </p:sp>
        <p:sp>
          <p:nvSpPr>
            <p:cNvPr id="31" name="Rectángulo: esquinas redondeadas 4">
              <a:extLst>
                <a:ext uri="{FF2B5EF4-FFF2-40B4-BE49-F238E27FC236}">
                  <a16:creationId xmlns:a16="http://schemas.microsoft.com/office/drawing/2014/main" id="{30D0004A-D9EF-4FB2-A56E-6E1588A413AA}"/>
                </a:ext>
              </a:extLst>
            </p:cNvPr>
            <p:cNvSpPr txBox="1"/>
            <p:nvPr/>
          </p:nvSpPr>
          <p:spPr>
            <a:xfrm>
              <a:off x="27953" y="2213228"/>
              <a:ext cx="5725109" cy="51670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s-AR" sz="2000" b="1" dirty="0" err="1"/>
                <a:t>Rhythmbox</a:t>
              </a:r>
              <a:r>
                <a:rPr lang="es-AR" sz="2000" b="1" dirty="0"/>
                <a:t> reproductor de audio</a:t>
              </a:r>
              <a:endParaRPr lang="es-AR" sz="2000" b="1" kern="1200" dirty="0"/>
            </a:p>
          </p:txBody>
        </p:sp>
      </p:grpSp>
      <p:grpSp>
        <p:nvGrpSpPr>
          <p:cNvPr id="35" name="Grupo 34">
            <a:extLst>
              <a:ext uri="{FF2B5EF4-FFF2-40B4-BE49-F238E27FC236}">
                <a16:creationId xmlns:a16="http://schemas.microsoft.com/office/drawing/2014/main" id="{0155A3C7-0D8F-4DED-BCA6-F157DF15584C}"/>
              </a:ext>
            </a:extLst>
          </p:cNvPr>
          <p:cNvGrpSpPr/>
          <p:nvPr/>
        </p:nvGrpSpPr>
        <p:grpSpPr>
          <a:xfrm>
            <a:off x="4120365" y="5665303"/>
            <a:ext cx="2181130" cy="242377"/>
            <a:chOff x="0" y="2185275"/>
            <a:chExt cx="5781015" cy="572610"/>
          </a:xfrm>
          <a:scene3d>
            <a:camera prst="orthographicFront">
              <a:rot lat="0" lon="0" rev="0"/>
            </a:camera>
            <a:lightRig rig="contrasting" dir="t">
              <a:rot lat="0" lon="0" rev="1200000"/>
            </a:lightRig>
          </a:scene3d>
        </p:grpSpPr>
        <p:sp>
          <p:nvSpPr>
            <p:cNvPr id="36" name="Rectángulo: esquinas redondeadas 35">
              <a:extLst>
                <a:ext uri="{FF2B5EF4-FFF2-40B4-BE49-F238E27FC236}">
                  <a16:creationId xmlns:a16="http://schemas.microsoft.com/office/drawing/2014/main" id="{938CACB5-E68E-484B-B55C-031794AB063B}"/>
                </a:ext>
              </a:extLst>
            </p:cNvPr>
            <p:cNvSpPr/>
            <p:nvPr/>
          </p:nvSpPr>
          <p:spPr>
            <a:xfrm>
              <a:off x="0" y="2185275"/>
              <a:ext cx="5781015" cy="572610"/>
            </a:xfrm>
            <a:prstGeom prst="roundRect">
              <a:avLst/>
            </a:prstGeom>
            <a:sp3d contourW="19050" prstMaterial="metal">
              <a:bevelT w="88900" h="203200"/>
              <a:bevelB w="165100" h="254000"/>
            </a:sp3d>
          </p:spPr>
          <p:style>
            <a:lnRef idx="0">
              <a:schemeClr val="lt1">
                <a:hueOff val="0"/>
                <a:satOff val="0"/>
                <a:lumOff val="0"/>
                <a:alphaOff val="0"/>
              </a:schemeClr>
            </a:lnRef>
            <a:fillRef idx="1">
              <a:schemeClr val="accent2">
                <a:alpha val="90000"/>
                <a:hueOff val="0"/>
                <a:satOff val="0"/>
                <a:lumOff val="0"/>
                <a:alphaOff val="-40000"/>
              </a:schemeClr>
            </a:fillRef>
            <a:effectRef idx="2">
              <a:schemeClr val="accent2">
                <a:alpha val="90000"/>
                <a:hueOff val="0"/>
                <a:satOff val="0"/>
                <a:lumOff val="0"/>
                <a:alphaOff val="-40000"/>
              </a:schemeClr>
            </a:effectRef>
            <a:fontRef idx="minor">
              <a:schemeClr val="lt1"/>
            </a:fontRef>
          </p:style>
        </p:sp>
        <p:sp>
          <p:nvSpPr>
            <p:cNvPr id="37" name="Rectángulo: esquinas redondeadas 4">
              <a:extLst>
                <a:ext uri="{FF2B5EF4-FFF2-40B4-BE49-F238E27FC236}">
                  <a16:creationId xmlns:a16="http://schemas.microsoft.com/office/drawing/2014/main" id="{F8D49B05-093B-4A02-8096-8186A395F223}"/>
                </a:ext>
              </a:extLst>
            </p:cNvPr>
            <p:cNvSpPr txBox="1"/>
            <p:nvPr/>
          </p:nvSpPr>
          <p:spPr>
            <a:xfrm>
              <a:off x="27953" y="2213228"/>
              <a:ext cx="5725109" cy="51670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defTabSz="889000">
                <a:lnSpc>
                  <a:spcPct val="90000"/>
                </a:lnSpc>
                <a:spcBef>
                  <a:spcPct val="0"/>
                </a:spcBef>
                <a:spcAft>
                  <a:spcPct val="35000"/>
                </a:spcAft>
              </a:pPr>
              <a:r>
                <a:rPr lang="es-AR" sz="2000" b="1" kern="1200" dirty="0"/>
                <a:t>Firefox Navegador</a:t>
              </a:r>
            </a:p>
          </p:txBody>
        </p:sp>
      </p:grpSp>
      <p:grpSp>
        <p:nvGrpSpPr>
          <p:cNvPr id="38" name="Grupo 37">
            <a:extLst>
              <a:ext uri="{FF2B5EF4-FFF2-40B4-BE49-F238E27FC236}">
                <a16:creationId xmlns:a16="http://schemas.microsoft.com/office/drawing/2014/main" id="{D463EA19-9030-4742-87AB-7C49EEDE8EF2}"/>
              </a:ext>
            </a:extLst>
          </p:cNvPr>
          <p:cNvGrpSpPr/>
          <p:nvPr/>
        </p:nvGrpSpPr>
        <p:grpSpPr>
          <a:xfrm>
            <a:off x="8616728" y="5477469"/>
            <a:ext cx="2286000" cy="584955"/>
            <a:chOff x="0" y="2185275"/>
            <a:chExt cx="5781015" cy="572610"/>
          </a:xfrm>
          <a:scene3d>
            <a:camera prst="orthographicFront">
              <a:rot lat="0" lon="0" rev="0"/>
            </a:camera>
            <a:lightRig rig="contrasting" dir="t">
              <a:rot lat="0" lon="0" rev="1200000"/>
            </a:lightRig>
          </a:scene3d>
        </p:grpSpPr>
        <p:sp>
          <p:nvSpPr>
            <p:cNvPr id="39" name="Rectángulo: esquinas redondeadas 38">
              <a:extLst>
                <a:ext uri="{FF2B5EF4-FFF2-40B4-BE49-F238E27FC236}">
                  <a16:creationId xmlns:a16="http://schemas.microsoft.com/office/drawing/2014/main" id="{9BDB868B-B0BD-4FE0-9F94-991C6774F182}"/>
                </a:ext>
              </a:extLst>
            </p:cNvPr>
            <p:cNvSpPr/>
            <p:nvPr/>
          </p:nvSpPr>
          <p:spPr>
            <a:xfrm>
              <a:off x="0" y="2185275"/>
              <a:ext cx="5781015" cy="572610"/>
            </a:xfrm>
            <a:prstGeom prst="roundRect">
              <a:avLst/>
            </a:prstGeom>
            <a:sp3d contourW="19050" prstMaterial="metal">
              <a:bevelT w="88900" h="203200"/>
              <a:bevelB w="165100" h="254000"/>
            </a:sp3d>
          </p:spPr>
          <p:style>
            <a:lnRef idx="0">
              <a:schemeClr val="lt1">
                <a:hueOff val="0"/>
                <a:satOff val="0"/>
                <a:lumOff val="0"/>
                <a:alphaOff val="0"/>
              </a:schemeClr>
            </a:lnRef>
            <a:fillRef idx="1">
              <a:schemeClr val="accent2">
                <a:alpha val="90000"/>
                <a:hueOff val="0"/>
                <a:satOff val="0"/>
                <a:lumOff val="0"/>
                <a:alphaOff val="-40000"/>
              </a:schemeClr>
            </a:fillRef>
            <a:effectRef idx="2">
              <a:schemeClr val="accent2">
                <a:alpha val="90000"/>
                <a:hueOff val="0"/>
                <a:satOff val="0"/>
                <a:lumOff val="0"/>
                <a:alphaOff val="-40000"/>
              </a:schemeClr>
            </a:effectRef>
            <a:fontRef idx="minor">
              <a:schemeClr val="lt1"/>
            </a:fontRef>
          </p:style>
        </p:sp>
        <p:sp>
          <p:nvSpPr>
            <p:cNvPr id="40" name="Rectángulo: esquinas redondeadas 4">
              <a:extLst>
                <a:ext uri="{FF2B5EF4-FFF2-40B4-BE49-F238E27FC236}">
                  <a16:creationId xmlns:a16="http://schemas.microsoft.com/office/drawing/2014/main" id="{C2DCEE37-91F2-49BC-92B8-120BEB3F9137}"/>
                </a:ext>
              </a:extLst>
            </p:cNvPr>
            <p:cNvSpPr txBox="1"/>
            <p:nvPr/>
          </p:nvSpPr>
          <p:spPr>
            <a:xfrm>
              <a:off x="27954" y="2213230"/>
              <a:ext cx="5725109" cy="51670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s-AR" sz="2000" b="1" dirty="0"/>
                <a:t>Alternativa gratis a Microsoft Office</a:t>
              </a:r>
              <a:endParaRPr lang="es-AR" sz="2000" b="1" kern="1200" dirty="0"/>
            </a:p>
          </p:txBody>
        </p:sp>
      </p:grpSp>
    </p:spTree>
    <p:extLst>
      <p:ext uri="{BB962C8B-B14F-4D97-AF65-F5344CB8AC3E}">
        <p14:creationId xmlns:p14="http://schemas.microsoft.com/office/powerpoint/2010/main" val="337746338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25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25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250"/>
                                        <p:tgtEl>
                                          <p:spTgt spid="7"/>
                                        </p:tgtEl>
                                      </p:cBhvr>
                                    </p:animEffect>
                                  </p:childTnLst>
                                </p:cTn>
                              </p:par>
                            </p:childTnLst>
                          </p:cTn>
                        </p:par>
                        <p:par>
                          <p:cTn id="17" fill="hold">
                            <p:stCondLst>
                              <p:cond delay="1250"/>
                            </p:stCondLst>
                            <p:childTnLst>
                              <p:par>
                                <p:cTn id="18" presetID="31" presetClass="entr" presetSubtype="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1000" fill="hold"/>
                                        <p:tgtEl>
                                          <p:spTgt spid="17"/>
                                        </p:tgtEl>
                                        <p:attrNameLst>
                                          <p:attrName>ppt_w</p:attrName>
                                        </p:attrNameLst>
                                      </p:cBhvr>
                                      <p:tavLst>
                                        <p:tav tm="0">
                                          <p:val>
                                            <p:fltVal val="0"/>
                                          </p:val>
                                        </p:tav>
                                        <p:tav tm="100000">
                                          <p:val>
                                            <p:strVal val="#ppt_w"/>
                                          </p:val>
                                        </p:tav>
                                      </p:tavLst>
                                    </p:anim>
                                    <p:anim calcmode="lin" valueType="num">
                                      <p:cBhvr>
                                        <p:cTn id="21" dur="1000" fill="hold"/>
                                        <p:tgtEl>
                                          <p:spTgt spid="17"/>
                                        </p:tgtEl>
                                        <p:attrNameLst>
                                          <p:attrName>ppt_h</p:attrName>
                                        </p:attrNameLst>
                                      </p:cBhvr>
                                      <p:tavLst>
                                        <p:tav tm="0">
                                          <p:val>
                                            <p:fltVal val="0"/>
                                          </p:val>
                                        </p:tav>
                                        <p:tav tm="100000">
                                          <p:val>
                                            <p:strVal val="#ppt_h"/>
                                          </p:val>
                                        </p:tav>
                                      </p:tavLst>
                                    </p:anim>
                                    <p:anim calcmode="lin" valueType="num">
                                      <p:cBhvr>
                                        <p:cTn id="22" dur="1000" fill="hold"/>
                                        <p:tgtEl>
                                          <p:spTgt spid="17"/>
                                        </p:tgtEl>
                                        <p:attrNameLst>
                                          <p:attrName>style.rotation</p:attrName>
                                        </p:attrNameLst>
                                      </p:cBhvr>
                                      <p:tavLst>
                                        <p:tav tm="0">
                                          <p:val>
                                            <p:fltVal val="90"/>
                                          </p:val>
                                        </p:tav>
                                        <p:tav tm="100000">
                                          <p:val>
                                            <p:fltVal val="0"/>
                                          </p:val>
                                        </p:tav>
                                      </p:tavLst>
                                    </p:anim>
                                    <p:animEffect transition="in" filter="fade">
                                      <p:cBhvr>
                                        <p:cTn id="23" dur="1000"/>
                                        <p:tgtEl>
                                          <p:spTgt spid="17"/>
                                        </p:tgtEl>
                                      </p:cBhvr>
                                    </p:animEffect>
                                  </p:childTnLst>
                                </p:cTn>
                              </p:par>
                            </p:childTnLst>
                          </p:cTn>
                        </p:par>
                        <p:par>
                          <p:cTn id="24" fill="hold">
                            <p:stCondLst>
                              <p:cond delay="2250"/>
                            </p:stCondLst>
                            <p:childTnLst>
                              <p:par>
                                <p:cTn id="25" presetID="53" presetClass="entr" presetSubtype="16"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800" fill="hold"/>
                                        <p:tgtEl>
                                          <p:spTgt spid="8"/>
                                        </p:tgtEl>
                                        <p:attrNameLst>
                                          <p:attrName>ppt_w</p:attrName>
                                        </p:attrNameLst>
                                      </p:cBhvr>
                                      <p:tavLst>
                                        <p:tav tm="0">
                                          <p:val>
                                            <p:fltVal val="0"/>
                                          </p:val>
                                        </p:tav>
                                        <p:tav tm="100000">
                                          <p:val>
                                            <p:strVal val="#ppt_w"/>
                                          </p:val>
                                        </p:tav>
                                      </p:tavLst>
                                    </p:anim>
                                    <p:anim calcmode="lin" valueType="num">
                                      <p:cBhvr>
                                        <p:cTn id="28" dur="800" fill="hold"/>
                                        <p:tgtEl>
                                          <p:spTgt spid="8"/>
                                        </p:tgtEl>
                                        <p:attrNameLst>
                                          <p:attrName>ppt_h</p:attrName>
                                        </p:attrNameLst>
                                      </p:cBhvr>
                                      <p:tavLst>
                                        <p:tav tm="0">
                                          <p:val>
                                            <p:fltVal val="0"/>
                                          </p:val>
                                        </p:tav>
                                        <p:tav tm="100000">
                                          <p:val>
                                            <p:strVal val="#ppt_h"/>
                                          </p:val>
                                        </p:tav>
                                      </p:tavLst>
                                    </p:anim>
                                    <p:animEffect transition="in" filter="fade">
                                      <p:cBhvr>
                                        <p:cTn id="29" dur="800"/>
                                        <p:tgtEl>
                                          <p:spTgt spid="8"/>
                                        </p:tgtEl>
                                      </p:cBhvr>
                                    </p:animEffect>
                                  </p:childTnLst>
                                </p:cTn>
                              </p:par>
                            </p:childTnLst>
                          </p:cTn>
                        </p:par>
                        <p:par>
                          <p:cTn id="30" fill="hold">
                            <p:stCondLst>
                              <p:cond delay="3050"/>
                            </p:stCondLst>
                            <p:childTnLst>
                              <p:par>
                                <p:cTn id="31" presetID="53" presetClass="entr" presetSubtype="16"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800" fill="hold"/>
                                        <p:tgtEl>
                                          <p:spTgt spid="13"/>
                                        </p:tgtEl>
                                        <p:attrNameLst>
                                          <p:attrName>ppt_w</p:attrName>
                                        </p:attrNameLst>
                                      </p:cBhvr>
                                      <p:tavLst>
                                        <p:tav tm="0">
                                          <p:val>
                                            <p:fltVal val="0"/>
                                          </p:val>
                                        </p:tav>
                                        <p:tav tm="100000">
                                          <p:val>
                                            <p:strVal val="#ppt_w"/>
                                          </p:val>
                                        </p:tav>
                                      </p:tavLst>
                                    </p:anim>
                                    <p:anim calcmode="lin" valueType="num">
                                      <p:cBhvr>
                                        <p:cTn id="34" dur="800" fill="hold"/>
                                        <p:tgtEl>
                                          <p:spTgt spid="13"/>
                                        </p:tgtEl>
                                        <p:attrNameLst>
                                          <p:attrName>ppt_h</p:attrName>
                                        </p:attrNameLst>
                                      </p:cBhvr>
                                      <p:tavLst>
                                        <p:tav tm="0">
                                          <p:val>
                                            <p:fltVal val="0"/>
                                          </p:val>
                                        </p:tav>
                                        <p:tav tm="100000">
                                          <p:val>
                                            <p:strVal val="#ppt_h"/>
                                          </p:val>
                                        </p:tav>
                                      </p:tavLst>
                                    </p:anim>
                                    <p:animEffect transition="in" filter="fade">
                                      <p:cBhvr>
                                        <p:cTn id="35" dur="800"/>
                                        <p:tgtEl>
                                          <p:spTgt spid="13"/>
                                        </p:tgtEl>
                                      </p:cBhvr>
                                    </p:animEffect>
                                  </p:childTnLst>
                                </p:cTn>
                              </p:par>
                            </p:childTnLst>
                          </p:cTn>
                        </p:par>
                        <p:par>
                          <p:cTn id="36" fill="hold">
                            <p:stCondLst>
                              <p:cond delay="3850"/>
                            </p:stCondLst>
                            <p:childTnLst>
                              <p:par>
                                <p:cTn id="37" presetID="53" presetClass="entr" presetSubtype="16"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800" fill="hold"/>
                                        <p:tgtEl>
                                          <p:spTgt spid="21"/>
                                        </p:tgtEl>
                                        <p:attrNameLst>
                                          <p:attrName>ppt_w</p:attrName>
                                        </p:attrNameLst>
                                      </p:cBhvr>
                                      <p:tavLst>
                                        <p:tav tm="0">
                                          <p:val>
                                            <p:fltVal val="0"/>
                                          </p:val>
                                        </p:tav>
                                        <p:tav tm="100000">
                                          <p:val>
                                            <p:strVal val="#ppt_w"/>
                                          </p:val>
                                        </p:tav>
                                      </p:tavLst>
                                    </p:anim>
                                    <p:anim calcmode="lin" valueType="num">
                                      <p:cBhvr>
                                        <p:cTn id="40" dur="800" fill="hold"/>
                                        <p:tgtEl>
                                          <p:spTgt spid="21"/>
                                        </p:tgtEl>
                                        <p:attrNameLst>
                                          <p:attrName>ppt_h</p:attrName>
                                        </p:attrNameLst>
                                      </p:cBhvr>
                                      <p:tavLst>
                                        <p:tav tm="0">
                                          <p:val>
                                            <p:fltVal val="0"/>
                                          </p:val>
                                        </p:tav>
                                        <p:tav tm="100000">
                                          <p:val>
                                            <p:strVal val="#ppt_h"/>
                                          </p:val>
                                        </p:tav>
                                      </p:tavLst>
                                    </p:anim>
                                    <p:animEffect transition="in" filter="fade">
                                      <p:cBhvr>
                                        <p:cTn id="41" dur="800"/>
                                        <p:tgtEl>
                                          <p:spTgt spid="21"/>
                                        </p:tgtEl>
                                      </p:cBhvr>
                                    </p:animEffect>
                                  </p:childTnLst>
                                </p:cTn>
                              </p:par>
                            </p:childTnLst>
                          </p:cTn>
                        </p:par>
                        <p:par>
                          <p:cTn id="42" fill="hold">
                            <p:stCondLst>
                              <p:cond delay="4650"/>
                            </p:stCondLst>
                            <p:childTnLst>
                              <p:par>
                                <p:cTn id="43" presetID="53" presetClass="entr" presetSubtype="16"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800" fill="hold"/>
                                        <p:tgtEl>
                                          <p:spTgt spid="11"/>
                                        </p:tgtEl>
                                        <p:attrNameLst>
                                          <p:attrName>ppt_w</p:attrName>
                                        </p:attrNameLst>
                                      </p:cBhvr>
                                      <p:tavLst>
                                        <p:tav tm="0">
                                          <p:val>
                                            <p:fltVal val="0"/>
                                          </p:val>
                                        </p:tav>
                                        <p:tav tm="100000">
                                          <p:val>
                                            <p:strVal val="#ppt_w"/>
                                          </p:val>
                                        </p:tav>
                                      </p:tavLst>
                                    </p:anim>
                                    <p:anim calcmode="lin" valueType="num">
                                      <p:cBhvr>
                                        <p:cTn id="46" dur="800" fill="hold"/>
                                        <p:tgtEl>
                                          <p:spTgt spid="11"/>
                                        </p:tgtEl>
                                        <p:attrNameLst>
                                          <p:attrName>ppt_h</p:attrName>
                                        </p:attrNameLst>
                                      </p:cBhvr>
                                      <p:tavLst>
                                        <p:tav tm="0">
                                          <p:val>
                                            <p:fltVal val="0"/>
                                          </p:val>
                                        </p:tav>
                                        <p:tav tm="100000">
                                          <p:val>
                                            <p:strVal val="#ppt_h"/>
                                          </p:val>
                                        </p:tav>
                                      </p:tavLst>
                                    </p:anim>
                                    <p:animEffect transition="in" filter="fade">
                                      <p:cBhvr>
                                        <p:cTn id="47" dur="800"/>
                                        <p:tgtEl>
                                          <p:spTgt spid="11"/>
                                        </p:tgtEl>
                                      </p:cBhvr>
                                    </p:animEffect>
                                  </p:childTnLst>
                                </p:cTn>
                              </p:par>
                            </p:childTnLst>
                          </p:cTn>
                        </p:par>
                        <p:par>
                          <p:cTn id="48" fill="hold">
                            <p:stCondLst>
                              <p:cond delay="5450"/>
                            </p:stCondLst>
                            <p:childTnLst>
                              <p:par>
                                <p:cTn id="49" presetID="42"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1000"/>
                                        <p:tgtEl>
                                          <p:spTgt spid="29"/>
                                        </p:tgtEl>
                                      </p:cBhvr>
                                    </p:animEffect>
                                    <p:anim calcmode="lin" valueType="num">
                                      <p:cBhvr>
                                        <p:cTn id="52" dur="1000" fill="hold"/>
                                        <p:tgtEl>
                                          <p:spTgt spid="29"/>
                                        </p:tgtEl>
                                        <p:attrNameLst>
                                          <p:attrName>ppt_x</p:attrName>
                                        </p:attrNameLst>
                                      </p:cBhvr>
                                      <p:tavLst>
                                        <p:tav tm="0">
                                          <p:val>
                                            <p:strVal val="#ppt_x"/>
                                          </p:val>
                                        </p:tav>
                                        <p:tav tm="100000">
                                          <p:val>
                                            <p:strVal val="#ppt_x"/>
                                          </p:val>
                                        </p:tav>
                                      </p:tavLst>
                                    </p:anim>
                                    <p:anim calcmode="lin" valueType="num">
                                      <p:cBhvr>
                                        <p:cTn id="53" dur="1000" fill="hold"/>
                                        <p:tgtEl>
                                          <p:spTgt spid="29"/>
                                        </p:tgtEl>
                                        <p:attrNameLst>
                                          <p:attrName>ppt_y</p:attrName>
                                        </p:attrNameLst>
                                      </p:cBhvr>
                                      <p:tavLst>
                                        <p:tav tm="0">
                                          <p:val>
                                            <p:strVal val="#ppt_y+.1"/>
                                          </p:val>
                                        </p:tav>
                                        <p:tav tm="100000">
                                          <p:val>
                                            <p:strVal val="#ppt_y"/>
                                          </p:val>
                                        </p:tav>
                                      </p:tavLst>
                                    </p:anim>
                                  </p:childTnLst>
                                </p:cTn>
                              </p:par>
                            </p:childTnLst>
                          </p:cTn>
                        </p:par>
                        <p:par>
                          <p:cTn id="54" fill="hold">
                            <p:stCondLst>
                              <p:cond delay="6450"/>
                            </p:stCondLst>
                            <p:childTnLst>
                              <p:par>
                                <p:cTn id="55" presetID="42" presetClass="entr" presetSubtype="0" fill="hold" nodeType="after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1000"/>
                                        <p:tgtEl>
                                          <p:spTgt spid="35"/>
                                        </p:tgtEl>
                                      </p:cBhvr>
                                    </p:animEffect>
                                    <p:anim calcmode="lin" valueType="num">
                                      <p:cBhvr>
                                        <p:cTn id="58" dur="1000" fill="hold"/>
                                        <p:tgtEl>
                                          <p:spTgt spid="35"/>
                                        </p:tgtEl>
                                        <p:attrNameLst>
                                          <p:attrName>ppt_x</p:attrName>
                                        </p:attrNameLst>
                                      </p:cBhvr>
                                      <p:tavLst>
                                        <p:tav tm="0">
                                          <p:val>
                                            <p:strVal val="#ppt_x"/>
                                          </p:val>
                                        </p:tav>
                                        <p:tav tm="100000">
                                          <p:val>
                                            <p:strVal val="#ppt_x"/>
                                          </p:val>
                                        </p:tav>
                                      </p:tavLst>
                                    </p:anim>
                                    <p:anim calcmode="lin" valueType="num">
                                      <p:cBhvr>
                                        <p:cTn id="59" dur="1000" fill="hold"/>
                                        <p:tgtEl>
                                          <p:spTgt spid="35"/>
                                        </p:tgtEl>
                                        <p:attrNameLst>
                                          <p:attrName>ppt_y</p:attrName>
                                        </p:attrNameLst>
                                      </p:cBhvr>
                                      <p:tavLst>
                                        <p:tav tm="0">
                                          <p:val>
                                            <p:strVal val="#ppt_y+.1"/>
                                          </p:val>
                                        </p:tav>
                                        <p:tav tm="100000">
                                          <p:val>
                                            <p:strVal val="#ppt_y"/>
                                          </p:val>
                                        </p:tav>
                                      </p:tavLst>
                                    </p:anim>
                                  </p:childTnLst>
                                </p:cTn>
                              </p:par>
                            </p:childTnLst>
                          </p:cTn>
                        </p:par>
                        <p:par>
                          <p:cTn id="60" fill="hold">
                            <p:stCondLst>
                              <p:cond delay="7450"/>
                            </p:stCondLst>
                            <p:childTnLst>
                              <p:par>
                                <p:cTn id="61" presetID="42" presetClass="entr" presetSubtype="0" fill="hold"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1000"/>
                                        <p:tgtEl>
                                          <p:spTgt spid="38"/>
                                        </p:tgtEl>
                                      </p:cBhvr>
                                    </p:animEffect>
                                    <p:anim calcmode="lin" valueType="num">
                                      <p:cBhvr>
                                        <p:cTn id="64" dur="1000" fill="hold"/>
                                        <p:tgtEl>
                                          <p:spTgt spid="38"/>
                                        </p:tgtEl>
                                        <p:attrNameLst>
                                          <p:attrName>ppt_x</p:attrName>
                                        </p:attrNameLst>
                                      </p:cBhvr>
                                      <p:tavLst>
                                        <p:tav tm="0">
                                          <p:val>
                                            <p:strVal val="#ppt_x"/>
                                          </p:val>
                                        </p:tav>
                                        <p:tav tm="100000">
                                          <p:val>
                                            <p:strVal val="#ppt_x"/>
                                          </p:val>
                                        </p:tav>
                                      </p:tavLst>
                                    </p:anim>
                                    <p:anim calcmode="lin" valueType="num">
                                      <p:cBhvr>
                                        <p:cTn id="65" dur="1000" fill="hold"/>
                                        <p:tgtEl>
                                          <p:spTgt spid="38"/>
                                        </p:tgtEl>
                                        <p:attrNameLst>
                                          <p:attrName>ppt_y</p:attrName>
                                        </p:attrNameLst>
                                      </p:cBhvr>
                                      <p:tavLst>
                                        <p:tav tm="0">
                                          <p:val>
                                            <p:strVal val="#ppt_y+.1"/>
                                          </p:val>
                                        </p:tav>
                                        <p:tav tm="100000">
                                          <p:val>
                                            <p:strVal val="#ppt_y"/>
                                          </p:val>
                                        </p:tav>
                                      </p:tavLst>
                                    </p:anim>
                                  </p:childTnLst>
                                </p:cTn>
                              </p:par>
                            </p:childTnLst>
                          </p:cTn>
                        </p:par>
                        <p:par>
                          <p:cTn id="66" fill="hold">
                            <p:stCondLst>
                              <p:cond delay="8450"/>
                            </p:stCondLst>
                            <p:childTnLst>
                              <p:par>
                                <p:cTn id="67" presetID="42" presetClass="entr" presetSubtype="0" fill="hold"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1000"/>
                                        <p:tgtEl>
                                          <p:spTgt spid="26"/>
                                        </p:tgtEl>
                                      </p:cBhvr>
                                    </p:animEffect>
                                    <p:anim calcmode="lin" valueType="num">
                                      <p:cBhvr>
                                        <p:cTn id="70" dur="1000" fill="hold"/>
                                        <p:tgtEl>
                                          <p:spTgt spid="26"/>
                                        </p:tgtEl>
                                        <p:attrNameLst>
                                          <p:attrName>ppt_x</p:attrName>
                                        </p:attrNameLst>
                                      </p:cBhvr>
                                      <p:tavLst>
                                        <p:tav tm="0">
                                          <p:val>
                                            <p:strVal val="#ppt_x"/>
                                          </p:val>
                                        </p:tav>
                                        <p:tav tm="100000">
                                          <p:val>
                                            <p:strVal val="#ppt_x"/>
                                          </p:val>
                                        </p:tav>
                                      </p:tavLst>
                                    </p:anim>
                                    <p:anim calcmode="lin" valueType="num">
                                      <p:cBhvr>
                                        <p:cTn id="7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3C54AC-118A-4896-8AE4-01CB197B1164}"/>
              </a:ext>
            </a:extLst>
          </p:cNvPr>
          <p:cNvSpPr>
            <a:spLocks noGrp="1"/>
          </p:cNvSpPr>
          <p:nvPr>
            <p:ph type="title"/>
          </p:nvPr>
        </p:nvSpPr>
        <p:spPr>
          <a:xfrm>
            <a:off x="1528763" y="445117"/>
            <a:ext cx="9415463" cy="549275"/>
          </a:xfrm>
        </p:spPr>
        <p:txBody>
          <a:bodyPr>
            <a:normAutofit fontScale="90000"/>
          </a:bodyPr>
          <a:lstStyle/>
          <a:p>
            <a:pPr algn="ctr"/>
            <a:r>
              <a:rPr lang="es-AR" b="1" dirty="0">
                <a:solidFill>
                  <a:schemeClr val="bg1"/>
                </a:solidFill>
              </a:rPr>
              <a:t>Organización del software</a:t>
            </a:r>
          </a:p>
        </p:txBody>
      </p:sp>
      <p:sp>
        <p:nvSpPr>
          <p:cNvPr id="4" name="CuadroTexto 3">
            <a:extLst>
              <a:ext uri="{FF2B5EF4-FFF2-40B4-BE49-F238E27FC236}">
                <a16:creationId xmlns:a16="http://schemas.microsoft.com/office/drawing/2014/main" id="{BE73D569-E07E-4EFD-B9FC-7975169952DB}"/>
              </a:ext>
            </a:extLst>
          </p:cNvPr>
          <p:cNvSpPr txBox="1"/>
          <p:nvPr/>
        </p:nvSpPr>
        <p:spPr>
          <a:xfrm>
            <a:off x="323557" y="304257"/>
            <a:ext cx="773723" cy="830997"/>
          </a:xfrm>
          <a:prstGeom prst="rect">
            <a:avLst/>
          </a:prstGeom>
          <a:solidFill>
            <a:schemeClr val="accent2"/>
          </a:solidFill>
          <a:ln>
            <a:solidFill>
              <a:srgbClr val="7030A0"/>
            </a:solidFill>
          </a:ln>
        </p:spPr>
        <p:txBody>
          <a:bodyPr wrap="square" rtlCol="0">
            <a:spAutoFit/>
          </a:bodyPr>
          <a:lstStyle/>
          <a:p>
            <a:r>
              <a:rPr lang="es-AR" sz="4800" dirty="0">
                <a:solidFill>
                  <a:schemeClr val="bg1"/>
                </a:solidFill>
              </a:rPr>
              <a:t>↑</a:t>
            </a:r>
          </a:p>
        </p:txBody>
      </p:sp>
      <p:sp>
        <p:nvSpPr>
          <p:cNvPr id="5" name="Rectángulo 4">
            <a:hlinkClick r:id="rId3" action="ppaction://hlinksldjump"/>
            <a:extLst>
              <a:ext uri="{FF2B5EF4-FFF2-40B4-BE49-F238E27FC236}">
                <a16:creationId xmlns:a16="http://schemas.microsoft.com/office/drawing/2014/main" id="{CA1D56F7-A520-4675-B694-364AFD2B553F}"/>
              </a:ext>
            </a:extLst>
          </p:cNvPr>
          <p:cNvSpPr/>
          <p:nvPr/>
        </p:nvSpPr>
        <p:spPr>
          <a:xfrm>
            <a:off x="323557" y="30425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4" action="ppaction://hlinksldjump"/>
            <a:extLst>
              <a:ext uri="{FF2B5EF4-FFF2-40B4-BE49-F238E27FC236}">
                <a16:creationId xmlns:a16="http://schemas.microsoft.com/office/drawing/2014/main" id="{8AE79DDD-E374-4DF3-8A5D-1BBCC833781F}"/>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accent2"/>
                </a:solidFill>
                <a:latin typeface="Lucida Handwriting" panose="03010101010101010101" pitchFamily="66" charset="0"/>
              </a:rPr>
              <a:t>→</a:t>
            </a:r>
          </a:p>
        </p:txBody>
      </p:sp>
      <p:graphicFrame>
        <p:nvGraphicFramePr>
          <p:cNvPr id="9" name="Diagrama 8">
            <a:extLst>
              <a:ext uri="{FF2B5EF4-FFF2-40B4-BE49-F238E27FC236}">
                <a16:creationId xmlns:a16="http://schemas.microsoft.com/office/drawing/2014/main" id="{D09F1E12-D115-4AE6-A2A5-67B5D10FB5A8}"/>
              </a:ext>
            </a:extLst>
          </p:cNvPr>
          <p:cNvGraphicFramePr/>
          <p:nvPr>
            <p:extLst>
              <p:ext uri="{D42A27DB-BD31-4B8C-83A1-F6EECF244321}">
                <p14:modId xmlns:p14="http://schemas.microsoft.com/office/powerpoint/2010/main" val="4265360414"/>
              </p:ext>
            </p:extLst>
          </p:nvPr>
        </p:nvGraphicFramePr>
        <p:xfrm>
          <a:off x="1322146" y="1404731"/>
          <a:ext cx="9828695" cy="38405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105096046"/>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25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250"/>
                                        <p:tgtEl>
                                          <p:spTgt spid="7"/>
                                        </p:tgtEl>
                                      </p:cBhvr>
                                    </p:animEffect>
                                  </p:childTnLst>
                                </p:cTn>
                              </p:par>
                            </p:childTnLst>
                          </p:cTn>
                        </p:par>
                        <p:par>
                          <p:cTn id="14" fill="hold">
                            <p:stCondLst>
                              <p:cond delay="1250"/>
                            </p:stCondLst>
                            <p:childTnLst>
                              <p:par>
                                <p:cTn id="15" presetID="2" presetClass="entr" presetSubtype="2" fill="hold" grpId="0" nodeType="afterEffect">
                                  <p:stCondLst>
                                    <p:cond delay="0"/>
                                  </p:stCondLst>
                                  <p:childTnLst>
                                    <p:set>
                                      <p:cBhvr>
                                        <p:cTn id="16" dur="1" fill="hold">
                                          <p:stCondLst>
                                            <p:cond delay="0"/>
                                          </p:stCondLst>
                                        </p:cTn>
                                        <p:tgtEl>
                                          <p:spTgt spid="9">
                                            <p:graphicEl>
                                              <a:dgm id="{17FC2EC8-FC14-465F-9D55-66568847EBE4}"/>
                                            </p:graphicEl>
                                          </p:spTgt>
                                        </p:tgtEl>
                                        <p:attrNameLst>
                                          <p:attrName>style.visibility</p:attrName>
                                        </p:attrNameLst>
                                      </p:cBhvr>
                                      <p:to>
                                        <p:strVal val="visible"/>
                                      </p:to>
                                    </p:set>
                                    <p:anim calcmode="lin" valueType="num">
                                      <p:cBhvr additive="base">
                                        <p:cTn id="17" dur="500" fill="hold"/>
                                        <p:tgtEl>
                                          <p:spTgt spid="9">
                                            <p:graphicEl>
                                              <a:dgm id="{17FC2EC8-FC14-465F-9D55-66568847EBE4}"/>
                                            </p:graphic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9">
                                            <p:graphicEl>
                                              <a:dgm id="{17FC2EC8-FC14-465F-9D55-66568847EBE4}"/>
                                            </p:graphicEl>
                                          </p:spTgt>
                                        </p:tgtEl>
                                        <p:attrNameLst>
                                          <p:attrName>ppt_y</p:attrName>
                                        </p:attrNameLst>
                                      </p:cBhvr>
                                      <p:tavLst>
                                        <p:tav tm="0">
                                          <p:val>
                                            <p:strVal val="#ppt_y"/>
                                          </p:val>
                                        </p:tav>
                                        <p:tav tm="100000">
                                          <p:val>
                                            <p:strVal val="#ppt_y"/>
                                          </p:val>
                                        </p:tav>
                                      </p:tavLst>
                                    </p:anim>
                                  </p:childTnLst>
                                </p:cTn>
                              </p:par>
                            </p:childTnLst>
                          </p:cTn>
                        </p:par>
                        <p:par>
                          <p:cTn id="19" fill="hold">
                            <p:stCondLst>
                              <p:cond delay="1750"/>
                            </p:stCondLst>
                            <p:childTnLst>
                              <p:par>
                                <p:cTn id="20" presetID="2" presetClass="entr" presetSubtype="2" fill="hold" grpId="0" nodeType="afterEffect">
                                  <p:stCondLst>
                                    <p:cond delay="0"/>
                                  </p:stCondLst>
                                  <p:childTnLst>
                                    <p:set>
                                      <p:cBhvr>
                                        <p:cTn id="21" dur="1" fill="hold">
                                          <p:stCondLst>
                                            <p:cond delay="0"/>
                                          </p:stCondLst>
                                        </p:cTn>
                                        <p:tgtEl>
                                          <p:spTgt spid="9">
                                            <p:graphicEl>
                                              <a:dgm id="{581E9436-3C20-42FA-95F3-147687356771}"/>
                                            </p:graphicEl>
                                          </p:spTgt>
                                        </p:tgtEl>
                                        <p:attrNameLst>
                                          <p:attrName>style.visibility</p:attrName>
                                        </p:attrNameLst>
                                      </p:cBhvr>
                                      <p:to>
                                        <p:strVal val="visible"/>
                                      </p:to>
                                    </p:set>
                                    <p:anim calcmode="lin" valueType="num">
                                      <p:cBhvr additive="base">
                                        <p:cTn id="22" dur="500" fill="hold"/>
                                        <p:tgtEl>
                                          <p:spTgt spid="9">
                                            <p:graphicEl>
                                              <a:dgm id="{581E9436-3C20-42FA-95F3-147687356771}"/>
                                            </p:graphic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9">
                                            <p:graphicEl>
                                              <a:dgm id="{581E9436-3C20-42FA-95F3-147687356771}"/>
                                            </p:graphicEl>
                                          </p:spTgt>
                                        </p:tgtEl>
                                        <p:attrNameLst>
                                          <p:attrName>ppt_y</p:attrName>
                                        </p:attrNameLst>
                                      </p:cBhvr>
                                      <p:tavLst>
                                        <p:tav tm="0">
                                          <p:val>
                                            <p:strVal val="#ppt_y"/>
                                          </p:val>
                                        </p:tav>
                                        <p:tav tm="100000">
                                          <p:val>
                                            <p:strVal val="#ppt_y"/>
                                          </p:val>
                                        </p:tav>
                                      </p:tavLst>
                                    </p:anim>
                                  </p:childTnLst>
                                </p:cTn>
                              </p:par>
                            </p:childTnLst>
                          </p:cTn>
                        </p:par>
                        <p:par>
                          <p:cTn id="24" fill="hold">
                            <p:stCondLst>
                              <p:cond delay="2250"/>
                            </p:stCondLst>
                            <p:childTnLst>
                              <p:par>
                                <p:cTn id="25" presetID="2" presetClass="entr" presetSubtype="2" fill="hold" grpId="0" nodeType="afterEffect">
                                  <p:stCondLst>
                                    <p:cond delay="0"/>
                                  </p:stCondLst>
                                  <p:childTnLst>
                                    <p:set>
                                      <p:cBhvr>
                                        <p:cTn id="26" dur="1" fill="hold">
                                          <p:stCondLst>
                                            <p:cond delay="0"/>
                                          </p:stCondLst>
                                        </p:cTn>
                                        <p:tgtEl>
                                          <p:spTgt spid="9">
                                            <p:graphicEl>
                                              <a:dgm id="{51DEABCE-7F86-4C68-A4D0-8E1F1F027D5D}"/>
                                            </p:graphicEl>
                                          </p:spTgt>
                                        </p:tgtEl>
                                        <p:attrNameLst>
                                          <p:attrName>style.visibility</p:attrName>
                                        </p:attrNameLst>
                                      </p:cBhvr>
                                      <p:to>
                                        <p:strVal val="visible"/>
                                      </p:to>
                                    </p:set>
                                    <p:anim calcmode="lin" valueType="num">
                                      <p:cBhvr additive="base">
                                        <p:cTn id="27" dur="500" fill="hold"/>
                                        <p:tgtEl>
                                          <p:spTgt spid="9">
                                            <p:graphicEl>
                                              <a:dgm id="{51DEABCE-7F86-4C68-A4D0-8E1F1F027D5D}"/>
                                            </p:graphic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9">
                                            <p:graphicEl>
                                              <a:dgm id="{51DEABCE-7F86-4C68-A4D0-8E1F1F027D5D}"/>
                                            </p:graphicEl>
                                          </p:spTgt>
                                        </p:tgtEl>
                                        <p:attrNameLst>
                                          <p:attrName>ppt_y</p:attrName>
                                        </p:attrNameLst>
                                      </p:cBhvr>
                                      <p:tavLst>
                                        <p:tav tm="0">
                                          <p:val>
                                            <p:strVal val="#ppt_y"/>
                                          </p:val>
                                        </p:tav>
                                        <p:tav tm="100000">
                                          <p:val>
                                            <p:strVal val="#ppt_y"/>
                                          </p:val>
                                        </p:tav>
                                      </p:tavLst>
                                    </p:anim>
                                  </p:childTnLst>
                                </p:cTn>
                              </p:par>
                            </p:childTnLst>
                          </p:cTn>
                        </p:par>
                        <p:par>
                          <p:cTn id="29" fill="hold">
                            <p:stCondLst>
                              <p:cond delay="2750"/>
                            </p:stCondLst>
                            <p:childTnLst>
                              <p:par>
                                <p:cTn id="30" presetID="2" presetClass="entr" presetSubtype="2" fill="hold" grpId="0" nodeType="afterEffect">
                                  <p:stCondLst>
                                    <p:cond delay="0"/>
                                  </p:stCondLst>
                                  <p:childTnLst>
                                    <p:set>
                                      <p:cBhvr>
                                        <p:cTn id="31" dur="1" fill="hold">
                                          <p:stCondLst>
                                            <p:cond delay="0"/>
                                          </p:stCondLst>
                                        </p:cTn>
                                        <p:tgtEl>
                                          <p:spTgt spid="9">
                                            <p:graphicEl>
                                              <a:dgm id="{BF62899C-E832-4B5C-98BB-99DCCE47D361}"/>
                                            </p:graphicEl>
                                          </p:spTgt>
                                        </p:tgtEl>
                                        <p:attrNameLst>
                                          <p:attrName>style.visibility</p:attrName>
                                        </p:attrNameLst>
                                      </p:cBhvr>
                                      <p:to>
                                        <p:strVal val="visible"/>
                                      </p:to>
                                    </p:set>
                                    <p:anim calcmode="lin" valueType="num">
                                      <p:cBhvr additive="base">
                                        <p:cTn id="32" dur="500" fill="hold"/>
                                        <p:tgtEl>
                                          <p:spTgt spid="9">
                                            <p:graphicEl>
                                              <a:dgm id="{BF62899C-E832-4B5C-98BB-99DCCE47D361}"/>
                                            </p:graphic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9">
                                            <p:graphicEl>
                                              <a:dgm id="{BF62899C-E832-4B5C-98BB-99DCCE47D361}"/>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Graphic spid="9" grpId="0">
        <p:bldSub>
          <a:bldDgm bld="one"/>
        </p:bldSub>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96000"/>
                    </a14:imgEffect>
                    <a14:imgEffect>
                      <a14:colorTemperature colorTemp="7650"/>
                    </a14:imgEffect>
                    <a14:imgEffect>
                      <a14:saturation sat="57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68F12D-1DD6-46FC-A103-842AFD7FCB42}"/>
              </a:ext>
            </a:extLst>
          </p:cNvPr>
          <p:cNvSpPr>
            <a:spLocks noGrp="1"/>
          </p:cNvSpPr>
          <p:nvPr>
            <p:ph type="title"/>
          </p:nvPr>
        </p:nvSpPr>
        <p:spPr>
          <a:xfrm>
            <a:off x="3142421" y="259108"/>
            <a:ext cx="5907157" cy="575779"/>
          </a:xfrm>
          <a:solidFill>
            <a:srgbClr val="0070C0">
              <a:alpha val="34000"/>
            </a:srgbClr>
          </a:solidFill>
        </p:spPr>
        <p:txBody>
          <a:bodyPr>
            <a:normAutofit fontScale="90000"/>
          </a:bodyPr>
          <a:lstStyle/>
          <a:p>
            <a:pPr algn="ctr"/>
            <a:r>
              <a:rPr lang="es-AR" dirty="0"/>
              <a:t>Microsoft</a:t>
            </a:r>
          </a:p>
        </p:txBody>
      </p:sp>
      <p:sp>
        <p:nvSpPr>
          <p:cNvPr id="5" name="CuadroTexto 4">
            <a:extLst>
              <a:ext uri="{FF2B5EF4-FFF2-40B4-BE49-F238E27FC236}">
                <a16:creationId xmlns:a16="http://schemas.microsoft.com/office/drawing/2014/main" id="{04BE2A36-C4FD-4644-97D1-91761616462C}"/>
              </a:ext>
            </a:extLst>
          </p:cNvPr>
          <p:cNvSpPr txBox="1"/>
          <p:nvPr/>
        </p:nvSpPr>
        <p:spPr>
          <a:xfrm>
            <a:off x="323557" y="304257"/>
            <a:ext cx="773723" cy="830997"/>
          </a:xfrm>
          <a:prstGeom prst="rect">
            <a:avLst/>
          </a:prstGeom>
          <a:solidFill>
            <a:schemeClr val="bg1"/>
          </a:solidFill>
        </p:spPr>
        <p:txBody>
          <a:bodyPr wrap="square" rtlCol="0">
            <a:spAutoFit/>
          </a:bodyPr>
          <a:lstStyle/>
          <a:p>
            <a:r>
              <a:rPr lang="es-AR" sz="4800" dirty="0"/>
              <a:t>↑</a:t>
            </a:r>
          </a:p>
        </p:txBody>
      </p:sp>
      <p:sp>
        <p:nvSpPr>
          <p:cNvPr id="6" name="Rectángulo 5">
            <a:hlinkClick r:id="rId4" action="ppaction://hlinksldjump"/>
            <a:extLst>
              <a:ext uri="{FF2B5EF4-FFF2-40B4-BE49-F238E27FC236}">
                <a16:creationId xmlns:a16="http://schemas.microsoft.com/office/drawing/2014/main" id="{E5F93C40-1BCD-4AEE-A750-8862D229BD17}"/>
              </a:ext>
            </a:extLst>
          </p:cNvPr>
          <p:cNvSpPr/>
          <p:nvPr/>
        </p:nvSpPr>
        <p:spPr>
          <a:xfrm>
            <a:off x="323557" y="304255"/>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A1BC7B57-B309-4487-A310-A4E2ADBEA64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graphicFrame>
        <p:nvGraphicFramePr>
          <p:cNvPr id="10" name="Diagrama 9">
            <a:extLst>
              <a:ext uri="{FF2B5EF4-FFF2-40B4-BE49-F238E27FC236}">
                <a16:creationId xmlns:a16="http://schemas.microsoft.com/office/drawing/2014/main" id="{81F69424-3EF3-4E9A-8BA1-A6D3807F93DA}"/>
              </a:ext>
            </a:extLst>
          </p:cNvPr>
          <p:cNvGraphicFramePr/>
          <p:nvPr>
            <p:extLst>
              <p:ext uri="{D42A27DB-BD31-4B8C-83A1-F6EECF244321}">
                <p14:modId xmlns:p14="http://schemas.microsoft.com/office/powerpoint/2010/main" val="2970026839"/>
              </p:ext>
            </p:extLst>
          </p:nvPr>
        </p:nvGraphicFramePr>
        <p:xfrm>
          <a:off x="129386" y="1135253"/>
          <a:ext cx="8457402" cy="402253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2" name="Imagen 11" descr="Imagen que contiene persona, texto, hombre, pared&#10;&#10;Descripción generada con confianza alta">
            <a:extLst>
              <a:ext uri="{FF2B5EF4-FFF2-40B4-BE49-F238E27FC236}">
                <a16:creationId xmlns:a16="http://schemas.microsoft.com/office/drawing/2014/main" id="{1862A531-B164-41CA-BF25-CA60BB58FF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54109" y="1135252"/>
            <a:ext cx="2818366" cy="1863535"/>
          </a:xfrm>
          <a:prstGeom prst="rect">
            <a:avLst/>
          </a:prstGeom>
        </p:spPr>
      </p:pic>
      <p:pic>
        <p:nvPicPr>
          <p:cNvPr id="14" name="Imagen 13" descr="Imagen que contiene interior, edificio, pared, armario&#10;&#10;Descripción generada con confianza alta">
            <a:extLst>
              <a:ext uri="{FF2B5EF4-FFF2-40B4-BE49-F238E27FC236}">
                <a16:creationId xmlns:a16="http://schemas.microsoft.com/office/drawing/2014/main" id="{40E26B79-5D7D-4B44-A793-018A9F614EA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09120" y="1271587"/>
            <a:ext cx="3045104" cy="2285278"/>
          </a:xfrm>
          <a:prstGeom prst="rect">
            <a:avLst/>
          </a:prstGeom>
        </p:spPr>
      </p:pic>
      <p:sp>
        <p:nvSpPr>
          <p:cNvPr id="16" name="Rectangle 19">
            <a:extLst>
              <a:ext uri="{FF2B5EF4-FFF2-40B4-BE49-F238E27FC236}">
                <a16:creationId xmlns:a16="http://schemas.microsoft.com/office/drawing/2014/main" id="{2FDF75EA-E060-44FA-AB24-57602AD69B91}"/>
              </a:ext>
            </a:extLst>
          </p:cNvPr>
          <p:cNvSpPr/>
          <p:nvPr/>
        </p:nvSpPr>
        <p:spPr>
          <a:xfrm>
            <a:off x="8809120" y="3608844"/>
            <a:ext cx="3045104" cy="934581"/>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t>Computadora </a:t>
            </a:r>
            <a:r>
              <a:rPr lang="es-AR" sz="2000" b="1" dirty="0"/>
              <a:t>PDP-10</a:t>
            </a:r>
            <a:r>
              <a:rPr lang="es-AR" sz="2000" dirty="0"/>
              <a:t> de </a:t>
            </a:r>
            <a:r>
              <a:rPr lang="es-AR" sz="2000" b="1" dirty="0"/>
              <a:t>Digital </a:t>
            </a:r>
            <a:r>
              <a:rPr lang="es-AR" sz="2000" b="1" dirty="0" err="1"/>
              <a:t>Equipment</a:t>
            </a:r>
            <a:r>
              <a:rPr lang="es-AR" sz="2000" b="1" dirty="0"/>
              <a:t> </a:t>
            </a:r>
            <a:r>
              <a:rPr lang="es-AR" sz="2000" b="1" dirty="0" err="1"/>
              <a:t>Corporation</a:t>
            </a:r>
            <a:endParaRPr lang="es-AR" sz="2000" dirty="0">
              <a:latin typeface="Lucida Console" panose="020B0609040504020204" pitchFamily="49" charset="0"/>
            </a:endParaRPr>
          </a:p>
        </p:txBody>
      </p:sp>
      <p:sp>
        <p:nvSpPr>
          <p:cNvPr id="17" name="Rectangle 19">
            <a:extLst>
              <a:ext uri="{FF2B5EF4-FFF2-40B4-BE49-F238E27FC236}">
                <a16:creationId xmlns:a16="http://schemas.microsoft.com/office/drawing/2014/main" id="{59E742D3-5567-48FE-8BD5-683FDAF502A0}"/>
              </a:ext>
            </a:extLst>
          </p:cNvPr>
          <p:cNvSpPr/>
          <p:nvPr/>
        </p:nvSpPr>
        <p:spPr>
          <a:xfrm>
            <a:off x="4068418" y="5386239"/>
            <a:ext cx="6957391" cy="575780"/>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a:t>Su idea es que en cada hogar haya un escritorio con un equipo personal. </a:t>
            </a:r>
          </a:p>
        </p:txBody>
      </p:sp>
    </p:spTree>
    <p:extLst>
      <p:ext uri="{BB962C8B-B14F-4D97-AF65-F5344CB8AC3E}">
        <p14:creationId xmlns:p14="http://schemas.microsoft.com/office/powerpoint/2010/main" val="21276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childTnLst>
                          </p:cTn>
                        </p:par>
                        <p:par>
                          <p:cTn id="8" fill="hold">
                            <p:stCondLst>
                              <p:cond delay="1250"/>
                            </p:stCondLst>
                            <p:childTnLst>
                              <p:par>
                                <p:cTn id="9" presetID="6" presetClass="entr" presetSubtype="1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20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25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250"/>
                                        <p:tgtEl>
                                          <p:spTgt spid="7"/>
                                        </p:tgtEl>
                                      </p:cBhvr>
                                    </p:animEffect>
                                  </p:childTnLst>
                                </p:cTn>
                              </p:par>
                            </p:childTnLst>
                          </p:cTn>
                        </p:par>
                        <p:par>
                          <p:cTn id="18" fill="hold">
                            <p:stCondLst>
                              <p:cond delay="3250"/>
                            </p:stCondLst>
                            <p:childTnLst>
                              <p:par>
                                <p:cTn id="19" presetID="14" presetClass="entr" presetSubtype="5"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randombar(vertical)">
                                      <p:cBhvr>
                                        <p:cTn id="21" dur="750"/>
                                        <p:tgtEl>
                                          <p:spTgt spid="10"/>
                                        </p:tgtEl>
                                      </p:cBhvr>
                                    </p:animEffect>
                                  </p:childTnLst>
                                </p:cTn>
                              </p:par>
                            </p:childTnLst>
                          </p:cTn>
                        </p:par>
                        <p:par>
                          <p:cTn id="22" fill="hold">
                            <p:stCondLst>
                              <p:cond delay="4000"/>
                            </p:stCondLst>
                            <p:childTnLst>
                              <p:par>
                                <p:cTn id="23" presetID="14" presetClass="entr" presetSubtype="5"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randombar(vertical)">
                                      <p:cBhvr>
                                        <p:cTn id="25" dur="750"/>
                                        <p:tgtEl>
                                          <p:spTgt spid="12"/>
                                        </p:tgtEl>
                                      </p:cBhvr>
                                    </p:animEffect>
                                  </p:childTnLst>
                                </p:cTn>
                              </p:par>
                            </p:childTnLst>
                          </p:cTn>
                        </p:par>
                        <p:par>
                          <p:cTn id="26" fill="hold">
                            <p:stCondLst>
                              <p:cond delay="4750"/>
                            </p:stCondLst>
                            <p:childTnLst>
                              <p:par>
                                <p:cTn id="27" presetID="42"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childTnLst>
                          </p:cTn>
                        </p:par>
                        <p:par>
                          <p:cTn id="32" fill="hold">
                            <p:stCondLst>
                              <p:cond delay="5750"/>
                            </p:stCondLst>
                            <p:childTnLst>
                              <p:par>
                                <p:cTn id="33" presetID="16" presetClass="entr" presetSubtype="21"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arn(inVertical)">
                                      <p:cBhvr>
                                        <p:cTn id="35" dur="500"/>
                                        <p:tgtEl>
                                          <p:spTgt spid="16"/>
                                        </p:tgtEl>
                                      </p:cBhvr>
                                    </p:animEffect>
                                  </p:childTnLst>
                                </p:cTn>
                              </p:par>
                            </p:childTnLst>
                          </p:cTn>
                        </p:par>
                        <p:par>
                          <p:cTn id="36" fill="hold">
                            <p:stCondLst>
                              <p:cond delay="6250"/>
                            </p:stCondLst>
                            <p:childTnLst>
                              <p:par>
                                <p:cTn id="37" presetID="42"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p:bldGraphic spid="10" grpId="0">
        <p:bldAsOne/>
      </p:bldGraphic>
      <p:bldP spid="16" grpId="0"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96000"/>
                    </a14:imgEffect>
                    <a14:imgEffect>
                      <a14:colorTemperature colorTemp="7650"/>
                    </a14:imgEffect>
                    <a14:imgEffect>
                      <a14:saturation sat="57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7" name="CuadroTexto 6">
            <a:hlinkClick r:id="rId4" action="ppaction://hlinksldjump"/>
            <a:extLst>
              <a:ext uri="{FF2B5EF4-FFF2-40B4-BE49-F238E27FC236}">
                <a16:creationId xmlns:a16="http://schemas.microsoft.com/office/drawing/2014/main" id="{A1BC7B57-B309-4487-A310-A4E2ADBEA64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sp>
        <p:nvSpPr>
          <p:cNvPr id="2" name="Título 1">
            <a:extLst>
              <a:ext uri="{FF2B5EF4-FFF2-40B4-BE49-F238E27FC236}">
                <a16:creationId xmlns:a16="http://schemas.microsoft.com/office/drawing/2014/main" id="{8268F12D-1DD6-46FC-A103-842AFD7FCB42}"/>
              </a:ext>
            </a:extLst>
          </p:cNvPr>
          <p:cNvSpPr>
            <a:spLocks noGrp="1"/>
          </p:cNvSpPr>
          <p:nvPr>
            <p:ph type="title"/>
          </p:nvPr>
        </p:nvSpPr>
        <p:spPr>
          <a:xfrm>
            <a:off x="3142421" y="259108"/>
            <a:ext cx="5907157" cy="575779"/>
          </a:xfrm>
          <a:solidFill>
            <a:srgbClr val="0070C0">
              <a:alpha val="34000"/>
            </a:srgbClr>
          </a:solidFill>
        </p:spPr>
        <p:txBody>
          <a:bodyPr>
            <a:normAutofit fontScale="90000"/>
          </a:bodyPr>
          <a:lstStyle/>
          <a:p>
            <a:pPr algn="ctr"/>
            <a:r>
              <a:rPr lang="es-AR" dirty="0"/>
              <a:t>Microsoft</a:t>
            </a:r>
          </a:p>
        </p:txBody>
      </p:sp>
      <p:sp>
        <p:nvSpPr>
          <p:cNvPr id="5" name="CuadroTexto 4">
            <a:extLst>
              <a:ext uri="{FF2B5EF4-FFF2-40B4-BE49-F238E27FC236}">
                <a16:creationId xmlns:a16="http://schemas.microsoft.com/office/drawing/2014/main" id="{04BE2A36-C4FD-4644-97D1-91761616462C}"/>
              </a:ext>
            </a:extLst>
          </p:cNvPr>
          <p:cNvSpPr txBox="1"/>
          <p:nvPr/>
        </p:nvSpPr>
        <p:spPr>
          <a:xfrm>
            <a:off x="323557" y="304257"/>
            <a:ext cx="773723" cy="830997"/>
          </a:xfrm>
          <a:prstGeom prst="rect">
            <a:avLst/>
          </a:prstGeom>
          <a:solidFill>
            <a:schemeClr val="bg1"/>
          </a:solidFill>
        </p:spPr>
        <p:txBody>
          <a:bodyPr wrap="square" rtlCol="0">
            <a:spAutoFit/>
          </a:bodyPr>
          <a:lstStyle/>
          <a:p>
            <a:r>
              <a:rPr lang="es-AR" sz="4800" dirty="0"/>
              <a:t>↑</a:t>
            </a:r>
          </a:p>
        </p:txBody>
      </p:sp>
      <p:sp>
        <p:nvSpPr>
          <p:cNvPr id="6" name="Rectángulo 5">
            <a:hlinkClick r:id="rId5" action="ppaction://hlinksldjump"/>
            <a:extLst>
              <a:ext uri="{FF2B5EF4-FFF2-40B4-BE49-F238E27FC236}">
                <a16:creationId xmlns:a16="http://schemas.microsoft.com/office/drawing/2014/main" id="{E5F93C40-1BCD-4AEE-A750-8862D229BD17}"/>
              </a:ext>
            </a:extLst>
          </p:cNvPr>
          <p:cNvSpPr/>
          <p:nvPr/>
        </p:nvSpPr>
        <p:spPr>
          <a:xfrm>
            <a:off x="323557" y="304255"/>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CuadroTexto 7">
            <a:hlinkClick r:id="rId6" action="ppaction://hlinksldjump"/>
            <a:extLst>
              <a:ext uri="{FF2B5EF4-FFF2-40B4-BE49-F238E27FC236}">
                <a16:creationId xmlns:a16="http://schemas.microsoft.com/office/drawing/2014/main" id="{9E9BAF26-8F54-4265-881B-021970F31982}"/>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pic>
        <p:nvPicPr>
          <p:cNvPr id="4" name="Imagen 3" descr="Imagen que contiene persona, interior, techo, de pie&#10;&#10;Descripción generada con confianza muy alta">
            <a:extLst>
              <a:ext uri="{FF2B5EF4-FFF2-40B4-BE49-F238E27FC236}">
                <a16:creationId xmlns:a16="http://schemas.microsoft.com/office/drawing/2014/main" id="{45C155B9-410C-4384-BD89-E49C6AD3C3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557" y="1368866"/>
            <a:ext cx="4480455" cy="3131651"/>
          </a:xfrm>
          <a:prstGeom prst="rect">
            <a:avLst/>
          </a:prstGeom>
        </p:spPr>
      </p:pic>
      <p:sp>
        <p:nvSpPr>
          <p:cNvPr id="13" name="Rectangle 19">
            <a:extLst>
              <a:ext uri="{FF2B5EF4-FFF2-40B4-BE49-F238E27FC236}">
                <a16:creationId xmlns:a16="http://schemas.microsoft.com/office/drawing/2014/main" id="{50F61569-D0E2-4516-9007-C7C6CE559F18}"/>
              </a:ext>
            </a:extLst>
          </p:cNvPr>
          <p:cNvSpPr/>
          <p:nvPr/>
        </p:nvSpPr>
        <p:spPr>
          <a:xfrm>
            <a:off x="4911052" y="1368866"/>
            <a:ext cx="6957391" cy="575780"/>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a:t>En junio de 1980, Gates y Allen contratan a Steve Ballmer, ex compañero de Gates de Harvard, para que les ayude a dirigir la empresa. </a:t>
            </a:r>
          </a:p>
        </p:txBody>
      </p:sp>
      <p:sp>
        <p:nvSpPr>
          <p:cNvPr id="15" name="Rectangle 19">
            <a:extLst>
              <a:ext uri="{FF2B5EF4-FFF2-40B4-BE49-F238E27FC236}">
                <a16:creationId xmlns:a16="http://schemas.microsoft.com/office/drawing/2014/main" id="{2F765B18-7747-475B-95E5-E5F507727D1A}"/>
              </a:ext>
            </a:extLst>
          </p:cNvPr>
          <p:cNvSpPr/>
          <p:nvPr/>
        </p:nvSpPr>
        <p:spPr>
          <a:xfrm>
            <a:off x="323557" y="4500517"/>
            <a:ext cx="4480455" cy="233612"/>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Gates y Ballmer</a:t>
            </a:r>
          </a:p>
        </p:txBody>
      </p:sp>
      <p:pic>
        <p:nvPicPr>
          <p:cNvPr id="11" name="Imagen 10" descr="Imagen que contiene ordenador, electrónica, pared&#10;&#10;Descripción generada con confianza muy alta">
            <a:extLst>
              <a:ext uri="{FF2B5EF4-FFF2-40B4-BE49-F238E27FC236}">
                <a16:creationId xmlns:a16="http://schemas.microsoft.com/office/drawing/2014/main" id="{24A52498-B591-4F30-A227-BE29831183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11052" y="2049038"/>
            <a:ext cx="3268639" cy="2451479"/>
          </a:xfrm>
          <a:prstGeom prst="rect">
            <a:avLst/>
          </a:prstGeom>
        </p:spPr>
      </p:pic>
      <p:sp>
        <p:nvSpPr>
          <p:cNvPr id="17" name="Rectangle 19">
            <a:extLst>
              <a:ext uri="{FF2B5EF4-FFF2-40B4-BE49-F238E27FC236}">
                <a16:creationId xmlns:a16="http://schemas.microsoft.com/office/drawing/2014/main" id="{359AC9C2-BB5E-486E-9A25-502AB6D45260}"/>
              </a:ext>
            </a:extLst>
          </p:cNvPr>
          <p:cNvSpPr/>
          <p:nvPr/>
        </p:nvSpPr>
        <p:spPr>
          <a:xfrm>
            <a:off x="8389747" y="2194438"/>
            <a:ext cx="2822547" cy="1990700"/>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a:t>Mas adelante </a:t>
            </a:r>
            <a:r>
              <a:rPr lang="es-AR" b="1" dirty="0"/>
              <a:t>IBM</a:t>
            </a:r>
            <a:r>
              <a:rPr lang="es-AR" dirty="0"/>
              <a:t> contrató a Microsoft para escribir el sistema operático del </a:t>
            </a:r>
            <a:r>
              <a:rPr lang="es-AR" b="1" dirty="0"/>
              <a:t>IBM PC</a:t>
            </a:r>
            <a:r>
              <a:rPr lang="es-AR" dirty="0"/>
              <a:t>, que saldría al mercado el año siguiente.</a:t>
            </a:r>
          </a:p>
        </p:txBody>
      </p:sp>
      <p:pic>
        <p:nvPicPr>
          <p:cNvPr id="19" name="Imagen 18" descr="Imagen que contiene monitor, microondas, objeto, horno&#10;&#10;Descripción generada con confianza muy alta">
            <a:extLst>
              <a:ext uri="{FF2B5EF4-FFF2-40B4-BE49-F238E27FC236}">
                <a16:creationId xmlns:a16="http://schemas.microsoft.com/office/drawing/2014/main" id="{4064114C-0A6A-4C9F-9391-410904800B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9691" y="4663562"/>
            <a:ext cx="3108657" cy="2012855"/>
          </a:xfrm>
          <a:prstGeom prst="rect">
            <a:avLst/>
          </a:prstGeom>
        </p:spPr>
      </p:pic>
      <p:sp>
        <p:nvSpPr>
          <p:cNvPr id="20" name="Rectangle 19">
            <a:extLst>
              <a:ext uri="{FF2B5EF4-FFF2-40B4-BE49-F238E27FC236}">
                <a16:creationId xmlns:a16="http://schemas.microsoft.com/office/drawing/2014/main" id="{404ED7D7-A26C-4CCF-8D03-E644EB368727}"/>
              </a:ext>
            </a:extLst>
          </p:cNvPr>
          <p:cNvSpPr/>
          <p:nvPr/>
        </p:nvSpPr>
        <p:spPr>
          <a:xfrm>
            <a:off x="5517307" y="5020395"/>
            <a:ext cx="2307412" cy="1402275"/>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a:t>Este proyecto sería la base para que los programas se ejecuten en el equipo.</a:t>
            </a:r>
          </a:p>
        </p:txBody>
      </p:sp>
    </p:spTree>
    <p:extLst>
      <p:ext uri="{BB962C8B-B14F-4D97-AF65-F5344CB8AC3E}">
        <p14:creationId xmlns:p14="http://schemas.microsoft.com/office/powerpoint/2010/main" val="3127161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25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25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250"/>
                                        <p:tgtEl>
                                          <p:spTgt spid="8"/>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750"/>
                                        <p:tgtEl>
                                          <p:spTgt spid="4"/>
                                        </p:tgtEl>
                                      </p:cBhvr>
                                    </p:animEffect>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childTnLst>
                          </p:cTn>
                        </p:par>
                        <p:par>
                          <p:cTn id="33" fill="hold">
                            <p:stCondLst>
                              <p:cond delay="4000"/>
                            </p:stCondLst>
                            <p:childTnLst>
                              <p:par>
                                <p:cTn id="34" presetID="45" presetClass="entr" presetSubtype="0"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2000"/>
                                        <p:tgtEl>
                                          <p:spTgt spid="11"/>
                                        </p:tgtEl>
                                      </p:cBhvr>
                                    </p:animEffect>
                                    <p:anim calcmode="lin" valueType="num">
                                      <p:cBhvr>
                                        <p:cTn id="37" dur="2000" fill="hold"/>
                                        <p:tgtEl>
                                          <p:spTgt spid="11"/>
                                        </p:tgtEl>
                                        <p:attrNameLst>
                                          <p:attrName>ppt_w</p:attrName>
                                        </p:attrNameLst>
                                      </p:cBhvr>
                                      <p:tavLst>
                                        <p:tav tm="0" fmla="#ppt_w*sin(2.5*pi*$)">
                                          <p:val>
                                            <p:fltVal val="0"/>
                                          </p:val>
                                        </p:tav>
                                        <p:tav tm="100000">
                                          <p:val>
                                            <p:fltVal val="1"/>
                                          </p:val>
                                        </p:tav>
                                      </p:tavLst>
                                    </p:anim>
                                    <p:anim calcmode="lin" valueType="num">
                                      <p:cBhvr>
                                        <p:cTn id="38" dur="2000" fill="hold"/>
                                        <p:tgtEl>
                                          <p:spTgt spid="11"/>
                                        </p:tgtEl>
                                        <p:attrNameLst>
                                          <p:attrName>ppt_h</p:attrName>
                                        </p:attrNameLst>
                                      </p:cBhvr>
                                      <p:tavLst>
                                        <p:tav tm="0">
                                          <p:val>
                                            <p:strVal val="#ppt_h"/>
                                          </p:val>
                                        </p:tav>
                                        <p:tav tm="100000">
                                          <p:val>
                                            <p:strVal val="#ppt_h"/>
                                          </p:val>
                                        </p:tav>
                                      </p:tavLst>
                                    </p:anim>
                                  </p:childTnLst>
                                </p:cTn>
                              </p:par>
                            </p:childTnLst>
                          </p:cTn>
                        </p:par>
                        <p:par>
                          <p:cTn id="39" fill="hold">
                            <p:stCondLst>
                              <p:cond delay="6000"/>
                            </p:stCondLst>
                            <p:childTnLst>
                              <p:par>
                                <p:cTn id="40" presetID="42"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childTnLst>
                          </p:cTn>
                        </p:par>
                        <p:par>
                          <p:cTn id="45" fill="hold">
                            <p:stCondLst>
                              <p:cond delay="7000"/>
                            </p:stCondLst>
                            <p:childTnLst>
                              <p:par>
                                <p:cTn id="46" presetID="42"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6" grpId="0" animBg="1"/>
      <p:bldP spid="8" grpId="0"/>
      <p:bldP spid="13" grpId="0" animBg="1"/>
      <p:bldP spid="15" grpId="0" animBg="1"/>
      <p:bldP spid="17" grpId="0" animBg="1"/>
      <p:bldP spid="2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96000"/>
                    </a14:imgEffect>
                    <a14:imgEffect>
                      <a14:colorTemperature colorTemp="7650"/>
                    </a14:imgEffect>
                    <a14:imgEffect>
                      <a14:saturation sat="57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68F12D-1DD6-46FC-A103-842AFD7FCB42}"/>
              </a:ext>
            </a:extLst>
          </p:cNvPr>
          <p:cNvSpPr>
            <a:spLocks noGrp="1"/>
          </p:cNvSpPr>
          <p:nvPr>
            <p:ph type="title"/>
          </p:nvPr>
        </p:nvSpPr>
        <p:spPr>
          <a:xfrm>
            <a:off x="3142421" y="259108"/>
            <a:ext cx="5907157" cy="575779"/>
          </a:xfrm>
          <a:solidFill>
            <a:srgbClr val="0070C0">
              <a:alpha val="34000"/>
            </a:srgbClr>
          </a:solidFill>
        </p:spPr>
        <p:txBody>
          <a:bodyPr>
            <a:normAutofit fontScale="90000"/>
          </a:bodyPr>
          <a:lstStyle/>
          <a:p>
            <a:pPr algn="ctr"/>
            <a:r>
              <a:rPr lang="es-AR" dirty="0"/>
              <a:t>Microsoft</a:t>
            </a:r>
          </a:p>
        </p:txBody>
      </p:sp>
      <p:sp>
        <p:nvSpPr>
          <p:cNvPr id="5" name="CuadroTexto 4">
            <a:extLst>
              <a:ext uri="{FF2B5EF4-FFF2-40B4-BE49-F238E27FC236}">
                <a16:creationId xmlns:a16="http://schemas.microsoft.com/office/drawing/2014/main" id="{04BE2A36-C4FD-4644-97D1-91761616462C}"/>
              </a:ext>
            </a:extLst>
          </p:cNvPr>
          <p:cNvSpPr txBox="1"/>
          <p:nvPr/>
        </p:nvSpPr>
        <p:spPr>
          <a:xfrm>
            <a:off x="323557" y="304257"/>
            <a:ext cx="773723" cy="830997"/>
          </a:xfrm>
          <a:prstGeom prst="rect">
            <a:avLst/>
          </a:prstGeom>
          <a:solidFill>
            <a:schemeClr val="bg1"/>
          </a:solidFill>
        </p:spPr>
        <p:txBody>
          <a:bodyPr wrap="square" rtlCol="0">
            <a:spAutoFit/>
          </a:bodyPr>
          <a:lstStyle/>
          <a:p>
            <a:r>
              <a:rPr lang="es-AR" sz="4800" dirty="0"/>
              <a:t>↑</a:t>
            </a:r>
          </a:p>
        </p:txBody>
      </p:sp>
      <p:sp>
        <p:nvSpPr>
          <p:cNvPr id="6" name="Rectángulo 5">
            <a:hlinkClick r:id="rId4" action="ppaction://hlinksldjump"/>
            <a:extLst>
              <a:ext uri="{FF2B5EF4-FFF2-40B4-BE49-F238E27FC236}">
                <a16:creationId xmlns:a16="http://schemas.microsoft.com/office/drawing/2014/main" id="{E5F93C40-1BCD-4AEE-A750-8862D229BD17}"/>
              </a:ext>
            </a:extLst>
          </p:cNvPr>
          <p:cNvSpPr/>
          <p:nvPr/>
        </p:nvSpPr>
        <p:spPr>
          <a:xfrm>
            <a:off x="323557" y="304255"/>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A1BC7B57-B309-4487-A310-A4E2ADBEA64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9E9BAF26-8F54-4265-881B-021970F31982}"/>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pic>
        <p:nvPicPr>
          <p:cNvPr id="9" name="Imagen 8" descr="Imagen que contiene hierba, persona, exterior, cielo&#10;&#10;Descripción generada con confianza muy alta">
            <a:extLst>
              <a:ext uri="{FF2B5EF4-FFF2-40B4-BE49-F238E27FC236}">
                <a16:creationId xmlns:a16="http://schemas.microsoft.com/office/drawing/2014/main" id="{F816E9B1-3967-4BF3-8B95-1B49423686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557" y="1287818"/>
            <a:ext cx="2915858" cy="3716290"/>
          </a:xfrm>
          <a:prstGeom prst="rect">
            <a:avLst/>
          </a:prstGeom>
        </p:spPr>
      </p:pic>
      <p:sp>
        <p:nvSpPr>
          <p:cNvPr id="16" name="Rectangle 19">
            <a:extLst>
              <a:ext uri="{FF2B5EF4-FFF2-40B4-BE49-F238E27FC236}">
                <a16:creationId xmlns:a16="http://schemas.microsoft.com/office/drawing/2014/main" id="{7029423E-C4C5-4301-8339-5744B8E8D290}"/>
              </a:ext>
            </a:extLst>
          </p:cNvPr>
          <p:cNvSpPr/>
          <p:nvPr/>
        </p:nvSpPr>
        <p:spPr>
          <a:xfrm>
            <a:off x="323557" y="5003772"/>
            <a:ext cx="2915858" cy="277912"/>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Tim Paterson</a:t>
            </a:r>
          </a:p>
        </p:txBody>
      </p:sp>
      <p:sp>
        <p:nvSpPr>
          <p:cNvPr id="18" name="Rectangle 19">
            <a:extLst>
              <a:ext uri="{FF2B5EF4-FFF2-40B4-BE49-F238E27FC236}">
                <a16:creationId xmlns:a16="http://schemas.microsoft.com/office/drawing/2014/main" id="{0776CD09-7108-44E2-85D8-07D626AC53FB}"/>
              </a:ext>
            </a:extLst>
          </p:cNvPr>
          <p:cNvSpPr/>
          <p:nvPr/>
        </p:nvSpPr>
        <p:spPr>
          <a:xfrm>
            <a:off x="3509944" y="2222296"/>
            <a:ext cx="3169755" cy="2413407"/>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a:t>Por la falta de tiempo Microsoft compró </a:t>
            </a:r>
            <a:r>
              <a:rPr lang="es-AR" b="1" dirty="0"/>
              <a:t>QDOS</a:t>
            </a:r>
            <a:r>
              <a:rPr lang="es-AR" dirty="0"/>
              <a:t>  a </a:t>
            </a:r>
            <a:r>
              <a:rPr lang="es-AR" b="1" dirty="0"/>
              <a:t>Tim Paterson</a:t>
            </a:r>
            <a:r>
              <a:rPr lang="es-AR" dirty="0"/>
              <a:t>, un programador de Seattle por 50.000 dólares, y le cambiaron el nombre a </a:t>
            </a:r>
            <a:r>
              <a:rPr lang="es-AR" b="1" dirty="0"/>
              <a:t>MS-DOS</a:t>
            </a:r>
            <a:r>
              <a:rPr lang="es-AR" dirty="0"/>
              <a:t> (Microsoft Disk </a:t>
            </a:r>
            <a:r>
              <a:rPr lang="es-AR" dirty="0" err="1"/>
              <a:t>Operative</a:t>
            </a:r>
            <a:r>
              <a:rPr lang="es-AR" dirty="0"/>
              <a:t> </a:t>
            </a:r>
            <a:r>
              <a:rPr lang="es-AR" dirty="0" err="1"/>
              <a:t>System</a:t>
            </a:r>
            <a:r>
              <a:rPr lang="es-AR" dirty="0"/>
              <a:t>).</a:t>
            </a:r>
          </a:p>
        </p:txBody>
      </p:sp>
      <p:pic>
        <p:nvPicPr>
          <p:cNvPr id="12" name="Imagen 11" descr="Imagen que contiene negro, texto, monitor, pared&#10;&#10;Descripción generada con confianza alta">
            <a:extLst>
              <a:ext uri="{FF2B5EF4-FFF2-40B4-BE49-F238E27FC236}">
                <a16:creationId xmlns:a16="http://schemas.microsoft.com/office/drawing/2014/main" id="{4C34F22A-4A40-4C85-BB43-279FEC33D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50229" y="1298784"/>
            <a:ext cx="4918214" cy="5142959"/>
          </a:xfrm>
          <a:prstGeom prst="rect">
            <a:avLst/>
          </a:prstGeom>
        </p:spPr>
      </p:pic>
    </p:spTree>
    <p:extLst>
      <p:ext uri="{BB962C8B-B14F-4D97-AF65-F5344CB8AC3E}">
        <p14:creationId xmlns:p14="http://schemas.microsoft.com/office/powerpoint/2010/main" val="82191036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25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25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250"/>
                                        <p:tgtEl>
                                          <p:spTgt spid="8"/>
                                        </p:tgtEl>
                                      </p:cBhvr>
                                    </p:animEffect>
                                  </p:childTnLst>
                                </p:cTn>
                              </p:par>
                            </p:childTnLst>
                          </p:cTn>
                        </p:par>
                        <p:par>
                          <p:cTn id="17" fill="hold">
                            <p:stCondLst>
                              <p:cond delay="1250"/>
                            </p:stCondLst>
                            <p:childTnLst>
                              <p:par>
                                <p:cTn id="18" presetID="2" presetClass="entr" presetSubtype="8"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0-#ppt_w/2"/>
                                          </p:val>
                                        </p:tav>
                                        <p:tav tm="100000">
                                          <p:val>
                                            <p:strVal val="#ppt_x"/>
                                          </p:val>
                                        </p:tav>
                                      </p:tavLst>
                                    </p:anim>
                                    <p:anim calcmode="lin" valueType="num">
                                      <p:cBhvr additive="base">
                                        <p:cTn id="21" dur="500" fill="hold"/>
                                        <p:tgtEl>
                                          <p:spTgt spid="16"/>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42"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par>
                          <p:cTn id="28" fill="hold">
                            <p:stCondLst>
                              <p:cond delay="2750"/>
                            </p:stCondLst>
                            <p:childTnLst>
                              <p:par>
                                <p:cTn id="29" presetID="22" presetClass="entr" presetSubtype="4"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750"/>
                                        <p:tgtEl>
                                          <p:spTgt spid="18"/>
                                        </p:tgtEl>
                                      </p:cBhvr>
                                    </p:animEffect>
                                  </p:childTnLst>
                                </p:cTn>
                              </p:par>
                            </p:childTnLst>
                          </p:cTn>
                        </p:par>
                        <p:par>
                          <p:cTn id="32" fill="hold">
                            <p:stCondLst>
                              <p:cond delay="3500"/>
                            </p:stCondLst>
                            <p:childTnLst>
                              <p:par>
                                <p:cTn id="33" presetID="4" presetClass="entr" presetSubtype="16"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ox(in)">
                                      <p:cBhvr>
                                        <p:cTn id="35"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16" grpId="0" animBg="1"/>
      <p:bldP spid="1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96000"/>
                    </a14:imgEffect>
                    <a14:imgEffect>
                      <a14:colorTemperature colorTemp="7650"/>
                    </a14:imgEffect>
                    <a14:imgEffect>
                      <a14:saturation sat="57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68F12D-1DD6-46FC-A103-842AFD7FCB42}"/>
              </a:ext>
            </a:extLst>
          </p:cNvPr>
          <p:cNvSpPr>
            <a:spLocks noGrp="1"/>
          </p:cNvSpPr>
          <p:nvPr>
            <p:ph type="title"/>
          </p:nvPr>
        </p:nvSpPr>
        <p:spPr>
          <a:xfrm>
            <a:off x="3142421" y="259108"/>
            <a:ext cx="5907157" cy="575779"/>
          </a:xfrm>
          <a:solidFill>
            <a:srgbClr val="0070C0">
              <a:alpha val="34000"/>
            </a:srgbClr>
          </a:solidFill>
        </p:spPr>
        <p:txBody>
          <a:bodyPr>
            <a:normAutofit fontScale="90000"/>
          </a:bodyPr>
          <a:lstStyle/>
          <a:p>
            <a:pPr algn="ctr"/>
            <a:r>
              <a:rPr lang="es-AR" dirty="0"/>
              <a:t>Los comienzos de Windows</a:t>
            </a:r>
          </a:p>
        </p:txBody>
      </p:sp>
      <p:sp>
        <p:nvSpPr>
          <p:cNvPr id="5" name="CuadroTexto 4">
            <a:extLst>
              <a:ext uri="{FF2B5EF4-FFF2-40B4-BE49-F238E27FC236}">
                <a16:creationId xmlns:a16="http://schemas.microsoft.com/office/drawing/2014/main" id="{04BE2A36-C4FD-4644-97D1-91761616462C}"/>
              </a:ext>
            </a:extLst>
          </p:cNvPr>
          <p:cNvSpPr txBox="1"/>
          <p:nvPr/>
        </p:nvSpPr>
        <p:spPr>
          <a:xfrm>
            <a:off x="323557" y="304257"/>
            <a:ext cx="773723" cy="830997"/>
          </a:xfrm>
          <a:prstGeom prst="rect">
            <a:avLst/>
          </a:prstGeom>
          <a:solidFill>
            <a:schemeClr val="bg1"/>
          </a:solidFill>
        </p:spPr>
        <p:txBody>
          <a:bodyPr wrap="square" rtlCol="0">
            <a:spAutoFit/>
          </a:bodyPr>
          <a:lstStyle/>
          <a:p>
            <a:r>
              <a:rPr lang="es-AR" sz="4800" dirty="0"/>
              <a:t>↑</a:t>
            </a:r>
          </a:p>
        </p:txBody>
      </p:sp>
      <p:sp>
        <p:nvSpPr>
          <p:cNvPr id="6" name="Rectángulo 5">
            <a:hlinkClick r:id="rId4" action="ppaction://hlinksldjump"/>
            <a:extLst>
              <a:ext uri="{FF2B5EF4-FFF2-40B4-BE49-F238E27FC236}">
                <a16:creationId xmlns:a16="http://schemas.microsoft.com/office/drawing/2014/main" id="{E5F93C40-1BCD-4AEE-A750-8862D229BD17}"/>
              </a:ext>
            </a:extLst>
          </p:cNvPr>
          <p:cNvSpPr/>
          <p:nvPr/>
        </p:nvSpPr>
        <p:spPr>
          <a:xfrm>
            <a:off x="323557" y="304255"/>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A1BC7B57-B309-4487-A310-A4E2ADBEA64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9E9BAF26-8F54-4265-881B-021970F31982}"/>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pic>
        <p:nvPicPr>
          <p:cNvPr id="4" name="Imagen 3" descr="Imagen que contiene captura de pantalla, texto&#10;&#10;Descripción generada con confianza alta">
            <a:extLst>
              <a:ext uri="{FF2B5EF4-FFF2-40B4-BE49-F238E27FC236}">
                <a16:creationId xmlns:a16="http://schemas.microsoft.com/office/drawing/2014/main" id="{99251B35-19BC-4227-9447-203F2A025A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418" y="1417407"/>
            <a:ext cx="5444377" cy="4065134"/>
          </a:xfrm>
          <a:prstGeom prst="rect">
            <a:avLst/>
          </a:prstGeom>
        </p:spPr>
      </p:pic>
      <p:sp>
        <p:nvSpPr>
          <p:cNvPr id="13" name="Rectangle 19">
            <a:extLst>
              <a:ext uri="{FF2B5EF4-FFF2-40B4-BE49-F238E27FC236}">
                <a16:creationId xmlns:a16="http://schemas.microsoft.com/office/drawing/2014/main" id="{C8C9E041-6E6B-4A88-B1BC-F223E8BFD8D6}"/>
              </a:ext>
            </a:extLst>
          </p:cNvPr>
          <p:cNvSpPr/>
          <p:nvPr/>
        </p:nvSpPr>
        <p:spPr>
          <a:xfrm>
            <a:off x="6482860" y="2222626"/>
            <a:ext cx="4513381" cy="937334"/>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a:t>MS-DOS era eficaz pero de difícil comprensión para algunas personas, por lo que 4 años más tarde, Microsoft lanzó Windows.</a:t>
            </a:r>
          </a:p>
        </p:txBody>
      </p:sp>
      <p:sp>
        <p:nvSpPr>
          <p:cNvPr id="14" name="Rectangle 19">
            <a:extLst>
              <a:ext uri="{FF2B5EF4-FFF2-40B4-BE49-F238E27FC236}">
                <a16:creationId xmlns:a16="http://schemas.microsoft.com/office/drawing/2014/main" id="{4A704ED4-C9ED-4735-A8EA-DDCCC69912C6}"/>
              </a:ext>
            </a:extLst>
          </p:cNvPr>
          <p:cNvSpPr/>
          <p:nvPr/>
        </p:nvSpPr>
        <p:spPr>
          <a:xfrm>
            <a:off x="6464142" y="3415668"/>
            <a:ext cx="4513381" cy="1677912"/>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a:t>Este amplia las prestaciones de MS-DOS e incorpora una interfaz gráfica de usuario. Ahora en lugar de escribir comandos, es posible desplazarse entre pantallas o “ventanas” moviendo el mouse, y señalando lo que se quiere.</a:t>
            </a:r>
          </a:p>
        </p:txBody>
      </p:sp>
    </p:spTree>
    <p:extLst>
      <p:ext uri="{BB962C8B-B14F-4D97-AF65-F5344CB8AC3E}">
        <p14:creationId xmlns:p14="http://schemas.microsoft.com/office/powerpoint/2010/main" val="3973576790"/>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25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25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250"/>
                                        <p:tgtEl>
                                          <p:spTgt spid="8"/>
                                        </p:tgtEl>
                                      </p:cBhvr>
                                    </p:animEffect>
                                  </p:childTnLst>
                                </p:cTn>
                              </p:par>
                            </p:childTnLst>
                          </p:cTn>
                        </p:par>
                        <p:par>
                          <p:cTn id="17" fill="hold">
                            <p:stCondLst>
                              <p:cond delay="1250"/>
                            </p:stCondLst>
                            <p:childTnLst>
                              <p:par>
                                <p:cTn id="18" presetID="42"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750"/>
                                        <p:tgtEl>
                                          <p:spTgt spid="13"/>
                                        </p:tgtEl>
                                      </p:cBhvr>
                                    </p:animEffect>
                                  </p:childTnLst>
                                </p:cTn>
                              </p:par>
                            </p:childTnLst>
                          </p:cTn>
                        </p:par>
                        <p:par>
                          <p:cTn id="27" fill="hold">
                            <p:stCondLst>
                              <p:cond delay="3000"/>
                            </p:stCondLst>
                            <p:childTnLst>
                              <p:par>
                                <p:cTn id="28" presetID="22" presetClass="entr" presetSubtype="4"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13"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96000"/>
                    </a14:imgEffect>
                    <a14:imgEffect>
                      <a14:colorTemperature colorTemp="7650"/>
                    </a14:imgEffect>
                    <a14:imgEffect>
                      <a14:saturation sat="57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68F12D-1DD6-46FC-A103-842AFD7FCB42}"/>
              </a:ext>
            </a:extLst>
          </p:cNvPr>
          <p:cNvSpPr>
            <a:spLocks noGrp="1"/>
          </p:cNvSpPr>
          <p:nvPr>
            <p:ph type="title"/>
          </p:nvPr>
        </p:nvSpPr>
        <p:spPr>
          <a:xfrm>
            <a:off x="3142421" y="259108"/>
            <a:ext cx="5907157" cy="575779"/>
          </a:xfrm>
          <a:solidFill>
            <a:srgbClr val="0070C0">
              <a:alpha val="34000"/>
            </a:srgbClr>
          </a:solidFill>
        </p:spPr>
        <p:txBody>
          <a:bodyPr>
            <a:normAutofit fontScale="90000"/>
          </a:bodyPr>
          <a:lstStyle/>
          <a:p>
            <a:pPr algn="ctr"/>
            <a:r>
              <a:rPr lang="es-AR" dirty="0"/>
              <a:t>Los comienzos de Windows</a:t>
            </a:r>
          </a:p>
        </p:txBody>
      </p:sp>
      <p:sp>
        <p:nvSpPr>
          <p:cNvPr id="5" name="CuadroTexto 4">
            <a:extLst>
              <a:ext uri="{FF2B5EF4-FFF2-40B4-BE49-F238E27FC236}">
                <a16:creationId xmlns:a16="http://schemas.microsoft.com/office/drawing/2014/main" id="{04BE2A36-C4FD-4644-97D1-91761616462C}"/>
              </a:ext>
            </a:extLst>
          </p:cNvPr>
          <p:cNvSpPr txBox="1"/>
          <p:nvPr/>
        </p:nvSpPr>
        <p:spPr>
          <a:xfrm>
            <a:off x="323557" y="304257"/>
            <a:ext cx="773723" cy="830997"/>
          </a:xfrm>
          <a:prstGeom prst="rect">
            <a:avLst/>
          </a:prstGeom>
          <a:solidFill>
            <a:schemeClr val="bg1"/>
          </a:solidFill>
        </p:spPr>
        <p:txBody>
          <a:bodyPr wrap="square" rtlCol="0">
            <a:spAutoFit/>
          </a:bodyPr>
          <a:lstStyle/>
          <a:p>
            <a:r>
              <a:rPr lang="es-AR" sz="4800" dirty="0"/>
              <a:t>↑</a:t>
            </a:r>
          </a:p>
        </p:txBody>
      </p:sp>
      <p:sp>
        <p:nvSpPr>
          <p:cNvPr id="6" name="Rectángulo 5">
            <a:hlinkClick r:id="rId4" action="ppaction://hlinksldjump"/>
            <a:extLst>
              <a:ext uri="{FF2B5EF4-FFF2-40B4-BE49-F238E27FC236}">
                <a16:creationId xmlns:a16="http://schemas.microsoft.com/office/drawing/2014/main" id="{E5F93C40-1BCD-4AEE-A750-8862D229BD17}"/>
              </a:ext>
            </a:extLst>
          </p:cNvPr>
          <p:cNvSpPr/>
          <p:nvPr/>
        </p:nvSpPr>
        <p:spPr>
          <a:xfrm>
            <a:off x="323557" y="304255"/>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A1BC7B57-B309-4487-A310-A4E2ADBEA64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9E9BAF26-8F54-4265-881B-021970F31982}"/>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pic>
        <p:nvPicPr>
          <p:cNvPr id="9" name="Imagen 8" descr="Imagen que contiene captura de pantalla&#10;&#10;Descripción generada con confianza muy alta">
            <a:extLst>
              <a:ext uri="{FF2B5EF4-FFF2-40B4-BE49-F238E27FC236}">
                <a16:creationId xmlns:a16="http://schemas.microsoft.com/office/drawing/2014/main" id="{C5001EFE-5EE8-4F7D-A53B-84742FB292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2113" y="1611874"/>
            <a:ext cx="6535469" cy="3676201"/>
          </a:xfrm>
          <a:prstGeom prst="rect">
            <a:avLst/>
          </a:prstGeom>
        </p:spPr>
      </p:pic>
      <p:sp>
        <p:nvSpPr>
          <p:cNvPr id="12" name="Rectangle 19">
            <a:extLst>
              <a:ext uri="{FF2B5EF4-FFF2-40B4-BE49-F238E27FC236}">
                <a16:creationId xmlns:a16="http://schemas.microsoft.com/office/drawing/2014/main" id="{F8F60B09-A5F5-4C21-8193-0E94F3D3D3EB}"/>
              </a:ext>
            </a:extLst>
          </p:cNvPr>
          <p:cNvSpPr/>
          <p:nvPr/>
        </p:nvSpPr>
        <p:spPr>
          <a:xfrm>
            <a:off x="323559" y="1843026"/>
            <a:ext cx="4513381" cy="575779"/>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a:t>En  </a:t>
            </a:r>
            <a:r>
              <a:rPr lang="es-AR" b="1" dirty="0"/>
              <a:t>diciembre del 1987</a:t>
            </a:r>
            <a:r>
              <a:rPr lang="es-AR" dirty="0"/>
              <a:t>, sale al mercado Windows 2.0.</a:t>
            </a:r>
          </a:p>
        </p:txBody>
      </p:sp>
      <p:sp>
        <p:nvSpPr>
          <p:cNvPr id="15" name="Rectangle 19">
            <a:extLst>
              <a:ext uri="{FF2B5EF4-FFF2-40B4-BE49-F238E27FC236}">
                <a16:creationId xmlns:a16="http://schemas.microsoft.com/office/drawing/2014/main" id="{9D717EE7-D3CB-4361-9CB0-0A791834D85D}"/>
              </a:ext>
            </a:extLst>
          </p:cNvPr>
          <p:cNvSpPr/>
          <p:nvPr/>
        </p:nvSpPr>
        <p:spPr>
          <a:xfrm>
            <a:off x="323558" y="2627046"/>
            <a:ext cx="4513381" cy="830997"/>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a:t>Nacen aplicaciones como </a:t>
            </a:r>
            <a:r>
              <a:rPr lang="es-AR" b="1" dirty="0"/>
              <a:t>Excel</a:t>
            </a:r>
            <a:r>
              <a:rPr lang="es-AR" dirty="0"/>
              <a:t>, </a:t>
            </a:r>
            <a:r>
              <a:rPr lang="es-AR" b="1" dirty="0"/>
              <a:t>Word</a:t>
            </a:r>
            <a:r>
              <a:rPr lang="es-AR" dirty="0"/>
              <a:t> , </a:t>
            </a:r>
            <a:r>
              <a:rPr lang="es-AR" b="1" dirty="0"/>
              <a:t>Corel </a:t>
            </a:r>
            <a:r>
              <a:rPr lang="es-AR" b="1" dirty="0" err="1"/>
              <a:t>Draw</a:t>
            </a:r>
            <a:r>
              <a:rPr lang="es-AR" dirty="0"/>
              <a:t>, etc. Los primeros programas basados en Windows.</a:t>
            </a:r>
          </a:p>
        </p:txBody>
      </p:sp>
      <p:sp>
        <p:nvSpPr>
          <p:cNvPr id="16" name="Rectangle 19">
            <a:extLst>
              <a:ext uri="{FF2B5EF4-FFF2-40B4-BE49-F238E27FC236}">
                <a16:creationId xmlns:a16="http://schemas.microsoft.com/office/drawing/2014/main" id="{974A1574-16C1-4EAA-9D29-7C0107CF66C2}"/>
              </a:ext>
            </a:extLst>
          </p:cNvPr>
          <p:cNvSpPr/>
          <p:nvPr/>
        </p:nvSpPr>
        <p:spPr>
          <a:xfrm>
            <a:off x="323557" y="3666284"/>
            <a:ext cx="4513381" cy="1481459"/>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a:t>Sus características más importantes fueron el soporte de archivos PIF para aplicaciones DOS y la opción de superponer ventanas, controlar el diseño de la pantalla, y los métodos abreviados de teclado.</a:t>
            </a:r>
          </a:p>
        </p:txBody>
      </p:sp>
    </p:spTree>
    <p:extLst>
      <p:ext uri="{BB962C8B-B14F-4D97-AF65-F5344CB8AC3E}">
        <p14:creationId xmlns:p14="http://schemas.microsoft.com/office/powerpoint/2010/main" val="120335577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25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25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250"/>
                                        <p:tgtEl>
                                          <p:spTgt spid="8"/>
                                        </p:tgtEl>
                                      </p:cBhvr>
                                    </p:animEffect>
                                  </p:childTnLst>
                                </p:cTn>
                              </p:par>
                            </p:childTnLst>
                          </p:cTn>
                        </p:par>
                        <p:par>
                          <p:cTn id="17" fill="hold">
                            <p:stCondLst>
                              <p:cond delay="1250"/>
                            </p:stCondLst>
                            <p:childTnLst>
                              <p:par>
                                <p:cTn id="18" presetID="22" presetClass="entr" presetSubtype="4"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750"/>
                                        <p:tgtEl>
                                          <p:spTgt spid="12"/>
                                        </p:tgtEl>
                                      </p:cBhvr>
                                    </p:animEffect>
                                  </p:childTnLst>
                                </p:cTn>
                              </p:par>
                            </p:childTnLst>
                          </p:cTn>
                        </p:par>
                        <p:par>
                          <p:cTn id="21" fill="hold">
                            <p:stCondLst>
                              <p:cond delay="2000"/>
                            </p:stCondLst>
                            <p:childTnLst>
                              <p:par>
                                <p:cTn id="22" presetID="22" presetClass="entr" presetSubtype="4"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750"/>
                                        <p:tgtEl>
                                          <p:spTgt spid="15"/>
                                        </p:tgtEl>
                                      </p:cBhvr>
                                    </p:animEffect>
                                  </p:childTnLst>
                                </p:cTn>
                              </p:par>
                            </p:childTnLst>
                          </p:cTn>
                        </p:par>
                        <p:par>
                          <p:cTn id="25" fill="hold">
                            <p:stCondLst>
                              <p:cond delay="2750"/>
                            </p:stCondLst>
                            <p:childTnLst>
                              <p:par>
                                <p:cTn id="26" presetID="22" presetClass="entr" presetSubtype="4"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750"/>
                                        <p:tgtEl>
                                          <p:spTgt spid="16"/>
                                        </p:tgtEl>
                                      </p:cBhvr>
                                    </p:animEffect>
                                  </p:childTnLst>
                                </p:cTn>
                              </p:par>
                              <p:par>
                                <p:cTn id="29" presetID="21" presetClass="entr" presetSubtype="1"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heel(1)">
                                      <p:cBhvr>
                                        <p:cTn id="3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12" grpId="0" animBg="1"/>
      <p:bldP spid="15"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96000"/>
                    </a14:imgEffect>
                    <a14:imgEffect>
                      <a14:colorTemperature colorTemp="7650"/>
                    </a14:imgEffect>
                    <a14:imgEffect>
                      <a14:saturation sat="57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68F12D-1DD6-46FC-A103-842AFD7FCB42}"/>
              </a:ext>
            </a:extLst>
          </p:cNvPr>
          <p:cNvSpPr>
            <a:spLocks noGrp="1"/>
          </p:cNvSpPr>
          <p:nvPr>
            <p:ph type="title"/>
          </p:nvPr>
        </p:nvSpPr>
        <p:spPr>
          <a:xfrm>
            <a:off x="3142421" y="259108"/>
            <a:ext cx="5907157" cy="575779"/>
          </a:xfrm>
          <a:solidFill>
            <a:srgbClr val="0070C0">
              <a:alpha val="34000"/>
            </a:srgbClr>
          </a:solidFill>
        </p:spPr>
        <p:txBody>
          <a:bodyPr>
            <a:normAutofit fontScale="90000"/>
          </a:bodyPr>
          <a:lstStyle/>
          <a:p>
            <a:pPr algn="ctr"/>
            <a:r>
              <a:rPr lang="es-AR" dirty="0"/>
              <a:t>Los comienzos de Windows</a:t>
            </a:r>
          </a:p>
        </p:txBody>
      </p:sp>
      <p:sp>
        <p:nvSpPr>
          <p:cNvPr id="5" name="CuadroTexto 4">
            <a:extLst>
              <a:ext uri="{FF2B5EF4-FFF2-40B4-BE49-F238E27FC236}">
                <a16:creationId xmlns:a16="http://schemas.microsoft.com/office/drawing/2014/main" id="{04BE2A36-C4FD-4644-97D1-91761616462C}"/>
              </a:ext>
            </a:extLst>
          </p:cNvPr>
          <p:cNvSpPr txBox="1"/>
          <p:nvPr/>
        </p:nvSpPr>
        <p:spPr>
          <a:xfrm>
            <a:off x="323557" y="304257"/>
            <a:ext cx="773723" cy="830997"/>
          </a:xfrm>
          <a:prstGeom prst="rect">
            <a:avLst/>
          </a:prstGeom>
          <a:solidFill>
            <a:schemeClr val="bg1"/>
          </a:solidFill>
        </p:spPr>
        <p:txBody>
          <a:bodyPr wrap="square" rtlCol="0">
            <a:spAutoFit/>
          </a:bodyPr>
          <a:lstStyle/>
          <a:p>
            <a:r>
              <a:rPr lang="es-AR" sz="4800" dirty="0"/>
              <a:t>↑</a:t>
            </a:r>
          </a:p>
        </p:txBody>
      </p:sp>
      <p:sp>
        <p:nvSpPr>
          <p:cNvPr id="6" name="Rectángulo 5">
            <a:hlinkClick r:id="rId4" action="ppaction://hlinksldjump"/>
            <a:extLst>
              <a:ext uri="{FF2B5EF4-FFF2-40B4-BE49-F238E27FC236}">
                <a16:creationId xmlns:a16="http://schemas.microsoft.com/office/drawing/2014/main" id="{E5F93C40-1BCD-4AEE-A750-8862D229BD17}"/>
              </a:ext>
            </a:extLst>
          </p:cNvPr>
          <p:cNvSpPr/>
          <p:nvPr/>
        </p:nvSpPr>
        <p:spPr>
          <a:xfrm>
            <a:off x="323557" y="304255"/>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CuadroTexto 7">
            <a:hlinkClick r:id="rId5" action="ppaction://hlinksldjump"/>
            <a:extLst>
              <a:ext uri="{FF2B5EF4-FFF2-40B4-BE49-F238E27FC236}">
                <a16:creationId xmlns:a16="http://schemas.microsoft.com/office/drawing/2014/main" id="{9E9BAF26-8F54-4265-881B-021970F31982}"/>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pic>
        <p:nvPicPr>
          <p:cNvPr id="4" name="Imagen 3" descr="Imagen que contiene captura de pantalla&#10;&#10;Descripción generada con confianza muy alta">
            <a:extLst>
              <a:ext uri="{FF2B5EF4-FFF2-40B4-BE49-F238E27FC236}">
                <a16:creationId xmlns:a16="http://schemas.microsoft.com/office/drawing/2014/main" id="{CFEECCCD-A2A2-4B71-B173-1878D940B2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557" y="1338592"/>
            <a:ext cx="5421228" cy="4364273"/>
          </a:xfrm>
          <a:prstGeom prst="rect">
            <a:avLst/>
          </a:prstGeom>
        </p:spPr>
      </p:pic>
      <p:sp>
        <p:nvSpPr>
          <p:cNvPr id="13" name="Rectangle 19">
            <a:extLst>
              <a:ext uri="{FF2B5EF4-FFF2-40B4-BE49-F238E27FC236}">
                <a16:creationId xmlns:a16="http://schemas.microsoft.com/office/drawing/2014/main" id="{F431B1A4-FAAC-461B-B1AC-B3A9EDB92E2A}"/>
              </a:ext>
            </a:extLst>
          </p:cNvPr>
          <p:cNvSpPr/>
          <p:nvPr/>
        </p:nvSpPr>
        <p:spPr>
          <a:xfrm>
            <a:off x="6096000" y="1338592"/>
            <a:ext cx="4044288" cy="326435"/>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a:t>En Mayo de 1990, se lanza Windows 3.0.</a:t>
            </a:r>
          </a:p>
        </p:txBody>
      </p:sp>
      <p:sp>
        <p:nvSpPr>
          <p:cNvPr id="14" name="Rectangle 19">
            <a:extLst>
              <a:ext uri="{FF2B5EF4-FFF2-40B4-BE49-F238E27FC236}">
                <a16:creationId xmlns:a16="http://schemas.microsoft.com/office/drawing/2014/main" id="{5A69B4B0-F701-4344-8878-45098C1EE266}"/>
              </a:ext>
            </a:extLst>
          </p:cNvPr>
          <p:cNvSpPr/>
          <p:nvPr/>
        </p:nvSpPr>
        <p:spPr>
          <a:xfrm>
            <a:off x="6095999" y="1807858"/>
            <a:ext cx="4330890" cy="3425739"/>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a:t>Las siguientes fueron las principales características de Windows 3.0:</a:t>
            </a:r>
          </a:p>
          <a:p>
            <a:r>
              <a:rPr lang="es-AR" dirty="0"/>
              <a:t>● Modo estándar (286), con soporte mejor soporte de memoria (</a:t>
            </a:r>
            <a:r>
              <a:rPr lang="es-AR" dirty="0" err="1"/>
              <a:t>large</a:t>
            </a:r>
            <a:r>
              <a:rPr lang="es-AR" dirty="0"/>
              <a:t> </a:t>
            </a:r>
            <a:r>
              <a:rPr lang="es-AR" dirty="0" err="1"/>
              <a:t>memory</a:t>
            </a:r>
            <a:r>
              <a:rPr lang="es-AR" dirty="0"/>
              <a:t>).</a:t>
            </a:r>
          </a:p>
          <a:p>
            <a:r>
              <a:rPr lang="es-AR" dirty="0"/>
              <a:t>● Se agregó en Administrador de Programas y de Archivos</a:t>
            </a:r>
          </a:p>
          <a:p>
            <a:r>
              <a:rPr lang="es-AR" dirty="0"/>
              <a:t>● Soporte de Red</a:t>
            </a:r>
          </a:p>
          <a:p>
            <a:r>
              <a:rPr lang="es-AR" dirty="0"/>
              <a:t>● Soporte para combo boxes, menús jerárquico y los archivos .INI privados para capa aplicación empezaron a cobrar más valor.</a:t>
            </a:r>
          </a:p>
          <a:p>
            <a:endParaRPr lang="es-AR" dirty="0"/>
          </a:p>
        </p:txBody>
      </p:sp>
    </p:spTree>
    <p:extLst>
      <p:ext uri="{BB962C8B-B14F-4D97-AF65-F5344CB8AC3E}">
        <p14:creationId xmlns:p14="http://schemas.microsoft.com/office/powerpoint/2010/main" val="395557962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25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250"/>
                                        <p:tgtEl>
                                          <p:spTgt spid="8"/>
                                        </p:tgtEl>
                                      </p:cBhvr>
                                    </p:animEffect>
                                  </p:childTnLst>
                                </p:cTn>
                              </p:par>
                            </p:childTnLst>
                          </p:cTn>
                        </p:par>
                        <p:par>
                          <p:cTn id="14" fill="hold">
                            <p:stCondLst>
                              <p:cond delay="1250"/>
                            </p:stCondLst>
                            <p:childTnLst>
                              <p:par>
                                <p:cTn id="15" presetID="22" presetClass="entr" presetSubtype="4"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750"/>
                                        <p:tgtEl>
                                          <p:spTgt spid="13"/>
                                        </p:tgtEl>
                                      </p:cBhvr>
                                    </p:animEffect>
                                  </p:childTnLst>
                                </p:cTn>
                              </p:par>
                            </p:childTnLst>
                          </p:cTn>
                        </p:par>
                        <p:par>
                          <p:cTn id="18" fill="hold">
                            <p:stCondLst>
                              <p:cond delay="2000"/>
                            </p:stCondLst>
                            <p:childTnLst>
                              <p:par>
                                <p:cTn id="19" presetID="22" presetClass="entr" presetSubtype="4"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750"/>
                                        <p:tgtEl>
                                          <p:spTgt spid="14"/>
                                        </p:tgtEl>
                                      </p:cBhvr>
                                    </p:animEffect>
                                  </p:childTnLst>
                                </p:cTn>
                              </p:par>
                              <p:par>
                                <p:cTn id="22" presetID="31"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1000" fill="hold"/>
                                        <p:tgtEl>
                                          <p:spTgt spid="4"/>
                                        </p:tgtEl>
                                        <p:attrNameLst>
                                          <p:attrName>ppt_w</p:attrName>
                                        </p:attrNameLst>
                                      </p:cBhvr>
                                      <p:tavLst>
                                        <p:tav tm="0">
                                          <p:val>
                                            <p:fltVal val="0"/>
                                          </p:val>
                                        </p:tav>
                                        <p:tav tm="100000">
                                          <p:val>
                                            <p:strVal val="#ppt_w"/>
                                          </p:val>
                                        </p:tav>
                                      </p:tavLst>
                                    </p:anim>
                                    <p:anim calcmode="lin" valueType="num">
                                      <p:cBhvr>
                                        <p:cTn id="25" dur="1000" fill="hold"/>
                                        <p:tgtEl>
                                          <p:spTgt spid="4"/>
                                        </p:tgtEl>
                                        <p:attrNameLst>
                                          <p:attrName>ppt_h</p:attrName>
                                        </p:attrNameLst>
                                      </p:cBhvr>
                                      <p:tavLst>
                                        <p:tav tm="0">
                                          <p:val>
                                            <p:fltVal val="0"/>
                                          </p:val>
                                        </p:tav>
                                        <p:tav tm="100000">
                                          <p:val>
                                            <p:strVal val="#ppt_h"/>
                                          </p:val>
                                        </p:tav>
                                      </p:tavLst>
                                    </p:anim>
                                    <p:anim calcmode="lin" valueType="num">
                                      <p:cBhvr>
                                        <p:cTn id="26" dur="1000" fill="hold"/>
                                        <p:tgtEl>
                                          <p:spTgt spid="4"/>
                                        </p:tgtEl>
                                        <p:attrNameLst>
                                          <p:attrName>style.rotation</p:attrName>
                                        </p:attrNameLst>
                                      </p:cBhvr>
                                      <p:tavLst>
                                        <p:tav tm="0">
                                          <p:val>
                                            <p:fltVal val="90"/>
                                          </p:val>
                                        </p:tav>
                                        <p:tav tm="100000">
                                          <p:val>
                                            <p:fltVal val="0"/>
                                          </p:val>
                                        </p:tav>
                                      </p:tavLst>
                                    </p:anim>
                                    <p:animEffect transition="in" filter="fade">
                                      <p:cBhvr>
                                        <p:cTn id="2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3" grpId="0" animBg="1"/>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96000"/>
                    </a14:imgEffect>
                    <a14:imgEffect>
                      <a14:colorTemperature colorTemp="7650"/>
                    </a14:imgEffect>
                    <a14:imgEffect>
                      <a14:saturation sat="57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68F12D-1DD6-46FC-A103-842AFD7FCB42}"/>
              </a:ext>
            </a:extLst>
          </p:cNvPr>
          <p:cNvSpPr>
            <a:spLocks noGrp="1"/>
          </p:cNvSpPr>
          <p:nvPr>
            <p:ph type="title"/>
          </p:nvPr>
        </p:nvSpPr>
        <p:spPr>
          <a:xfrm>
            <a:off x="3142421" y="259108"/>
            <a:ext cx="5907157" cy="575779"/>
          </a:xfrm>
          <a:solidFill>
            <a:srgbClr val="0070C0">
              <a:alpha val="34000"/>
            </a:srgbClr>
          </a:solidFill>
        </p:spPr>
        <p:txBody>
          <a:bodyPr>
            <a:normAutofit fontScale="90000"/>
          </a:bodyPr>
          <a:lstStyle/>
          <a:p>
            <a:pPr algn="ctr"/>
            <a:r>
              <a:rPr lang="es-AR" dirty="0"/>
              <a:t>Windows 95</a:t>
            </a:r>
          </a:p>
        </p:txBody>
      </p:sp>
      <p:sp>
        <p:nvSpPr>
          <p:cNvPr id="5" name="CuadroTexto 4">
            <a:extLst>
              <a:ext uri="{FF2B5EF4-FFF2-40B4-BE49-F238E27FC236}">
                <a16:creationId xmlns:a16="http://schemas.microsoft.com/office/drawing/2014/main" id="{04BE2A36-C4FD-4644-97D1-91761616462C}"/>
              </a:ext>
            </a:extLst>
          </p:cNvPr>
          <p:cNvSpPr txBox="1"/>
          <p:nvPr/>
        </p:nvSpPr>
        <p:spPr>
          <a:xfrm>
            <a:off x="323557" y="304257"/>
            <a:ext cx="773723" cy="830997"/>
          </a:xfrm>
          <a:prstGeom prst="rect">
            <a:avLst/>
          </a:prstGeom>
          <a:solidFill>
            <a:schemeClr val="bg1"/>
          </a:solidFill>
        </p:spPr>
        <p:txBody>
          <a:bodyPr wrap="square" rtlCol="0">
            <a:spAutoFit/>
          </a:bodyPr>
          <a:lstStyle/>
          <a:p>
            <a:r>
              <a:rPr lang="es-AR" sz="4800" dirty="0"/>
              <a:t>↑</a:t>
            </a:r>
          </a:p>
        </p:txBody>
      </p:sp>
      <p:sp>
        <p:nvSpPr>
          <p:cNvPr id="6" name="Rectángulo 5">
            <a:hlinkClick r:id="rId4" action="ppaction://hlinksldjump"/>
            <a:extLst>
              <a:ext uri="{FF2B5EF4-FFF2-40B4-BE49-F238E27FC236}">
                <a16:creationId xmlns:a16="http://schemas.microsoft.com/office/drawing/2014/main" id="{E5F93C40-1BCD-4AEE-A750-8862D229BD17}"/>
              </a:ext>
            </a:extLst>
          </p:cNvPr>
          <p:cNvSpPr/>
          <p:nvPr/>
        </p:nvSpPr>
        <p:spPr>
          <a:xfrm>
            <a:off x="323557" y="304255"/>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A1BC7B57-B309-4487-A310-A4E2ADBEA64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pic>
        <p:nvPicPr>
          <p:cNvPr id="13" name="Imagen 12" descr="http://histinf.blogs.upv.es/files/2011/12/W95-presenta-300x190.jpg">
            <a:extLst>
              <a:ext uri="{FF2B5EF4-FFF2-40B4-BE49-F238E27FC236}">
                <a16:creationId xmlns:a16="http://schemas.microsoft.com/office/drawing/2014/main" id="{3F9CB712-89F3-4408-8885-5864372EF216}"/>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323557" y="1400177"/>
            <a:ext cx="4754880" cy="2976244"/>
          </a:xfrm>
          <a:prstGeom prst="rect">
            <a:avLst/>
          </a:prstGeom>
          <a:noFill/>
          <a:ln>
            <a:noFill/>
          </a:ln>
        </p:spPr>
      </p:pic>
      <p:pic>
        <p:nvPicPr>
          <p:cNvPr id="14" name="Imagen 13" descr="http://histinf.blogs.upv.es/files/2011/12/W-95-300x225.gif">
            <a:extLst>
              <a:ext uri="{FF2B5EF4-FFF2-40B4-BE49-F238E27FC236}">
                <a16:creationId xmlns:a16="http://schemas.microsoft.com/office/drawing/2014/main" id="{8BB30308-20E7-4E77-A029-9123D7FDDF36}"/>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725881" y="3622648"/>
            <a:ext cx="4269105" cy="2976244"/>
          </a:xfrm>
          <a:prstGeom prst="rect">
            <a:avLst/>
          </a:prstGeom>
          <a:noFill/>
          <a:ln>
            <a:noFill/>
          </a:ln>
        </p:spPr>
      </p:pic>
      <p:sp>
        <p:nvSpPr>
          <p:cNvPr id="16" name="Rectangle 19">
            <a:extLst>
              <a:ext uri="{FF2B5EF4-FFF2-40B4-BE49-F238E27FC236}">
                <a16:creationId xmlns:a16="http://schemas.microsoft.com/office/drawing/2014/main" id="{41704292-4CDF-4A02-8F92-FA7EB32FDEB6}"/>
              </a:ext>
            </a:extLst>
          </p:cNvPr>
          <p:cNvSpPr/>
          <p:nvPr/>
        </p:nvSpPr>
        <p:spPr>
          <a:xfrm>
            <a:off x="5181599" y="1442403"/>
            <a:ext cx="4448175" cy="575779"/>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El </a:t>
            </a:r>
            <a:r>
              <a:rPr lang="es-ES" b="1" dirty="0"/>
              <a:t>24 de agosto de 1995</a:t>
            </a:r>
            <a:r>
              <a:rPr lang="es-ES" dirty="0"/>
              <a:t> Microsoft lanza Windows 95</a:t>
            </a:r>
            <a:r>
              <a:rPr lang="es-AR" dirty="0"/>
              <a:t>.</a:t>
            </a:r>
          </a:p>
        </p:txBody>
      </p:sp>
      <p:sp>
        <p:nvSpPr>
          <p:cNvPr id="17" name="Rectangle 19">
            <a:extLst>
              <a:ext uri="{FF2B5EF4-FFF2-40B4-BE49-F238E27FC236}">
                <a16:creationId xmlns:a16="http://schemas.microsoft.com/office/drawing/2014/main" id="{D3CDCDCC-D0A6-4FD6-B175-935AB5FA3CDF}"/>
              </a:ext>
            </a:extLst>
          </p:cNvPr>
          <p:cNvSpPr/>
          <p:nvPr/>
        </p:nvSpPr>
        <p:spPr>
          <a:xfrm>
            <a:off x="3191151" y="4447861"/>
            <a:ext cx="4448175" cy="2295675"/>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s-ES" dirty="0"/>
              <a:t>Con esta versión comienza a surgir el </a:t>
            </a:r>
            <a:r>
              <a:rPr lang="es-ES" b="1" dirty="0"/>
              <a:t>correo electrónico</a:t>
            </a:r>
            <a:r>
              <a:rPr lang="es-ES" dirty="0"/>
              <a:t>, los </a:t>
            </a:r>
            <a:r>
              <a:rPr lang="es-ES" b="1" dirty="0"/>
              <a:t>fax/módems</a:t>
            </a:r>
            <a:r>
              <a:rPr lang="es-ES" dirty="0"/>
              <a:t> y los </a:t>
            </a:r>
            <a:r>
              <a:rPr lang="es-ES" b="1" dirty="0"/>
              <a:t>juegos multimedia</a:t>
            </a:r>
            <a:r>
              <a:rPr lang="es-ES" dirty="0"/>
              <a:t>, Windows 95 tiene compatibilidad integrada con internet, conexión de red por acceso telefónico y nuevas funciones de </a:t>
            </a:r>
            <a:r>
              <a:rPr lang="es-ES" b="1" dirty="0"/>
              <a:t>Plug and Play</a:t>
            </a:r>
            <a:r>
              <a:rPr lang="es-ES" dirty="0"/>
              <a:t> que facilitan la instalación de hardware y software.</a:t>
            </a:r>
            <a:endParaRPr lang="es-AR" dirty="0"/>
          </a:p>
        </p:txBody>
      </p:sp>
      <p:sp>
        <p:nvSpPr>
          <p:cNvPr id="18" name="Rectangle 19">
            <a:extLst>
              <a:ext uri="{FF2B5EF4-FFF2-40B4-BE49-F238E27FC236}">
                <a16:creationId xmlns:a16="http://schemas.microsoft.com/office/drawing/2014/main" id="{B773C3D8-A459-402E-A842-B4745A6C5829}"/>
              </a:ext>
            </a:extLst>
          </p:cNvPr>
          <p:cNvSpPr/>
          <p:nvPr/>
        </p:nvSpPr>
        <p:spPr>
          <a:xfrm>
            <a:off x="5181599" y="2132866"/>
            <a:ext cx="6813387" cy="1260414"/>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t>Es un sistemas operativo con interfaz gráfica de usuario hibrido de entre </a:t>
            </a:r>
            <a:r>
              <a:rPr lang="es-ES" b="1" dirty="0"/>
              <a:t>16 y 32 bits</a:t>
            </a:r>
            <a:r>
              <a:rPr lang="es-ES" dirty="0"/>
              <a:t>, ofrece funciones multimedia mejoradas, características más eficaces para equipos informáticos móviles y redes integradas.</a:t>
            </a:r>
            <a:endParaRPr lang="es-AR" dirty="0"/>
          </a:p>
        </p:txBody>
      </p:sp>
    </p:spTree>
    <p:extLst>
      <p:ext uri="{BB962C8B-B14F-4D97-AF65-F5344CB8AC3E}">
        <p14:creationId xmlns:p14="http://schemas.microsoft.com/office/powerpoint/2010/main" val="549874059"/>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par>
                                <p:cTn id="8" presetID="16" presetClass="entr" presetSubtype="42"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outHorizontal)">
                                      <p:cBhvr>
                                        <p:cTn id="10" dur="1250"/>
                                        <p:tgtEl>
                                          <p:spTgt spid="13"/>
                                        </p:tgtEl>
                                      </p:cBhvr>
                                    </p:animEffect>
                                  </p:childTnLst>
                                </p:cTn>
                              </p:par>
                              <p:par>
                                <p:cTn id="11" presetID="16" presetClass="entr" presetSubtype="42"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outHorizontal)">
                                      <p:cBhvr>
                                        <p:cTn id="13" dur="125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25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250"/>
                                        <p:tgtEl>
                                          <p:spTgt spid="7"/>
                                        </p:tgtEl>
                                      </p:cBhvr>
                                    </p:animEffect>
                                  </p:childTnLst>
                                </p:cTn>
                              </p:par>
                            </p:childTnLst>
                          </p:cTn>
                        </p:par>
                        <p:par>
                          <p:cTn id="20" fill="hold">
                            <p:stCondLst>
                              <p:cond delay="1250"/>
                            </p:stCondLst>
                            <p:childTnLst>
                              <p:par>
                                <p:cTn id="21" presetID="22" presetClass="entr" presetSubtype="4"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750"/>
                                        <p:tgtEl>
                                          <p:spTgt spid="16"/>
                                        </p:tgtEl>
                                      </p:cBhvr>
                                    </p:animEffect>
                                  </p:childTnLst>
                                </p:cTn>
                              </p:par>
                            </p:childTnLst>
                          </p:cTn>
                        </p:par>
                        <p:par>
                          <p:cTn id="24" fill="hold">
                            <p:stCondLst>
                              <p:cond delay="2000"/>
                            </p:stCondLst>
                            <p:childTnLst>
                              <p:par>
                                <p:cTn id="25" presetID="22" presetClass="entr" presetSubtype="4"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750"/>
                                        <p:tgtEl>
                                          <p:spTgt spid="17"/>
                                        </p:tgtEl>
                                      </p:cBhvr>
                                    </p:animEffect>
                                  </p:childTnLst>
                                </p:cTn>
                              </p:par>
                            </p:childTnLst>
                          </p:cTn>
                        </p:par>
                        <p:par>
                          <p:cTn id="28" fill="hold">
                            <p:stCondLst>
                              <p:cond delay="2750"/>
                            </p:stCondLst>
                            <p:childTnLst>
                              <p:par>
                                <p:cTn id="29" presetID="22" presetClass="entr" presetSubtype="4"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28000"/>
                    </a14:imgEffect>
                  </a14:imgLayer>
                </a14:imgProps>
              </a:ext>
            </a:extLst>
          </a:blip>
          <a:srcRect/>
          <a:stretch>
            <a:fillRect l="-16000" r="-16000"/>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7837248-DF24-47B5-A164-D697D7029305}"/>
              </a:ext>
            </a:extLst>
          </p:cNvPr>
          <p:cNvSpPr txBox="1"/>
          <p:nvPr/>
        </p:nvSpPr>
        <p:spPr>
          <a:xfrm>
            <a:off x="1630017" y="463826"/>
            <a:ext cx="9289774" cy="707886"/>
          </a:xfrm>
          <a:prstGeom prst="rect">
            <a:avLst/>
          </a:prstGeom>
          <a:solidFill>
            <a:schemeClr val="tx1">
              <a:alpha val="80000"/>
            </a:schemeClr>
          </a:solidFill>
        </p:spPr>
        <p:txBody>
          <a:bodyPr wrap="square" rtlCol="0">
            <a:spAutoFit/>
          </a:bodyPr>
          <a:lstStyle/>
          <a:p>
            <a:pPr algn="ctr"/>
            <a:r>
              <a:rPr lang="es-AR" sz="4000" dirty="0">
                <a:solidFill>
                  <a:schemeClr val="bg1"/>
                </a:solidFill>
              </a:rPr>
              <a:t>Características de los Sistemas Operativos</a:t>
            </a:r>
          </a:p>
        </p:txBody>
      </p:sp>
      <p:sp>
        <p:nvSpPr>
          <p:cNvPr id="5" name="CuadroTexto 4">
            <a:extLst>
              <a:ext uri="{FF2B5EF4-FFF2-40B4-BE49-F238E27FC236}">
                <a16:creationId xmlns:a16="http://schemas.microsoft.com/office/drawing/2014/main" id="{40C3D3E8-9CFF-4C2B-9C33-6CEDD0B3F060}"/>
              </a:ext>
            </a:extLst>
          </p:cNvPr>
          <p:cNvSpPr txBox="1"/>
          <p:nvPr/>
        </p:nvSpPr>
        <p:spPr>
          <a:xfrm>
            <a:off x="323557" y="304257"/>
            <a:ext cx="773723" cy="830997"/>
          </a:xfrm>
          <a:prstGeom prst="rect">
            <a:avLst/>
          </a:prstGeom>
          <a:solidFill>
            <a:schemeClr val="tx1">
              <a:lumMod val="95000"/>
              <a:lumOff val="5000"/>
            </a:schemeClr>
          </a:solidFill>
        </p:spPr>
        <p:txBody>
          <a:bodyPr wrap="square" rtlCol="0">
            <a:spAutoFit/>
          </a:bodyPr>
          <a:lstStyle/>
          <a:p>
            <a:r>
              <a:rPr lang="es-AR" sz="4800" dirty="0">
                <a:solidFill>
                  <a:schemeClr val="bg1"/>
                </a:solidFill>
              </a:rPr>
              <a:t>↑</a:t>
            </a:r>
          </a:p>
        </p:txBody>
      </p:sp>
      <p:sp>
        <p:nvSpPr>
          <p:cNvPr id="6" name="Rectángulo 5">
            <a:hlinkClick r:id="rId4" action="ppaction://hlinksldjump"/>
            <a:extLst>
              <a:ext uri="{FF2B5EF4-FFF2-40B4-BE49-F238E27FC236}">
                <a16:creationId xmlns:a16="http://schemas.microsoft.com/office/drawing/2014/main" id="{D6771904-7384-40B1-95DA-5DBB0DA0E991}"/>
              </a:ext>
            </a:extLst>
          </p:cNvPr>
          <p:cNvSpPr/>
          <p:nvPr/>
        </p:nvSpPr>
        <p:spPr>
          <a:xfrm>
            <a:off x="323556" y="30734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B4954230-9F3A-4789-B430-B6F9B1D45D7F}"/>
              </a:ext>
            </a:extLst>
          </p:cNvPr>
          <p:cNvSpPr txBox="1"/>
          <p:nvPr/>
        </p:nvSpPr>
        <p:spPr>
          <a:xfrm>
            <a:off x="1258472" y="5823610"/>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CBFB411B-A5A7-4F99-96D0-A7AFFC706C3D}"/>
              </a:ext>
            </a:extLst>
          </p:cNvPr>
          <p:cNvSpPr txBox="1"/>
          <p:nvPr/>
        </p:nvSpPr>
        <p:spPr>
          <a:xfrm rot="10800000">
            <a:off x="226470" y="5916374"/>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graphicFrame>
        <p:nvGraphicFramePr>
          <p:cNvPr id="9" name="Diagrama 8">
            <a:extLst>
              <a:ext uri="{FF2B5EF4-FFF2-40B4-BE49-F238E27FC236}">
                <a16:creationId xmlns:a16="http://schemas.microsoft.com/office/drawing/2014/main" id="{C99EE5AE-AD23-49BB-96E6-8C71A05E2BB4}"/>
              </a:ext>
            </a:extLst>
          </p:cNvPr>
          <p:cNvGraphicFramePr/>
          <p:nvPr>
            <p:extLst>
              <p:ext uri="{D42A27DB-BD31-4B8C-83A1-F6EECF244321}">
                <p14:modId xmlns:p14="http://schemas.microsoft.com/office/powerpoint/2010/main" val="665257907"/>
              </p:ext>
            </p:extLst>
          </p:nvPr>
        </p:nvGraphicFramePr>
        <p:xfrm>
          <a:off x="2226365" y="1792373"/>
          <a:ext cx="7204764" cy="40312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27519086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250"/>
                                        <p:tgtEl>
                                          <p:spTgt spid="5"/>
                                        </p:tgtEl>
                                      </p:cBhvr>
                                    </p:animEffect>
                                  </p:childTnLst>
                                </p:cTn>
                              </p:par>
                            </p:childTnLst>
                          </p:cTn>
                        </p:par>
                        <p:par>
                          <p:cTn id="11" fill="hold">
                            <p:stCondLst>
                              <p:cond delay="1250"/>
                            </p:stCondLst>
                            <p:childTnLst>
                              <p:par>
                                <p:cTn id="12" presetID="45"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000"/>
                                        <p:tgtEl>
                                          <p:spTgt spid="4"/>
                                        </p:tgtEl>
                                      </p:cBhvr>
                                    </p:animEffect>
                                    <p:anim calcmode="lin" valueType="num">
                                      <p:cBhvr>
                                        <p:cTn id="15" dur="2000" fill="hold"/>
                                        <p:tgtEl>
                                          <p:spTgt spid="4"/>
                                        </p:tgtEl>
                                        <p:attrNameLst>
                                          <p:attrName>ppt_w</p:attrName>
                                        </p:attrNameLst>
                                      </p:cBhvr>
                                      <p:tavLst>
                                        <p:tav tm="0" fmla="#ppt_w*sin(2.5*pi*$)">
                                          <p:val>
                                            <p:fltVal val="0"/>
                                          </p:val>
                                        </p:tav>
                                        <p:tav tm="100000">
                                          <p:val>
                                            <p:fltVal val="1"/>
                                          </p:val>
                                        </p:tav>
                                      </p:tavLst>
                                    </p:anim>
                                    <p:anim calcmode="lin" valueType="num">
                                      <p:cBhvr>
                                        <p:cTn id="16" dur="2000" fill="hold"/>
                                        <p:tgtEl>
                                          <p:spTgt spid="4"/>
                                        </p:tgtEl>
                                        <p:attrNameLst>
                                          <p:attrName>ppt_h</p:attrName>
                                        </p:attrNameLst>
                                      </p:cBhvr>
                                      <p:tavLst>
                                        <p:tav tm="0">
                                          <p:val>
                                            <p:strVal val="#ppt_h"/>
                                          </p:val>
                                        </p:tav>
                                        <p:tav tm="100000">
                                          <p:val>
                                            <p:strVal val="#ppt_h"/>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25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250"/>
                                        <p:tgtEl>
                                          <p:spTgt spid="8"/>
                                        </p:tgtEl>
                                      </p:cBhvr>
                                    </p:animEffect>
                                  </p:childTnLst>
                                </p:cTn>
                              </p:par>
                            </p:childTnLst>
                          </p:cTn>
                        </p:par>
                        <p:par>
                          <p:cTn id="23" fill="hold">
                            <p:stCondLst>
                              <p:cond delay="3250"/>
                            </p:stCondLst>
                            <p:childTnLst>
                              <p:par>
                                <p:cTn id="24" presetID="16" presetClass="entr" presetSubtype="42" fill="hold" grpId="0" nodeType="afterEffect">
                                  <p:stCondLst>
                                    <p:cond delay="0"/>
                                  </p:stCondLst>
                                  <p:childTnLst>
                                    <p:set>
                                      <p:cBhvr>
                                        <p:cTn id="25" dur="1" fill="hold">
                                          <p:stCondLst>
                                            <p:cond delay="0"/>
                                          </p:stCondLst>
                                        </p:cTn>
                                        <p:tgtEl>
                                          <p:spTgt spid="9">
                                            <p:graphicEl>
                                              <a:dgm id="{64B8EE31-E81F-40E7-B08E-7DC8D2264B83}"/>
                                            </p:graphicEl>
                                          </p:spTgt>
                                        </p:tgtEl>
                                        <p:attrNameLst>
                                          <p:attrName>style.visibility</p:attrName>
                                        </p:attrNameLst>
                                      </p:cBhvr>
                                      <p:to>
                                        <p:strVal val="visible"/>
                                      </p:to>
                                    </p:set>
                                    <p:animEffect transition="in" filter="barn(outHorizontal)">
                                      <p:cBhvr>
                                        <p:cTn id="26" dur="500"/>
                                        <p:tgtEl>
                                          <p:spTgt spid="9">
                                            <p:graphicEl>
                                              <a:dgm id="{64B8EE31-E81F-40E7-B08E-7DC8D2264B83}"/>
                                            </p:graphicEl>
                                          </p:spTgt>
                                        </p:tgtEl>
                                      </p:cBhvr>
                                    </p:animEffect>
                                  </p:childTnLst>
                                </p:cTn>
                              </p:par>
                            </p:childTnLst>
                          </p:cTn>
                        </p:par>
                        <p:par>
                          <p:cTn id="27" fill="hold">
                            <p:stCondLst>
                              <p:cond delay="3750"/>
                            </p:stCondLst>
                            <p:childTnLst>
                              <p:par>
                                <p:cTn id="28" presetID="16" presetClass="entr" presetSubtype="42" fill="hold" grpId="0" nodeType="afterEffect">
                                  <p:stCondLst>
                                    <p:cond delay="0"/>
                                  </p:stCondLst>
                                  <p:childTnLst>
                                    <p:set>
                                      <p:cBhvr>
                                        <p:cTn id="29" dur="1" fill="hold">
                                          <p:stCondLst>
                                            <p:cond delay="0"/>
                                          </p:stCondLst>
                                        </p:cTn>
                                        <p:tgtEl>
                                          <p:spTgt spid="9">
                                            <p:graphicEl>
                                              <a:dgm id="{445DE212-9616-4CC4-AC32-B187B50C763E}"/>
                                            </p:graphicEl>
                                          </p:spTgt>
                                        </p:tgtEl>
                                        <p:attrNameLst>
                                          <p:attrName>style.visibility</p:attrName>
                                        </p:attrNameLst>
                                      </p:cBhvr>
                                      <p:to>
                                        <p:strVal val="visible"/>
                                      </p:to>
                                    </p:set>
                                    <p:animEffect transition="in" filter="barn(outHorizontal)">
                                      <p:cBhvr>
                                        <p:cTn id="30" dur="500"/>
                                        <p:tgtEl>
                                          <p:spTgt spid="9">
                                            <p:graphicEl>
                                              <a:dgm id="{445DE212-9616-4CC4-AC32-B187B50C763E}"/>
                                            </p:graphicEl>
                                          </p:spTgt>
                                        </p:tgtEl>
                                      </p:cBhvr>
                                    </p:animEffect>
                                  </p:childTnLst>
                                </p:cTn>
                              </p:par>
                            </p:childTnLst>
                          </p:cTn>
                        </p:par>
                        <p:par>
                          <p:cTn id="31" fill="hold">
                            <p:stCondLst>
                              <p:cond delay="4250"/>
                            </p:stCondLst>
                            <p:childTnLst>
                              <p:par>
                                <p:cTn id="32" presetID="16" presetClass="entr" presetSubtype="42" fill="hold" grpId="0" nodeType="afterEffect">
                                  <p:stCondLst>
                                    <p:cond delay="0"/>
                                  </p:stCondLst>
                                  <p:childTnLst>
                                    <p:set>
                                      <p:cBhvr>
                                        <p:cTn id="33" dur="1" fill="hold">
                                          <p:stCondLst>
                                            <p:cond delay="0"/>
                                          </p:stCondLst>
                                        </p:cTn>
                                        <p:tgtEl>
                                          <p:spTgt spid="9">
                                            <p:graphicEl>
                                              <a:dgm id="{1919956A-FFB0-4904-ADE0-5E60BC4C22B5}"/>
                                            </p:graphicEl>
                                          </p:spTgt>
                                        </p:tgtEl>
                                        <p:attrNameLst>
                                          <p:attrName>style.visibility</p:attrName>
                                        </p:attrNameLst>
                                      </p:cBhvr>
                                      <p:to>
                                        <p:strVal val="visible"/>
                                      </p:to>
                                    </p:set>
                                    <p:animEffect transition="in" filter="barn(outHorizontal)">
                                      <p:cBhvr>
                                        <p:cTn id="34" dur="500"/>
                                        <p:tgtEl>
                                          <p:spTgt spid="9">
                                            <p:graphicEl>
                                              <a:dgm id="{1919956A-FFB0-4904-ADE0-5E60BC4C22B5}"/>
                                            </p:graphicEl>
                                          </p:spTgt>
                                        </p:tgtEl>
                                      </p:cBhvr>
                                    </p:animEffect>
                                  </p:childTnLst>
                                </p:cTn>
                              </p:par>
                            </p:childTnLst>
                          </p:cTn>
                        </p:par>
                        <p:par>
                          <p:cTn id="35" fill="hold">
                            <p:stCondLst>
                              <p:cond delay="4750"/>
                            </p:stCondLst>
                            <p:childTnLst>
                              <p:par>
                                <p:cTn id="36" presetID="16" presetClass="entr" presetSubtype="42" fill="hold" grpId="0" nodeType="afterEffect">
                                  <p:stCondLst>
                                    <p:cond delay="0"/>
                                  </p:stCondLst>
                                  <p:childTnLst>
                                    <p:set>
                                      <p:cBhvr>
                                        <p:cTn id="37" dur="1" fill="hold">
                                          <p:stCondLst>
                                            <p:cond delay="0"/>
                                          </p:stCondLst>
                                        </p:cTn>
                                        <p:tgtEl>
                                          <p:spTgt spid="9">
                                            <p:graphicEl>
                                              <a:dgm id="{DAB31A73-7FBD-44D1-A2B6-12D603B6B579}"/>
                                            </p:graphicEl>
                                          </p:spTgt>
                                        </p:tgtEl>
                                        <p:attrNameLst>
                                          <p:attrName>style.visibility</p:attrName>
                                        </p:attrNameLst>
                                      </p:cBhvr>
                                      <p:to>
                                        <p:strVal val="visible"/>
                                      </p:to>
                                    </p:set>
                                    <p:animEffect transition="in" filter="barn(outHorizontal)">
                                      <p:cBhvr>
                                        <p:cTn id="38" dur="500"/>
                                        <p:tgtEl>
                                          <p:spTgt spid="9">
                                            <p:graphicEl>
                                              <a:dgm id="{DAB31A73-7FBD-44D1-A2B6-12D603B6B57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Graphic spid="9" grpId="0">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96000"/>
                    </a14:imgEffect>
                    <a14:imgEffect>
                      <a14:colorTemperature colorTemp="7650"/>
                    </a14:imgEffect>
                    <a14:imgEffect>
                      <a14:saturation sat="57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68F12D-1DD6-46FC-A103-842AFD7FCB42}"/>
              </a:ext>
            </a:extLst>
          </p:cNvPr>
          <p:cNvSpPr>
            <a:spLocks noGrp="1"/>
          </p:cNvSpPr>
          <p:nvPr>
            <p:ph type="title"/>
          </p:nvPr>
        </p:nvSpPr>
        <p:spPr>
          <a:xfrm>
            <a:off x="3142421" y="259108"/>
            <a:ext cx="5907157" cy="575779"/>
          </a:xfrm>
          <a:solidFill>
            <a:srgbClr val="0070C0">
              <a:alpha val="34000"/>
            </a:srgbClr>
          </a:solidFill>
        </p:spPr>
        <p:txBody>
          <a:bodyPr>
            <a:normAutofit fontScale="90000"/>
          </a:bodyPr>
          <a:lstStyle/>
          <a:p>
            <a:pPr algn="ctr"/>
            <a:r>
              <a:rPr lang="es-AR" dirty="0"/>
              <a:t>Windows 95</a:t>
            </a:r>
          </a:p>
        </p:txBody>
      </p:sp>
      <p:sp>
        <p:nvSpPr>
          <p:cNvPr id="5" name="CuadroTexto 4">
            <a:extLst>
              <a:ext uri="{FF2B5EF4-FFF2-40B4-BE49-F238E27FC236}">
                <a16:creationId xmlns:a16="http://schemas.microsoft.com/office/drawing/2014/main" id="{04BE2A36-C4FD-4644-97D1-91761616462C}"/>
              </a:ext>
            </a:extLst>
          </p:cNvPr>
          <p:cNvSpPr txBox="1"/>
          <p:nvPr/>
        </p:nvSpPr>
        <p:spPr>
          <a:xfrm>
            <a:off x="323557" y="304257"/>
            <a:ext cx="773723" cy="830997"/>
          </a:xfrm>
          <a:prstGeom prst="rect">
            <a:avLst/>
          </a:prstGeom>
          <a:solidFill>
            <a:schemeClr val="bg1"/>
          </a:solidFill>
        </p:spPr>
        <p:txBody>
          <a:bodyPr wrap="square" rtlCol="0">
            <a:spAutoFit/>
          </a:bodyPr>
          <a:lstStyle/>
          <a:p>
            <a:r>
              <a:rPr lang="es-AR" sz="4800" dirty="0"/>
              <a:t>↑</a:t>
            </a:r>
          </a:p>
        </p:txBody>
      </p:sp>
      <p:sp>
        <p:nvSpPr>
          <p:cNvPr id="6" name="Rectángulo 5">
            <a:hlinkClick r:id="rId4" action="ppaction://hlinksldjump"/>
            <a:extLst>
              <a:ext uri="{FF2B5EF4-FFF2-40B4-BE49-F238E27FC236}">
                <a16:creationId xmlns:a16="http://schemas.microsoft.com/office/drawing/2014/main" id="{E5F93C40-1BCD-4AEE-A750-8862D229BD17}"/>
              </a:ext>
            </a:extLst>
          </p:cNvPr>
          <p:cNvSpPr/>
          <p:nvPr/>
        </p:nvSpPr>
        <p:spPr>
          <a:xfrm>
            <a:off x="323557" y="304255"/>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A1BC7B57-B309-4487-A310-A4E2ADBEA64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9E9BAF26-8F54-4265-881B-021970F31982}"/>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pic>
        <p:nvPicPr>
          <p:cNvPr id="4" name="Imagen 3">
            <a:extLst>
              <a:ext uri="{FF2B5EF4-FFF2-40B4-BE49-F238E27FC236}">
                <a16:creationId xmlns:a16="http://schemas.microsoft.com/office/drawing/2014/main" id="{5E49A825-DC9C-4C7B-85B7-37529850BC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557" y="1367946"/>
            <a:ext cx="5120486" cy="3886083"/>
          </a:xfrm>
          <a:prstGeom prst="rect">
            <a:avLst/>
          </a:prstGeom>
        </p:spPr>
      </p:pic>
      <p:sp>
        <p:nvSpPr>
          <p:cNvPr id="15" name="Rectangle 19">
            <a:extLst>
              <a:ext uri="{FF2B5EF4-FFF2-40B4-BE49-F238E27FC236}">
                <a16:creationId xmlns:a16="http://schemas.microsoft.com/office/drawing/2014/main" id="{97715F37-FE38-49EA-8B18-758167593856}"/>
              </a:ext>
            </a:extLst>
          </p:cNvPr>
          <p:cNvSpPr/>
          <p:nvPr/>
        </p:nvSpPr>
        <p:spPr>
          <a:xfrm>
            <a:off x="5748613" y="1367946"/>
            <a:ext cx="5767112" cy="4635286"/>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s-AR" dirty="0"/>
              <a:t>Los requisitos mínimos eran los siguientes:</a:t>
            </a:r>
          </a:p>
          <a:p>
            <a:pPr fontAlgn="base"/>
            <a:r>
              <a:rPr lang="es-AR" dirty="0"/>
              <a:t>• PC con un procesador 386DX o superior (se recomienda 486)</a:t>
            </a:r>
          </a:p>
          <a:p>
            <a:pPr fontAlgn="base"/>
            <a:r>
              <a:rPr lang="es-AR" dirty="0"/>
              <a:t>• 4 megabytes (MB) de memoria (se recomiendan 8 MB)</a:t>
            </a:r>
          </a:p>
          <a:p>
            <a:pPr fontAlgn="base"/>
            <a:r>
              <a:rPr lang="es-AR" dirty="0"/>
              <a:t>• Espacio en disco duro necesario normalmente para actualizarse a Windows 95: 35 a 40 MB. El requisito real varía, dependiendo de las características que elija instalar.</a:t>
            </a:r>
          </a:p>
          <a:p>
            <a:pPr fontAlgn="base"/>
            <a:r>
              <a:rPr lang="es-AR" dirty="0"/>
              <a:t>• Espacio en disco duro necesario normalmente para instalar Windows 95 en un sistema limpio: 50 a 55 MB. El requisito real varía, dependiendo de las características que elija instalar.</a:t>
            </a:r>
          </a:p>
          <a:p>
            <a:pPr fontAlgn="base"/>
            <a:r>
              <a:rPr lang="es-AR" dirty="0"/>
              <a:t>• Una unidad de disco de 3,5 pulgadas de alta densidad (instalación desde diskettes)</a:t>
            </a:r>
          </a:p>
          <a:p>
            <a:pPr fontAlgn="base"/>
            <a:r>
              <a:rPr lang="es-AR" dirty="0"/>
              <a:t>• Resolución VGA o superior (se recomienda SVGA de 256 colores)</a:t>
            </a:r>
          </a:p>
        </p:txBody>
      </p:sp>
    </p:spTree>
    <p:extLst>
      <p:ext uri="{BB962C8B-B14F-4D97-AF65-F5344CB8AC3E}">
        <p14:creationId xmlns:p14="http://schemas.microsoft.com/office/powerpoint/2010/main" val="154581433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childTnLst>
                          </p:cTn>
                        </p:par>
                        <p:par>
                          <p:cTn id="8" fill="hold">
                            <p:stCondLst>
                              <p:cond delay="1250"/>
                            </p:stCondLst>
                            <p:childTnLst>
                              <p:par>
                                <p:cTn id="9" presetID="4"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ox(out)">
                                      <p:cBhvr>
                                        <p:cTn id="11" dur="20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25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25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250"/>
                                        <p:tgtEl>
                                          <p:spTgt spid="8"/>
                                        </p:tgtEl>
                                      </p:cBhvr>
                                    </p:animEffect>
                                  </p:childTnLst>
                                </p:cTn>
                              </p:par>
                            </p:childTnLst>
                          </p:cTn>
                        </p:par>
                        <p:par>
                          <p:cTn id="21" fill="hold">
                            <p:stCondLst>
                              <p:cond delay="3250"/>
                            </p:stCondLst>
                            <p:childTnLst>
                              <p:par>
                                <p:cTn id="22" presetID="22" presetClass="entr" presetSubtype="4"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96000"/>
                    </a14:imgEffect>
                    <a14:imgEffect>
                      <a14:colorTemperature colorTemp="7650"/>
                    </a14:imgEffect>
                    <a14:imgEffect>
                      <a14:saturation sat="57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68F12D-1DD6-46FC-A103-842AFD7FCB42}"/>
              </a:ext>
            </a:extLst>
          </p:cNvPr>
          <p:cNvSpPr>
            <a:spLocks noGrp="1"/>
          </p:cNvSpPr>
          <p:nvPr>
            <p:ph type="title"/>
          </p:nvPr>
        </p:nvSpPr>
        <p:spPr>
          <a:xfrm>
            <a:off x="3142421" y="259108"/>
            <a:ext cx="5907157" cy="575779"/>
          </a:xfrm>
          <a:solidFill>
            <a:srgbClr val="0070C0">
              <a:alpha val="34000"/>
            </a:srgbClr>
          </a:solidFill>
        </p:spPr>
        <p:txBody>
          <a:bodyPr>
            <a:normAutofit fontScale="90000"/>
          </a:bodyPr>
          <a:lstStyle/>
          <a:p>
            <a:pPr algn="ctr"/>
            <a:r>
              <a:rPr lang="es-AR" dirty="0"/>
              <a:t>Windows 98</a:t>
            </a:r>
          </a:p>
        </p:txBody>
      </p:sp>
      <p:sp>
        <p:nvSpPr>
          <p:cNvPr id="5" name="CuadroTexto 4">
            <a:extLst>
              <a:ext uri="{FF2B5EF4-FFF2-40B4-BE49-F238E27FC236}">
                <a16:creationId xmlns:a16="http://schemas.microsoft.com/office/drawing/2014/main" id="{04BE2A36-C4FD-4644-97D1-91761616462C}"/>
              </a:ext>
            </a:extLst>
          </p:cNvPr>
          <p:cNvSpPr txBox="1"/>
          <p:nvPr/>
        </p:nvSpPr>
        <p:spPr>
          <a:xfrm>
            <a:off x="323557" y="304257"/>
            <a:ext cx="773723" cy="830997"/>
          </a:xfrm>
          <a:prstGeom prst="rect">
            <a:avLst/>
          </a:prstGeom>
          <a:solidFill>
            <a:schemeClr val="bg1"/>
          </a:solidFill>
        </p:spPr>
        <p:txBody>
          <a:bodyPr wrap="square" rtlCol="0">
            <a:spAutoFit/>
          </a:bodyPr>
          <a:lstStyle/>
          <a:p>
            <a:r>
              <a:rPr lang="es-AR" sz="4800" dirty="0"/>
              <a:t>↑</a:t>
            </a:r>
          </a:p>
        </p:txBody>
      </p:sp>
      <p:sp>
        <p:nvSpPr>
          <p:cNvPr id="6" name="Rectángulo 5">
            <a:hlinkClick r:id="rId4" action="ppaction://hlinksldjump"/>
            <a:extLst>
              <a:ext uri="{FF2B5EF4-FFF2-40B4-BE49-F238E27FC236}">
                <a16:creationId xmlns:a16="http://schemas.microsoft.com/office/drawing/2014/main" id="{E5F93C40-1BCD-4AEE-A750-8862D229BD17}"/>
              </a:ext>
            </a:extLst>
          </p:cNvPr>
          <p:cNvSpPr/>
          <p:nvPr/>
        </p:nvSpPr>
        <p:spPr>
          <a:xfrm>
            <a:off x="323557" y="304255"/>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A1BC7B57-B309-4487-A310-A4E2ADBEA64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9E9BAF26-8F54-4265-881B-021970F31982}"/>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sp>
        <p:nvSpPr>
          <p:cNvPr id="10" name="Rectangle 19">
            <a:extLst>
              <a:ext uri="{FF2B5EF4-FFF2-40B4-BE49-F238E27FC236}">
                <a16:creationId xmlns:a16="http://schemas.microsoft.com/office/drawing/2014/main" id="{DB275E75-50A9-45B5-9665-2FCB6E407652}"/>
              </a:ext>
            </a:extLst>
          </p:cNvPr>
          <p:cNvSpPr/>
          <p:nvPr/>
        </p:nvSpPr>
        <p:spPr>
          <a:xfrm>
            <a:off x="4363651" y="1362487"/>
            <a:ext cx="3900116" cy="2266052"/>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s-AR" dirty="0"/>
              <a:t>Fue presentado el 25 de junio de 1998, Windows 98 (con nombre en clave Memphis) es la primera versión de Windows diseñada específicamente para los consumidores. Los equipos informáticos son habituales en la oficina y en el hogar.</a:t>
            </a:r>
          </a:p>
        </p:txBody>
      </p:sp>
      <p:pic>
        <p:nvPicPr>
          <p:cNvPr id="11" name="Imagen 10" descr="Imagen que contiene captura de pantalla&#10;&#10;Descripción generada con confianza alta">
            <a:extLst>
              <a:ext uri="{FF2B5EF4-FFF2-40B4-BE49-F238E27FC236}">
                <a16:creationId xmlns:a16="http://schemas.microsoft.com/office/drawing/2014/main" id="{B4FDBFD8-D81A-4D43-B0FE-9284E66428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558" y="1319114"/>
            <a:ext cx="3708532" cy="2781399"/>
          </a:xfrm>
          <a:prstGeom prst="rect">
            <a:avLst/>
          </a:prstGeom>
        </p:spPr>
      </p:pic>
      <p:sp>
        <p:nvSpPr>
          <p:cNvPr id="13" name="Rectangle 19">
            <a:extLst>
              <a:ext uri="{FF2B5EF4-FFF2-40B4-BE49-F238E27FC236}">
                <a16:creationId xmlns:a16="http://schemas.microsoft.com/office/drawing/2014/main" id="{1BB9936F-7C56-43FC-A109-23EE943FE11A}"/>
              </a:ext>
            </a:extLst>
          </p:cNvPr>
          <p:cNvSpPr/>
          <p:nvPr/>
        </p:nvSpPr>
        <p:spPr>
          <a:xfrm>
            <a:off x="5354132" y="4023476"/>
            <a:ext cx="3708533" cy="2529332"/>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s-ES" dirty="0"/>
              <a:t>La publicación de Windows 98 tuvo una notable demostración pública por parte de su presidente </a:t>
            </a:r>
            <a:r>
              <a:rPr lang="es-ES" b="1" dirty="0"/>
              <a:t>Bill Gates</a:t>
            </a:r>
            <a:r>
              <a:rPr lang="es-ES" dirty="0"/>
              <a:t> destacando la facilidad de uso del sistema operativo y su mejorado soporte </a:t>
            </a:r>
            <a:r>
              <a:rPr lang="es-ES" b="1" dirty="0"/>
              <a:t>Plug and Play</a:t>
            </a:r>
            <a:r>
              <a:rPr lang="es-ES" dirty="0"/>
              <a:t>. Sin embargo cuando intento conectar un escáner e instalarlo, el sistema operativo se colgó mostrando un </a:t>
            </a:r>
            <a:r>
              <a:rPr lang="es-ES" b="1" dirty="0"/>
              <a:t>pantallazo azul</a:t>
            </a:r>
            <a:r>
              <a:rPr lang="es-ES" dirty="0"/>
              <a:t>.</a:t>
            </a:r>
            <a:endParaRPr lang="es-AR" dirty="0"/>
          </a:p>
        </p:txBody>
      </p:sp>
      <p:pic>
        <p:nvPicPr>
          <p:cNvPr id="14" name="Imagen 13" descr="Imagen que contiene hombre, interior, monitor, pared&#10;&#10;Descripción generada con confianza alta">
            <a:extLst>
              <a:ext uri="{FF2B5EF4-FFF2-40B4-BE49-F238E27FC236}">
                <a16:creationId xmlns:a16="http://schemas.microsoft.com/office/drawing/2014/main" id="{DFD01DE4-CA5B-4F0E-AD57-8573951535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91963" y="4294837"/>
            <a:ext cx="2857500" cy="2143125"/>
          </a:xfrm>
          <a:prstGeom prst="rect">
            <a:avLst/>
          </a:prstGeom>
        </p:spPr>
      </p:pic>
      <p:sp>
        <p:nvSpPr>
          <p:cNvPr id="16" name="Rectangle 19">
            <a:extLst>
              <a:ext uri="{FF2B5EF4-FFF2-40B4-BE49-F238E27FC236}">
                <a16:creationId xmlns:a16="http://schemas.microsoft.com/office/drawing/2014/main" id="{D3820061-659B-4921-A509-50A2C8BEBEF6}"/>
              </a:ext>
            </a:extLst>
          </p:cNvPr>
          <p:cNvSpPr/>
          <p:nvPr/>
        </p:nvSpPr>
        <p:spPr>
          <a:xfrm>
            <a:off x="8701088" y="880379"/>
            <a:ext cx="2881156" cy="2781399"/>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s-ES" dirty="0"/>
              <a:t>Una de sus características más controversiales, fue la integración del navegador Internet Explorer a la interfaz gráfica de Windows y al explorador de archivos, llevando esto a Microsoft a ser acusado de </a:t>
            </a:r>
            <a:r>
              <a:rPr lang="es-ES" b="1" dirty="0"/>
              <a:t>monopolio</a:t>
            </a:r>
            <a:r>
              <a:rPr lang="es-ES" dirty="0"/>
              <a:t>.</a:t>
            </a:r>
            <a:endParaRPr lang="es-AR" dirty="0"/>
          </a:p>
        </p:txBody>
      </p:sp>
      <p:pic>
        <p:nvPicPr>
          <p:cNvPr id="18" name="Imagen 17">
            <a:extLst>
              <a:ext uri="{FF2B5EF4-FFF2-40B4-BE49-F238E27FC236}">
                <a16:creationId xmlns:a16="http://schemas.microsoft.com/office/drawing/2014/main" id="{F57E1668-DF82-4084-A7C1-922888AC1E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48644" y="4345171"/>
            <a:ext cx="2133600" cy="1600200"/>
          </a:xfrm>
          <a:prstGeom prst="rect">
            <a:avLst/>
          </a:prstGeom>
        </p:spPr>
      </p:pic>
    </p:spTree>
    <p:extLst>
      <p:ext uri="{BB962C8B-B14F-4D97-AF65-F5344CB8AC3E}">
        <p14:creationId xmlns:p14="http://schemas.microsoft.com/office/powerpoint/2010/main" val="265251685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childTnLst>
                          </p:cTn>
                        </p:par>
                        <p:par>
                          <p:cTn id="8" fill="hold">
                            <p:stCondLst>
                              <p:cond delay="1250"/>
                            </p:stCondLst>
                            <p:childTnLst>
                              <p:par>
                                <p:cTn id="9" presetID="2" presetClass="entr" presetSubtype="4"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par>
                          <p:cTn id="13" fill="hold">
                            <p:stCondLst>
                              <p:cond delay="1750"/>
                            </p:stCondLst>
                            <p:childTnLst>
                              <p:par>
                                <p:cTn id="14" presetID="2" presetClass="entr" presetSubtype="4"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childTnLst>
                          </p:cTn>
                        </p:par>
                        <p:par>
                          <p:cTn id="18" fill="hold">
                            <p:stCondLst>
                              <p:cond delay="2250"/>
                            </p:stCondLst>
                            <p:childTnLst>
                              <p:par>
                                <p:cTn id="19" presetID="2" presetClass="entr" presetSubtype="4"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25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25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250"/>
                                        <p:tgtEl>
                                          <p:spTgt spid="8"/>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750"/>
                                        <p:tgtEl>
                                          <p:spTgt spid="10"/>
                                        </p:tgtEl>
                                      </p:cBhvr>
                                    </p:animEffect>
                                  </p:childTnLst>
                                </p:cTn>
                              </p:par>
                            </p:childTnLst>
                          </p:cTn>
                        </p:par>
                        <p:par>
                          <p:cTn id="36" fill="hold">
                            <p:stCondLst>
                              <p:cond delay="4250"/>
                            </p:stCondLst>
                            <p:childTnLst>
                              <p:par>
                                <p:cTn id="37" presetID="22" presetClass="entr" presetSubtype="4"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750"/>
                                        <p:tgtEl>
                                          <p:spTgt spid="13"/>
                                        </p:tgtEl>
                                      </p:cBhvr>
                                    </p:animEffect>
                                  </p:childTnLst>
                                </p:cTn>
                              </p:par>
                            </p:childTnLst>
                          </p:cTn>
                        </p:par>
                        <p:par>
                          <p:cTn id="40" fill="hold">
                            <p:stCondLst>
                              <p:cond delay="5000"/>
                            </p:stCondLst>
                            <p:childTnLst>
                              <p:par>
                                <p:cTn id="41" presetID="22" presetClass="entr" presetSubtype="4"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10" grpId="0" animBg="1"/>
      <p:bldP spid="13" grpId="0" animBg="1"/>
      <p:bldP spid="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96000"/>
                    </a14:imgEffect>
                    <a14:imgEffect>
                      <a14:colorTemperature colorTemp="7650"/>
                    </a14:imgEffect>
                    <a14:imgEffect>
                      <a14:saturation sat="57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68F12D-1DD6-46FC-A103-842AFD7FCB42}"/>
              </a:ext>
            </a:extLst>
          </p:cNvPr>
          <p:cNvSpPr>
            <a:spLocks noGrp="1"/>
          </p:cNvSpPr>
          <p:nvPr>
            <p:ph type="title"/>
          </p:nvPr>
        </p:nvSpPr>
        <p:spPr>
          <a:xfrm>
            <a:off x="3142421" y="259108"/>
            <a:ext cx="5907157" cy="575779"/>
          </a:xfrm>
          <a:solidFill>
            <a:srgbClr val="0070C0">
              <a:alpha val="34000"/>
            </a:srgbClr>
          </a:solidFill>
        </p:spPr>
        <p:txBody>
          <a:bodyPr>
            <a:normAutofit fontScale="90000"/>
          </a:bodyPr>
          <a:lstStyle/>
          <a:p>
            <a:pPr algn="ctr"/>
            <a:r>
              <a:rPr lang="es-AR" dirty="0"/>
              <a:t>Windows 98</a:t>
            </a:r>
          </a:p>
        </p:txBody>
      </p:sp>
      <p:sp>
        <p:nvSpPr>
          <p:cNvPr id="5" name="CuadroTexto 4">
            <a:extLst>
              <a:ext uri="{FF2B5EF4-FFF2-40B4-BE49-F238E27FC236}">
                <a16:creationId xmlns:a16="http://schemas.microsoft.com/office/drawing/2014/main" id="{04BE2A36-C4FD-4644-97D1-91761616462C}"/>
              </a:ext>
            </a:extLst>
          </p:cNvPr>
          <p:cNvSpPr txBox="1"/>
          <p:nvPr/>
        </p:nvSpPr>
        <p:spPr>
          <a:xfrm>
            <a:off x="323557" y="304257"/>
            <a:ext cx="773723" cy="830997"/>
          </a:xfrm>
          <a:prstGeom prst="rect">
            <a:avLst/>
          </a:prstGeom>
          <a:solidFill>
            <a:schemeClr val="bg1"/>
          </a:solidFill>
        </p:spPr>
        <p:txBody>
          <a:bodyPr wrap="square" rtlCol="0">
            <a:spAutoFit/>
          </a:bodyPr>
          <a:lstStyle/>
          <a:p>
            <a:r>
              <a:rPr lang="es-AR" sz="4800" dirty="0"/>
              <a:t>↑</a:t>
            </a:r>
          </a:p>
        </p:txBody>
      </p:sp>
      <p:sp>
        <p:nvSpPr>
          <p:cNvPr id="6" name="Rectángulo 5">
            <a:hlinkClick r:id="rId4" action="ppaction://hlinksldjump"/>
            <a:extLst>
              <a:ext uri="{FF2B5EF4-FFF2-40B4-BE49-F238E27FC236}">
                <a16:creationId xmlns:a16="http://schemas.microsoft.com/office/drawing/2014/main" id="{E5F93C40-1BCD-4AEE-A750-8862D229BD17}"/>
              </a:ext>
            </a:extLst>
          </p:cNvPr>
          <p:cNvSpPr/>
          <p:nvPr/>
        </p:nvSpPr>
        <p:spPr>
          <a:xfrm>
            <a:off x="323557" y="304255"/>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A1BC7B57-B309-4487-A310-A4E2ADBEA64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9E9BAF26-8F54-4265-881B-021970F31982}"/>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sp>
        <p:nvSpPr>
          <p:cNvPr id="15" name="Rectangle 19">
            <a:extLst>
              <a:ext uri="{FF2B5EF4-FFF2-40B4-BE49-F238E27FC236}">
                <a16:creationId xmlns:a16="http://schemas.microsoft.com/office/drawing/2014/main" id="{97715F37-FE38-49EA-8B18-758167593856}"/>
              </a:ext>
            </a:extLst>
          </p:cNvPr>
          <p:cNvSpPr/>
          <p:nvPr/>
        </p:nvSpPr>
        <p:spPr>
          <a:xfrm>
            <a:off x="5734325" y="1589386"/>
            <a:ext cx="5767112" cy="3679227"/>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s-AR" dirty="0"/>
              <a:t>Los requisitos mínimos eran los siguientes:</a:t>
            </a:r>
          </a:p>
          <a:p>
            <a:pPr fontAlgn="base"/>
            <a:r>
              <a:rPr lang="es-AR" dirty="0"/>
              <a:t>• Procesador 486 DX2 a 66 MHz o superior  con 16 MB de memoria RAM (se recomiendan 24 MB).</a:t>
            </a:r>
          </a:p>
          <a:p>
            <a:pPr fontAlgn="base"/>
            <a:r>
              <a:rPr lang="es-AR" dirty="0"/>
              <a:t>• Suficiente espacio en el disco duro. La cantidad de espacio necesario depende del método de instalación elegido y de los componentes que haya seleccionado.</a:t>
            </a:r>
          </a:p>
          <a:p>
            <a:pPr fontAlgn="base"/>
            <a:r>
              <a:rPr lang="es-AR" dirty="0"/>
              <a:t>• 140-315 MB (normalmente 205 MB) de espacio.</a:t>
            </a:r>
          </a:p>
          <a:p>
            <a:pPr fontAlgn="base"/>
            <a:r>
              <a:rPr lang="es-AR" dirty="0"/>
              <a:t>• No soporta instalación en particiones/discos con el sistema de ficheros NTFS como las versiones Windows NT</a:t>
            </a:r>
          </a:p>
          <a:p>
            <a:pPr fontAlgn="base"/>
            <a:r>
              <a:rPr lang="es-AR" dirty="0"/>
              <a:t>• Monitor con resolución VGA o superior.</a:t>
            </a:r>
          </a:p>
          <a:p>
            <a:pPr fontAlgn="base"/>
            <a:r>
              <a:rPr lang="es-AR" dirty="0"/>
              <a:t>• Unidad de CD-ROM.</a:t>
            </a:r>
          </a:p>
          <a:p>
            <a:pPr fontAlgn="base"/>
            <a:r>
              <a:rPr lang="es-AR" dirty="0"/>
              <a:t>• Microsoft Mouse o un dispositivo apuntador compatible.</a:t>
            </a:r>
          </a:p>
        </p:txBody>
      </p:sp>
      <p:pic>
        <p:nvPicPr>
          <p:cNvPr id="9" name="Imagen 8">
            <a:extLst>
              <a:ext uri="{FF2B5EF4-FFF2-40B4-BE49-F238E27FC236}">
                <a16:creationId xmlns:a16="http://schemas.microsoft.com/office/drawing/2014/main" id="{04A98BFF-6F5F-4F72-8301-169E43AF69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557" y="1729628"/>
            <a:ext cx="4905635" cy="3679226"/>
          </a:xfrm>
          <a:prstGeom prst="rect">
            <a:avLst/>
          </a:prstGeom>
        </p:spPr>
      </p:pic>
    </p:spTree>
    <p:extLst>
      <p:ext uri="{BB962C8B-B14F-4D97-AF65-F5344CB8AC3E}">
        <p14:creationId xmlns:p14="http://schemas.microsoft.com/office/powerpoint/2010/main" val="16018739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childTnLst>
                          </p:cTn>
                        </p:par>
                        <p:par>
                          <p:cTn id="8" fill="hold">
                            <p:stCondLst>
                              <p:cond delay="1250"/>
                            </p:stCondLst>
                            <p:childTnLst>
                              <p:par>
                                <p:cTn id="9" presetID="45"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000"/>
                                        <p:tgtEl>
                                          <p:spTgt spid="9"/>
                                        </p:tgtEl>
                                      </p:cBhvr>
                                    </p:animEffect>
                                    <p:anim calcmode="lin" valueType="num">
                                      <p:cBhvr>
                                        <p:cTn id="12" dur="2000" fill="hold"/>
                                        <p:tgtEl>
                                          <p:spTgt spid="9"/>
                                        </p:tgtEl>
                                        <p:attrNameLst>
                                          <p:attrName>ppt_w</p:attrName>
                                        </p:attrNameLst>
                                      </p:cBhvr>
                                      <p:tavLst>
                                        <p:tav tm="0" fmla="#ppt_w*sin(2.5*pi*$)">
                                          <p:val>
                                            <p:fltVal val="0"/>
                                          </p:val>
                                        </p:tav>
                                        <p:tav tm="100000">
                                          <p:val>
                                            <p:fltVal val="1"/>
                                          </p:val>
                                        </p:tav>
                                      </p:tavLst>
                                    </p:anim>
                                    <p:anim calcmode="lin" valueType="num">
                                      <p:cBhvr>
                                        <p:cTn id="13" dur="2000" fill="hold"/>
                                        <p:tgtEl>
                                          <p:spTgt spid="9"/>
                                        </p:tgtEl>
                                        <p:attrNameLst>
                                          <p:attrName>ppt_h</p:attrName>
                                        </p:attrNameLst>
                                      </p:cBhvr>
                                      <p:tavLst>
                                        <p:tav tm="0">
                                          <p:val>
                                            <p:strVal val="#ppt_h"/>
                                          </p:val>
                                        </p:tav>
                                        <p:tav tm="100000">
                                          <p:val>
                                            <p:strVal val="#ppt_h"/>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25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25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250"/>
                                        <p:tgtEl>
                                          <p:spTgt spid="8"/>
                                        </p:tgtEl>
                                      </p:cBhvr>
                                    </p:animEffect>
                                  </p:childTnLst>
                                </p:cTn>
                              </p:par>
                            </p:childTnLst>
                          </p:cTn>
                        </p:par>
                        <p:par>
                          <p:cTn id="23" fill="hold">
                            <p:stCondLst>
                              <p:cond delay="3250"/>
                            </p:stCondLst>
                            <p:childTnLst>
                              <p:par>
                                <p:cTn id="24" presetID="22" presetClass="entr" presetSubtype="4"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1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96000"/>
                    </a14:imgEffect>
                    <a14:imgEffect>
                      <a14:colorTemperature colorTemp="7650"/>
                    </a14:imgEffect>
                    <a14:imgEffect>
                      <a14:saturation sat="57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68F12D-1DD6-46FC-A103-842AFD7FCB42}"/>
              </a:ext>
            </a:extLst>
          </p:cNvPr>
          <p:cNvSpPr>
            <a:spLocks noGrp="1"/>
          </p:cNvSpPr>
          <p:nvPr>
            <p:ph type="title"/>
          </p:nvPr>
        </p:nvSpPr>
        <p:spPr>
          <a:xfrm>
            <a:off x="3142421" y="259108"/>
            <a:ext cx="5907157" cy="575779"/>
          </a:xfrm>
          <a:solidFill>
            <a:srgbClr val="0070C0">
              <a:alpha val="34000"/>
            </a:srgbClr>
          </a:solidFill>
        </p:spPr>
        <p:txBody>
          <a:bodyPr>
            <a:normAutofit fontScale="90000"/>
          </a:bodyPr>
          <a:lstStyle/>
          <a:p>
            <a:pPr algn="ctr"/>
            <a:r>
              <a:rPr lang="es-AR" dirty="0"/>
              <a:t>Windows 2000</a:t>
            </a:r>
          </a:p>
        </p:txBody>
      </p:sp>
      <p:sp>
        <p:nvSpPr>
          <p:cNvPr id="5" name="CuadroTexto 4">
            <a:extLst>
              <a:ext uri="{FF2B5EF4-FFF2-40B4-BE49-F238E27FC236}">
                <a16:creationId xmlns:a16="http://schemas.microsoft.com/office/drawing/2014/main" id="{04BE2A36-C4FD-4644-97D1-91761616462C}"/>
              </a:ext>
            </a:extLst>
          </p:cNvPr>
          <p:cNvSpPr txBox="1"/>
          <p:nvPr/>
        </p:nvSpPr>
        <p:spPr>
          <a:xfrm>
            <a:off x="323557" y="304257"/>
            <a:ext cx="773723" cy="830997"/>
          </a:xfrm>
          <a:prstGeom prst="rect">
            <a:avLst/>
          </a:prstGeom>
          <a:solidFill>
            <a:schemeClr val="bg1"/>
          </a:solidFill>
        </p:spPr>
        <p:txBody>
          <a:bodyPr wrap="square" rtlCol="0">
            <a:spAutoFit/>
          </a:bodyPr>
          <a:lstStyle/>
          <a:p>
            <a:r>
              <a:rPr lang="es-AR" sz="4800" dirty="0"/>
              <a:t>↑</a:t>
            </a:r>
          </a:p>
        </p:txBody>
      </p:sp>
      <p:sp>
        <p:nvSpPr>
          <p:cNvPr id="6" name="Rectángulo 5">
            <a:hlinkClick r:id="rId4" action="ppaction://hlinksldjump"/>
            <a:extLst>
              <a:ext uri="{FF2B5EF4-FFF2-40B4-BE49-F238E27FC236}">
                <a16:creationId xmlns:a16="http://schemas.microsoft.com/office/drawing/2014/main" id="{E5F93C40-1BCD-4AEE-A750-8862D229BD17}"/>
              </a:ext>
            </a:extLst>
          </p:cNvPr>
          <p:cNvSpPr/>
          <p:nvPr/>
        </p:nvSpPr>
        <p:spPr>
          <a:xfrm>
            <a:off x="323557" y="304255"/>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A1BC7B57-B309-4487-A310-A4E2ADBEA64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9E9BAF26-8F54-4265-881B-021970F31982}"/>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pic>
        <p:nvPicPr>
          <p:cNvPr id="9" name="Imagen 8" descr="Imagen que contiene captura de pantalla&#10;&#10;Descripción generada con confianza muy alta">
            <a:extLst>
              <a:ext uri="{FF2B5EF4-FFF2-40B4-BE49-F238E27FC236}">
                <a16:creationId xmlns:a16="http://schemas.microsoft.com/office/drawing/2014/main" id="{CAD17EED-D72F-43ED-AE75-D47A6E2D1C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2007" y="1310566"/>
            <a:ext cx="5550636" cy="4480351"/>
          </a:xfrm>
          <a:prstGeom prst="rect">
            <a:avLst/>
          </a:prstGeom>
        </p:spPr>
      </p:pic>
      <p:sp>
        <p:nvSpPr>
          <p:cNvPr id="12" name="Rectangle 19">
            <a:extLst>
              <a:ext uri="{FF2B5EF4-FFF2-40B4-BE49-F238E27FC236}">
                <a16:creationId xmlns:a16="http://schemas.microsoft.com/office/drawing/2014/main" id="{204021FE-65E9-4BB8-BC4C-19B4BD14F93C}"/>
              </a:ext>
            </a:extLst>
          </p:cNvPr>
          <p:cNvSpPr/>
          <p:nvPr/>
        </p:nvSpPr>
        <p:spPr>
          <a:xfrm>
            <a:off x="6268485" y="1618299"/>
            <a:ext cx="5562186" cy="1490964"/>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000" dirty="0"/>
              <a:t>Windows 2000, nueva y muy útil para los administradores de sistemas y con una gran cantidad de servicios de red y lo más importante: admitía dispositivos </a:t>
            </a:r>
            <a:r>
              <a:rPr lang="es-AR" sz="2000" dirty="0" err="1"/>
              <a:t>Plug&amp;Play</a:t>
            </a:r>
            <a:r>
              <a:rPr lang="es-AR" sz="2000" dirty="0"/>
              <a:t>.</a:t>
            </a:r>
          </a:p>
        </p:txBody>
      </p:sp>
      <p:sp>
        <p:nvSpPr>
          <p:cNvPr id="15" name="Rectangle 19">
            <a:extLst>
              <a:ext uri="{FF2B5EF4-FFF2-40B4-BE49-F238E27FC236}">
                <a16:creationId xmlns:a16="http://schemas.microsoft.com/office/drawing/2014/main" id="{0C429C2C-0B91-49AF-9784-AEB32D844C98}"/>
              </a:ext>
            </a:extLst>
          </p:cNvPr>
          <p:cNvSpPr/>
          <p:nvPr/>
        </p:nvSpPr>
        <p:spPr>
          <a:xfrm>
            <a:off x="8737230" y="3212784"/>
            <a:ext cx="3093441" cy="2207156"/>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2000" dirty="0"/>
              <a:t>Este SO incorporaba importantes innovaciones tecnológicas para entornos Microsoft, tanto en nuevos servicios como en la mejora de los existentes.</a:t>
            </a:r>
          </a:p>
          <a:p>
            <a:endParaRPr lang="es-AR" dirty="0"/>
          </a:p>
        </p:txBody>
      </p:sp>
      <p:pic>
        <p:nvPicPr>
          <p:cNvPr id="11" name="Imagen 10">
            <a:extLst>
              <a:ext uri="{FF2B5EF4-FFF2-40B4-BE49-F238E27FC236}">
                <a16:creationId xmlns:a16="http://schemas.microsoft.com/office/drawing/2014/main" id="{CC332ABE-F4F5-4AF0-95F6-CCC1B401EF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68485" y="3222550"/>
            <a:ext cx="2275150" cy="1857766"/>
          </a:xfrm>
          <a:prstGeom prst="rect">
            <a:avLst/>
          </a:prstGeom>
        </p:spPr>
      </p:pic>
    </p:spTree>
    <p:extLst>
      <p:ext uri="{BB962C8B-B14F-4D97-AF65-F5344CB8AC3E}">
        <p14:creationId xmlns:p14="http://schemas.microsoft.com/office/powerpoint/2010/main" val="404185780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25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25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250"/>
                                        <p:tgtEl>
                                          <p:spTgt spid="8"/>
                                        </p:tgtEl>
                                      </p:cBhvr>
                                    </p:animEffect>
                                  </p:childTnLst>
                                </p:cTn>
                              </p:par>
                            </p:childTnLst>
                          </p:cTn>
                        </p:par>
                        <p:par>
                          <p:cTn id="17" fill="hold">
                            <p:stCondLst>
                              <p:cond delay="1250"/>
                            </p:stCondLst>
                            <p:childTnLst>
                              <p:par>
                                <p:cTn id="18" presetID="22" presetClass="entr" presetSubtype="4"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750"/>
                                        <p:tgtEl>
                                          <p:spTgt spid="12"/>
                                        </p:tgtEl>
                                      </p:cBhvr>
                                    </p:animEffect>
                                  </p:childTnLst>
                                </p:cTn>
                              </p:par>
                            </p:childTnLst>
                          </p:cTn>
                        </p:par>
                        <p:par>
                          <p:cTn id="21" fill="hold">
                            <p:stCondLst>
                              <p:cond delay="2000"/>
                            </p:stCondLst>
                            <p:childTnLst>
                              <p:par>
                                <p:cTn id="22" presetID="22" presetClass="entr" presetSubtype="4"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750"/>
                                        <p:tgtEl>
                                          <p:spTgt spid="15"/>
                                        </p:tgtEl>
                                      </p:cBhvr>
                                    </p:animEffect>
                                  </p:childTnLst>
                                </p:cTn>
                              </p:par>
                              <p:par>
                                <p:cTn id="25" presetID="14"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1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12" grpId="0" animBg="1"/>
      <p:bldP spid="1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96000"/>
                    </a14:imgEffect>
                    <a14:imgEffect>
                      <a14:colorTemperature colorTemp="7650"/>
                    </a14:imgEffect>
                    <a14:imgEffect>
                      <a14:saturation sat="57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68F12D-1DD6-46FC-A103-842AFD7FCB42}"/>
              </a:ext>
            </a:extLst>
          </p:cNvPr>
          <p:cNvSpPr>
            <a:spLocks noGrp="1"/>
          </p:cNvSpPr>
          <p:nvPr>
            <p:ph type="title"/>
          </p:nvPr>
        </p:nvSpPr>
        <p:spPr>
          <a:xfrm>
            <a:off x="3142421" y="259108"/>
            <a:ext cx="5907157" cy="575779"/>
          </a:xfrm>
          <a:solidFill>
            <a:srgbClr val="0070C0">
              <a:alpha val="34000"/>
            </a:srgbClr>
          </a:solidFill>
        </p:spPr>
        <p:txBody>
          <a:bodyPr>
            <a:normAutofit fontScale="90000"/>
          </a:bodyPr>
          <a:lstStyle/>
          <a:p>
            <a:pPr algn="ctr"/>
            <a:r>
              <a:rPr lang="es-AR" dirty="0"/>
              <a:t>Windows XP</a:t>
            </a:r>
          </a:p>
        </p:txBody>
      </p:sp>
      <p:sp>
        <p:nvSpPr>
          <p:cNvPr id="5" name="CuadroTexto 4">
            <a:extLst>
              <a:ext uri="{FF2B5EF4-FFF2-40B4-BE49-F238E27FC236}">
                <a16:creationId xmlns:a16="http://schemas.microsoft.com/office/drawing/2014/main" id="{04BE2A36-C4FD-4644-97D1-91761616462C}"/>
              </a:ext>
            </a:extLst>
          </p:cNvPr>
          <p:cNvSpPr txBox="1"/>
          <p:nvPr/>
        </p:nvSpPr>
        <p:spPr>
          <a:xfrm>
            <a:off x="323557" y="304257"/>
            <a:ext cx="773723" cy="830997"/>
          </a:xfrm>
          <a:prstGeom prst="rect">
            <a:avLst/>
          </a:prstGeom>
          <a:solidFill>
            <a:schemeClr val="bg1"/>
          </a:solidFill>
        </p:spPr>
        <p:txBody>
          <a:bodyPr wrap="square" rtlCol="0">
            <a:spAutoFit/>
          </a:bodyPr>
          <a:lstStyle/>
          <a:p>
            <a:r>
              <a:rPr lang="es-AR" sz="4800" dirty="0"/>
              <a:t>↑</a:t>
            </a:r>
          </a:p>
        </p:txBody>
      </p:sp>
      <p:sp>
        <p:nvSpPr>
          <p:cNvPr id="6" name="Rectángulo 5">
            <a:hlinkClick r:id="rId4" action="ppaction://hlinksldjump"/>
            <a:extLst>
              <a:ext uri="{FF2B5EF4-FFF2-40B4-BE49-F238E27FC236}">
                <a16:creationId xmlns:a16="http://schemas.microsoft.com/office/drawing/2014/main" id="{E5F93C40-1BCD-4AEE-A750-8862D229BD17}"/>
              </a:ext>
            </a:extLst>
          </p:cNvPr>
          <p:cNvSpPr/>
          <p:nvPr/>
        </p:nvSpPr>
        <p:spPr>
          <a:xfrm>
            <a:off x="323557" y="304255"/>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A1BC7B57-B309-4487-A310-A4E2ADBEA64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9E9BAF26-8F54-4265-881B-021970F31982}"/>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pic>
        <p:nvPicPr>
          <p:cNvPr id="4" name="Imagen 3" descr="Imagen que contiene captura de pantalla&#10;&#10;Descripción generada con confianza muy alta">
            <a:extLst>
              <a:ext uri="{FF2B5EF4-FFF2-40B4-BE49-F238E27FC236}">
                <a16:creationId xmlns:a16="http://schemas.microsoft.com/office/drawing/2014/main" id="{9256A3C0-5143-4912-A4A1-66AB88BBE7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95907" y="968736"/>
            <a:ext cx="4550932" cy="3410244"/>
          </a:xfrm>
          <a:prstGeom prst="rect">
            <a:avLst/>
          </a:prstGeom>
        </p:spPr>
      </p:pic>
      <p:sp>
        <p:nvSpPr>
          <p:cNvPr id="11" name="Rectangle 19">
            <a:extLst>
              <a:ext uri="{FF2B5EF4-FFF2-40B4-BE49-F238E27FC236}">
                <a16:creationId xmlns:a16="http://schemas.microsoft.com/office/drawing/2014/main" id="{B638A303-FA83-405D-9132-F1BCCC2C2AFC}"/>
              </a:ext>
            </a:extLst>
          </p:cNvPr>
          <p:cNvSpPr/>
          <p:nvPr/>
        </p:nvSpPr>
        <p:spPr>
          <a:xfrm>
            <a:off x="1347990" y="968736"/>
            <a:ext cx="5344327" cy="901389"/>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a:t>Dispone de otras novedades como la multitarea mejorada, soporte para redes inalámbricas y asistencia remota.</a:t>
            </a:r>
          </a:p>
        </p:txBody>
      </p:sp>
      <p:sp>
        <p:nvSpPr>
          <p:cNvPr id="12" name="Rectangle 19">
            <a:extLst>
              <a:ext uri="{FF2B5EF4-FFF2-40B4-BE49-F238E27FC236}">
                <a16:creationId xmlns:a16="http://schemas.microsoft.com/office/drawing/2014/main" id="{80C87A0B-3F04-4C31-A293-345E17CACF04}"/>
              </a:ext>
            </a:extLst>
          </p:cNvPr>
          <p:cNvSpPr/>
          <p:nvPr/>
        </p:nvSpPr>
        <p:spPr>
          <a:xfrm>
            <a:off x="1354540" y="1870125"/>
            <a:ext cx="5344327" cy="901389"/>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a:t>Esta versión ofrece una interfaz de acceso fácil con todo lo relacionado con multimedia (TV, fotos, reproductor DVD, Internet, etc.)</a:t>
            </a:r>
          </a:p>
        </p:txBody>
      </p:sp>
      <p:sp>
        <p:nvSpPr>
          <p:cNvPr id="3" name="Flecha: a la derecha 2">
            <a:extLst>
              <a:ext uri="{FF2B5EF4-FFF2-40B4-BE49-F238E27FC236}">
                <a16:creationId xmlns:a16="http://schemas.microsoft.com/office/drawing/2014/main" id="{DBBF1B7D-14C3-4E70-A3B6-19B33CC7C37C}"/>
              </a:ext>
            </a:extLst>
          </p:cNvPr>
          <p:cNvSpPr/>
          <p:nvPr/>
        </p:nvSpPr>
        <p:spPr>
          <a:xfrm>
            <a:off x="4718189" y="2765889"/>
            <a:ext cx="2277718" cy="351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Rectangle 19">
            <a:extLst>
              <a:ext uri="{FF2B5EF4-FFF2-40B4-BE49-F238E27FC236}">
                <a16:creationId xmlns:a16="http://schemas.microsoft.com/office/drawing/2014/main" id="{F76A3B5C-402A-43F0-802C-5F31CF383C6E}"/>
              </a:ext>
            </a:extLst>
          </p:cNvPr>
          <p:cNvSpPr/>
          <p:nvPr/>
        </p:nvSpPr>
        <p:spPr>
          <a:xfrm>
            <a:off x="468793" y="3767251"/>
            <a:ext cx="5429255" cy="512272"/>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a:t>Windows Server 2003 Está basada en el núcleo de Windows XP</a:t>
            </a:r>
          </a:p>
        </p:txBody>
      </p:sp>
      <p:pic>
        <p:nvPicPr>
          <p:cNvPr id="15" name="Imagen 14">
            <a:extLst>
              <a:ext uri="{FF2B5EF4-FFF2-40B4-BE49-F238E27FC236}">
                <a16:creationId xmlns:a16="http://schemas.microsoft.com/office/drawing/2014/main" id="{0E32E048-4791-4399-BA43-D4528287F2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74998" y="4378980"/>
            <a:ext cx="3724689" cy="2252138"/>
          </a:xfrm>
          <a:prstGeom prst="rect">
            <a:avLst/>
          </a:prstGeom>
        </p:spPr>
      </p:pic>
      <p:sp>
        <p:nvSpPr>
          <p:cNvPr id="16" name="Rectangle 19">
            <a:extLst>
              <a:ext uri="{FF2B5EF4-FFF2-40B4-BE49-F238E27FC236}">
                <a16:creationId xmlns:a16="http://schemas.microsoft.com/office/drawing/2014/main" id="{08EFEC1E-BFE3-4E0B-A264-08F25C25A586}"/>
              </a:ext>
            </a:extLst>
          </p:cNvPr>
          <p:cNvSpPr/>
          <p:nvPr/>
        </p:nvSpPr>
        <p:spPr>
          <a:xfrm>
            <a:off x="7245461" y="5027453"/>
            <a:ext cx="4761009" cy="955191"/>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a:t>se le han añadido una serie de servicios, y se le han bloqueado algunas de sus características.</a:t>
            </a:r>
          </a:p>
        </p:txBody>
      </p:sp>
    </p:spTree>
    <p:extLst>
      <p:ext uri="{BB962C8B-B14F-4D97-AF65-F5344CB8AC3E}">
        <p14:creationId xmlns:p14="http://schemas.microsoft.com/office/powerpoint/2010/main" val="22041527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childTnLst>
                          </p:cTn>
                        </p:par>
                        <p:par>
                          <p:cTn id="8" fill="hold">
                            <p:stCondLst>
                              <p:cond delay="1250"/>
                            </p:stCondLst>
                            <p:childTnLst>
                              <p:par>
                                <p:cTn id="9" presetID="2" presetClass="entr" presetSubtype="1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par>
                          <p:cTn id="13" fill="hold">
                            <p:stCondLst>
                              <p:cond delay="1750"/>
                            </p:stCondLst>
                            <p:childTnLst>
                              <p:par>
                                <p:cTn id="14" presetID="31"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1000" fill="hold"/>
                                        <p:tgtEl>
                                          <p:spTgt spid="4"/>
                                        </p:tgtEl>
                                        <p:attrNameLst>
                                          <p:attrName>ppt_w</p:attrName>
                                        </p:attrNameLst>
                                      </p:cBhvr>
                                      <p:tavLst>
                                        <p:tav tm="0">
                                          <p:val>
                                            <p:fltVal val="0"/>
                                          </p:val>
                                        </p:tav>
                                        <p:tav tm="100000">
                                          <p:val>
                                            <p:strVal val="#ppt_w"/>
                                          </p:val>
                                        </p:tav>
                                      </p:tavLst>
                                    </p:anim>
                                    <p:anim calcmode="lin" valueType="num">
                                      <p:cBhvr>
                                        <p:cTn id="17" dur="1000" fill="hold"/>
                                        <p:tgtEl>
                                          <p:spTgt spid="4"/>
                                        </p:tgtEl>
                                        <p:attrNameLst>
                                          <p:attrName>ppt_h</p:attrName>
                                        </p:attrNameLst>
                                      </p:cBhvr>
                                      <p:tavLst>
                                        <p:tav tm="0">
                                          <p:val>
                                            <p:fltVal val="0"/>
                                          </p:val>
                                        </p:tav>
                                        <p:tav tm="100000">
                                          <p:val>
                                            <p:strVal val="#ppt_h"/>
                                          </p:val>
                                        </p:tav>
                                      </p:tavLst>
                                    </p:anim>
                                    <p:anim calcmode="lin" valueType="num">
                                      <p:cBhvr>
                                        <p:cTn id="18" dur="1000" fill="hold"/>
                                        <p:tgtEl>
                                          <p:spTgt spid="4"/>
                                        </p:tgtEl>
                                        <p:attrNameLst>
                                          <p:attrName>style.rotation</p:attrName>
                                        </p:attrNameLst>
                                      </p:cBhvr>
                                      <p:tavLst>
                                        <p:tav tm="0">
                                          <p:val>
                                            <p:fltVal val="90"/>
                                          </p:val>
                                        </p:tav>
                                        <p:tav tm="100000">
                                          <p:val>
                                            <p:fltVal val="0"/>
                                          </p:val>
                                        </p:tav>
                                      </p:tavLst>
                                    </p:anim>
                                    <p:animEffect transition="in" filter="fade">
                                      <p:cBhvr>
                                        <p:cTn id="19" dur="10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25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25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250"/>
                                        <p:tgtEl>
                                          <p:spTgt spid="8"/>
                                        </p:tgtEl>
                                      </p:cBhvr>
                                    </p:animEffect>
                                  </p:childTnLst>
                                </p:cTn>
                              </p:par>
                            </p:childTnLst>
                          </p:cTn>
                        </p:par>
                        <p:par>
                          <p:cTn id="29" fill="hold">
                            <p:stCondLst>
                              <p:cond delay="3000"/>
                            </p:stCondLst>
                            <p:childTnLst>
                              <p:par>
                                <p:cTn id="30" presetID="22" presetClass="entr" presetSubtype="4"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750"/>
                                        <p:tgtEl>
                                          <p:spTgt spid="11"/>
                                        </p:tgtEl>
                                      </p:cBhvr>
                                    </p:animEffect>
                                  </p:childTnLst>
                                </p:cTn>
                              </p:par>
                            </p:childTnLst>
                          </p:cTn>
                        </p:par>
                        <p:par>
                          <p:cTn id="33" fill="hold">
                            <p:stCondLst>
                              <p:cond delay="3750"/>
                            </p:stCondLst>
                            <p:childTnLst>
                              <p:par>
                                <p:cTn id="34" presetID="22" presetClass="entr" presetSubtype="4"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750"/>
                                        <p:tgtEl>
                                          <p:spTgt spid="12"/>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childTnLst>
                          </p:cTn>
                        </p:par>
                        <p:par>
                          <p:cTn id="42" fill="hold">
                            <p:stCondLst>
                              <p:cond delay="4750"/>
                            </p:stCondLst>
                            <p:childTnLst>
                              <p:par>
                                <p:cTn id="43" presetID="22" presetClass="entr" presetSubtype="4"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750"/>
                                        <p:tgtEl>
                                          <p:spTgt spid="13"/>
                                        </p:tgtEl>
                                      </p:cBhvr>
                                    </p:animEffect>
                                  </p:childTnLst>
                                </p:cTn>
                              </p:par>
                            </p:childTnLst>
                          </p:cTn>
                        </p:par>
                        <p:par>
                          <p:cTn id="46" fill="hold">
                            <p:stCondLst>
                              <p:cond delay="5500"/>
                            </p:stCondLst>
                            <p:childTnLst>
                              <p:par>
                                <p:cTn id="47" presetID="22" presetClass="entr" presetSubtype="4"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down)">
                                      <p:cBhvr>
                                        <p:cTn id="49"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11" grpId="0" animBg="1"/>
      <p:bldP spid="12" grpId="0" animBg="1"/>
      <p:bldP spid="3" grpId="0" animBg="1"/>
      <p:bldP spid="13" grpId="0" animBg="1"/>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96000"/>
                    </a14:imgEffect>
                    <a14:imgEffect>
                      <a14:colorTemperature colorTemp="7650"/>
                    </a14:imgEffect>
                    <a14:imgEffect>
                      <a14:saturation sat="57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68F12D-1DD6-46FC-A103-842AFD7FCB42}"/>
              </a:ext>
            </a:extLst>
          </p:cNvPr>
          <p:cNvSpPr>
            <a:spLocks noGrp="1"/>
          </p:cNvSpPr>
          <p:nvPr>
            <p:ph type="title"/>
          </p:nvPr>
        </p:nvSpPr>
        <p:spPr>
          <a:xfrm>
            <a:off x="3142421" y="259108"/>
            <a:ext cx="5907157" cy="575779"/>
          </a:xfrm>
          <a:solidFill>
            <a:srgbClr val="0070C0">
              <a:alpha val="34000"/>
            </a:srgbClr>
          </a:solidFill>
        </p:spPr>
        <p:txBody>
          <a:bodyPr>
            <a:normAutofit fontScale="90000"/>
          </a:bodyPr>
          <a:lstStyle/>
          <a:p>
            <a:pPr algn="ctr"/>
            <a:r>
              <a:rPr lang="es-AR" dirty="0"/>
              <a:t>Windows Vista</a:t>
            </a:r>
          </a:p>
        </p:txBody>
      </p:sp>
      <p:sp>
        <p:nvSpPr>
          <p:cNvPr id="5" name="CuadroTexto 4">
            <a:extLst>
              <a:ext uri="{FF2B5EF4-FFF2-40B4-BE49-F238E27FC236}">
                <a16:creationId xmlns:a16="http://schemas.microsoft.com/office/drawing/2014/main" id="{04BE2A36-C4FD-4644-97D1-91761616462C}"/>
              </a:ext>
            </a:extLst>
          </p:cNvPr>
          <p:cNvSpPr txBox="1"/>
          <p:nvPr/>
        </p:nvSpPr>
        <p:spPr>
          <a:xfrm>
            <a:off x="323557" y="304257"/>
            <a:ext cx="773723" cy="830997"/>
          </a:xfrm>
          <a:prstGeom prst="rect">
            <a:avLst/>
          </a:prstGeom>
          <a:solidFill>
            <a:schemeClr val="bg1"/>
          </a:solidFill>
        </p:spPr>
        <p:txBody>
          <a:bodyPr wrap="square" rtlCol="0">
            <a:spAutoFit/>
          </a:bodyPr>
          <a:lstStyle/>
          <a:p>
            <a:r>
              <a:rPr lang="es-AR" sz="4800" dirty="0"/>
              <a:t>↑</a:t>
            </a:r>
          </a:p>
        </p:txBody>
      </p:sp>
      <p:sp>
        <p:nvSpPr>
          <p:cNvPr id="6" name="Rectángulo 5">
            <a:hlinkClick r:id="rId4" action="ppaction://hlinksldjump"/>
            <a:extLst>
              <a:ext uri="{FF2B5EF4-FFF2-40B4-BE49-F238E27FC236}">
                <a16:creationId xmlns:a16="http://schemas.microsoft.com/office/drawing/2014/main" id="{E5F93C40-1BCD-4AEE-A750-8862D229BD17}"/>
              </a:ext>
            </a:extLst>
          </p:cNvPr>
          <p:cNvSpPr/>
          <p:nvPr/>
        </p:nvSpPr>
        <p:spPr>
          <a:xfrm>
            <a:off x="323557" y="304255"/>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A1BC7B57-B309-4487-A310-A4E2ADBEA64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9E9BAF26-8F54-4265-881B-021970F31982}"/>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pic>
        <p:nvPicPr>
          <p:cNvPr id="10" name="Imagen 9" descr="Imagen que contiene captura de pantalla&#10;&#10;Descripción generada con confianza muy alta">
            <a:extLst>
              <a:ext uri="{FF2B5EF4-FFF2-40B4-BE49-F238E27FC236}">
                <a16:creationId xmlns:a16="http://schemas.microsoft.com/office/drawing/2014/main" id="{D9B520AB-ADDA-4FA7-93E1-EED579C12B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19557" y="947422"/>
            <a:ext cx="5772443" cy="3247000"/>
          </a:xfrm>
          <a:prstGeom prst="rect">
            <a:avLst/>
          </a:prstGeom>
        </p:spPr>
      </p:pic>
      <p:pic>
        <p:nvPicPr>
          <p:cNvPr id="14" name="Imagen 13" descr="Imagen que contiene electrónica&#10;&#10;Descripción generada con confianza muy alta">
            <a:extLst>
              <a:ext uri="{FF2B5EF4-FFF2-40B4-BE49-F238E27FC236}">
                <a16:creationId xmlns:a16="http://schemas.microsoft.com/office/drawing/2014/main" id="{04F36655-208A-46CE-B273-41087083F0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1252" y="4273936"/>
            <a:ext cx="4386470" cy="2419413"/>
          </a:xfrm>
          <a:prstGeom prst="rect">
            <a:avLst/>
          </a:prstGeom>
        </p:spPr>
      </p:pic>
      <p:sp>
        <p:nvSpPr>
          <p:cNvPr id="15" name="Rectangle 19">
            <a:extLst>
              <a:ext uri="{FF2B5EF4-FFF2-40B4-BE49-F238E27FC236}">
                <a16:creationId xmlns:a16="http://schemas.microsoft.com/office/drawing/2014/main" id="{66A4BC31-44B9-4DA4-855C-263A00F5C67A}"/>
              </a:ext>
            </a:extLst>
          </p:cNvPr>
          <p:cNvSpPr/>
          <p:nvPr/>
        </p:nvSpPr>
        <p:spPr>
          <a:xfrm>
            <a:off x="613333" y="1550859"/>
            <a:ext cx="5429255" cy="2066410"/>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a:t>Apareció en el mercado en el 2007. Windows Vista trae una nueva interfaz gráfica llamada Windows Aero, que es una evolución de la interfaz gráfica denominada Luna de Windows XP. Windows Vista incluyó muchas aplicaciones nuevas y características en el panel de control, las configuraciones y los programas pre-instalados en el sistema.</a:t>
            </a:r>
          </a:p>
        </p:txBody>
      </p:sp>
    </p:spTree>
    <p:extLst>
      <p:ext uri="{BB962C8B-B14F-4D97-AF65-F5344CB8AC3E}">
        <p14:creationId xmlns:p14="http://schemas.microsoft.com/office/powerpoint/2010/main" val="1978499769"/>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childTnLst>
                          </p:cTn>
                        </p:par>
                        <p:par>
                          <p:cTn id="8" fill="hold">
                            <p:stCondLst>
                              <p:cond delay="1250"/>
                            </p:stCondLst>
                            <p:childTnLst>
                              <p:par>
                                <p:cTn id="9" presetID="42"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2250"/>
                            </p:stCondLst>
                            <p:childTnLst>
                              <p:par>
                                <p:cTn id="15" presetID="42"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25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25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250"/>
                                        <p:tgtEl>
                                          <p:spTgt spid="8"/>
                                        </p:tgtEl>
                                      </p:cBhvr>
                                    </p:animEffect>
                                  </p:childTnLst>
                                </p:cTn>
                              </p:par>
                            </p:childTnLst>
                          </p:cTn>
                        </p:par>
                        <p:par>
                          <p:cTn id="29" fill="hold">
                            <p:stCondLst>
                              <p:cond delay="3500"/>
                            </p:stCondLst>
                            <p:childTnLst>
                              <p:par>
                                <p:cTn id="30" presetID="2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68F12D-1DD6-46FC-A103-842AFD7FCB42}"/>
              </a:ext>
            </a:extLst>
          </p:cNvPr>
          <p:cNvSpPr>
            <a:spLocks noGrp="1"/>
          </p:cNvSpPr>
          <p:nvPr>
            <p:ph type="title"/>
          </p:nvPr>
        </p:nvSpPr>
        <p:spPr>
          <a:xfrm>
            <a:off x="3142421" y="259108"/>
            <a:ext cx="3615567" cy="575779"/>
          </a:xfrm>
          <a:solidFill>
            <a:srgbClr val="0070C0">
              <a:alpha val="34000"/>
            </a:srgbClr>
          </a:solidFill>
        </p:spPr>
        <p:txBody>
          <a:bodyPr>
            <a:normAutofit fontScale="90000"/>
          </a:bodyPr>
          <a:lstStyle/>
          <a:p>
            <a:pPr algn="ctr"/>
            <a:r>
              <a:rPr lang="es-AR" dirty="0">
                <a:solidFill>
                  <a:schemeClr val="bg1"/>
                </a:solidFill>
              </a:rPr>
              <a:t>Windows</a:t>
            </a:r>
            <a:r>
              <a:rPr lang="es-AR" dirty="0"/>
              <a:t> </a:t>
            </a:r>
            <a:r>
              <a:rPr lang="es-AR" dirty="0">
                <a:solidFill>
                  <a:schemeClr val="bg1"/>
                </a:solidFill>
              </a:rPr>
              <a:t>7</a:t>
            </a:r>
          </a:p>
        </p:txBody>
      </p:sp>
      <p:sp>
        <p:nvSpPr>
          <p:cNvPr id="5" name="CuadroTexto 4">
            <a:extLst>
              <a:ext uri="{FF2B5EF4-FFF2-40B4-BE49-F238E27FC236}">
                <a16:creationId xmlns:a16="http://schemas.microsoft.com/office/drawing/2014/main" id="{04BE2A36-C4FD-4644-97D1-91761616462C}"/>
              </a:ext>
            </a:extLst>
          </p:cNvPr>
          <p:cNvSpPr txBox="1"/>
          <p:nvPr/>
        </p:nvSpPr>
        <p:spPr>
          <a:xfrm>
            <a:off x="323557" y="304257"/>
            <a:ext cx="773723" cy="830997"/>
          </a:xfrm>
          <a:prstGeom prst="rect">
            <a:avLst/>
          </a:prstGeom>
          <a:solidFill>
            <a:schemeClr val="bg1"/>
          </a:solidFill>
        </p:spPr>
        <p:txBody>
          <a:bodyPr wrap="square" rtlCol="0">
            <a:spAutoFit/>
          </a:bodyPr>
          <a:lstStyle/>
          <a:p>
            <a:r>
              <a:rPr lang="es-AR" sz="4800" dirty="0"/>
              <a:t>↑</a:t>
            </a:r>
          </a:p>
        </p:txBody>
      </p:sp>
      <p:sp>
        <p:nvSpPr>
          <p:cNvPr id="6" name="Rectángulo 5">
            <a:hlinkClick r:id="rId3" action="ppaction://hlinksldjump"/>
            <a:extLst>
              <a:ext uri="{FF2B5EF4-FFF2-40B4-BE49-F238E27FC236}">
                <a16:creationId xmlns:a16="http://schemas.microsoft.com/office/drawing/2014/main" id="{E5F93C40-1BCD-4AEE-A750-8862D229BD17}"/>
              </a:ext>
            </a:extLst>
          </p:cNvPr>
          <p:cNvSpPr/>
          <p:nvPr/>
        </p:nvSpPr>
        <p:spPr>
          <a:xfrm>
            <a:off x="323556" y="30425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4" action="ppaction://hlinksldjump"/>
            <a:extLst>
              <a:ext uri="{FF2B5EF4-FFF2-40B4-BE49-F238E27FC236}">
                <a16:creationId xmlns:a16="http://schemas.microsoft.com/office/drawing/2014/main" id="{A1BC7B57-B309-4487-A310-A4E2ADBEA64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sp>
        <p:nvSpPr>
          <p:cNvPr id="8" name="CuadroTexto 7">
            <a:hlinkClick r:id="rId5" action="ppaction://hlinksldjump"/>
            <a:extLst>
              <a:ext uri="{FF2B5EF4-FFF2-40B4-BE49-F238E27FC236}">
                <a16:creationId xmlns:a16="http://schemas.microsoft.com/office/drawing/2014/main" id="{9E9BAF26-8F54-4265-881B-021970F31982}"/>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sp>
        <p:nvSpPr>
          <p:cNvPr id="11" name="Rectangle 19">
            <a:extLst>
              <a:ext uri="{FF2B5EF4-FFF2-40B4-BE49-F238E27FC236}">
                <a16:creationId xmlns:a16="http://schemas.microsoft.com/office/drawing/2014/main" id="{CD9DA169-39D2-451A-9E50-BF48D283D2AB}"/>
              </a:ext>
            </a:extLst>
          </p:cNvPr>
          <p:cNvSpPr/>
          <p:nvPr/>
        </p:nvSpPr>
        <p:spPr>
          <a:xfrm>
            <a:off x="1328733" y="1189716"/>
            <a:ext cx="5429255" cy="397211"/>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a:t>Es el sucesor de Windows Vista y fue lanzado en 2009.</a:t>
            </a:r>
          </a:p>
        </p:txBody>
      </p:sp>
      <p:sp>
        <p:nvSpPr>
          <p:cNvPr id="12" name="Rectangle 19">
            <a:extLst>
              <a:ext uri="{FF2B5EF4-FFF2-40B4-BE49-F238E27FC236}">
                <a16:creationId xmlns:a16="http://schemas.microsoft.com/office/drawing/2014/main" id="{0B92430C-5DE3-4979-8668-2EE1A24E57D3}"/>
              </a:ext>
            </a:extLst>
          </p:cNvPr>
          <p:cNvSpPr/>
          <p:nvPr/>
        </p:nvSpPr>
        <p:spPr>
          <a:xfrm>
            <a:off x="6334950" y="5325244"/>
            <a:ext cx="5429255" cy="1107996"/>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a:t>Es el arranque más rápido, control de cuentas de usuario menos molesto, ventana Multi-</a:t>
            </a:r>
            <a:r>
              <a:rPr lang="es-AR" dirty="0" err="1"/>
              <a:t>touch</a:t>
            </a:r>
            <a:r>
              <a:rPr lang="es-AR" dirty="0"/>
              <a:t>, mejor administración, redes Grupo Hogar, mejor administración de energía para notebooks.</a:t>
            </a:r>
          </a:p>
        </p:txBody>
      </p:sp>
      <p:pic>
        <p:nvPicPr>
          <p:cNvPr id="10" name="Imagen 9">
            <a:extLst>
              <a:ext uri="{FF2B5EF4-FFF2-40B4-BE49-F238E27FC236}">
                <a16:creationId xmlns:a16="http://schemas.microsoft.com/office/drawing/2014/main" id="{70FB7B6F-9833-40DF-BF9C-58F671BDB9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43360" y="1941756"/>
            <a:ext cx="3220277" cy="3138957"/>
          </a:xfrm>
          <a:prstGeom prst="rect">
            <a:avLst/>
          </a:prstGeom>
        </p:spPr>
      </p:pic>
    </p:spTree>
    <p:extLst>
      <p:ext uri="{BB962C8B-B14F-4D97-AF65-F5344CB8AC3E}">
        <p14:creationId xmlns:p14="http://schemas.microsoft.com/office/powerpoint/2010/main" val="330843194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25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25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250"/>
                                        <p:tgtEl>
                                          <p:spTgt spid="8"/>
                                        </p:tgtEl>
                                      </p:cBhvr>
                                    </p:animEffect>
                                  </p:childTnLst>
                                </p:cTn>
                              </p:par>
                            </p:childTnLst>
                          </p:cTn>
                        </p:par>
                        <p:par>
                          <p:cTn id="17" fill="hold">
                            <p:stCondLst>
                              <p:cond delay="1250"/>
                            </p:stCondLst>
                            <p:childTnLst>
                              <p:par>
                                <p:cTn id="18" presetID="22" presetClass="entr" presetSubtype="4"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750"/>
                                        <p:tgtEl>
                                          <p:spTgt spid="11"/>
                                        </p:tgtEl>
                                      </p:cBhvr>
                                    </p:animEffect>
                                  </p:childTnLst>
                                </p:cTn>
                              </p:par>
                            </p:childTnLst>
                          </p:cTn>
                        </p:par>
                        <p:par>
                          <p:cTn id="21" fill="hold">
                            <p:stCondLst>
                              <p:cond delay="2000"/>
                            </p:stCondLst>
                            <p:childTnLst>
                              <p:par>
                                <p:cTn id="22" presetID="22" presetClass="entr" presetSubtype="4"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750"/>
                                        <p:tgtEl>
                                          <p:spTgt spid="12"/>
                                        </p:tgtEl>
                                      </p:cBhvr>
                                    </p:animEffect>
                                  </p:childTnLst>
                                </p:cTn>
                              </p:par>
                            </p:childTnLst>
                          </p:cTn>
                        </p:par>
                        <p:par>
                          <p:cTn id="25" fill="hold">
                            <p:stCondLst>
                              <p:cond delay="2750"/>
                            </p:stCondLst>
                            <p:childTnLst>
                              <p:par>
                                <p:cTn id="26" presetID="16" presetClass="entr" presetSubtype="21"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inVertical)">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11" grpId="0" animBg="1"/>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96000"/>
                    </a14:imgEffect>
                    <a14:imgEffect>
                      <a14:colorTemperature colorTemp="7650"/>
                    </a14:imgEffect>
                    <a14:imgEffect>
                      <a14:saturation sat="57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68F12D-1DD6-46FC-A103-842AFD7FCB42}"/>
              </a:ext>
            </a:extLst>
          </p:cNvPr>
          <p:cNvSpPr>
            <a:spLocks noGrp="1"/>
          </p:cNvSpPr>
          <p:nvPr>
            <p:ph type="title"/>
          </p:nvPr>
        </p:nvSpPr>
        <p:spPr>
          <a:xfrm>
            <a:off x="3142421" y="259108"/>
            <a:ext cx="5907157" cy="575779"/>
          </a:xfrm>
          <a:solidFill>
            <a:srgbClr val="0070C0">
              <a:alpha val="34000"/>
            </a:srgbClr>
          </a:solidFill>
        </p:spPr>
        <p:txBody>
          <a:bodyPr>
            <a:normAutofit fontScale="90000"/>
          </a:bodyPr>
          <a:lstStyle/>
          <a:p>
            <a:pPr algn="ctr"/>
            <a:r>
              <a:rPr lang="es-AR" dirty="0"/>
              <a:t>Windows 8 &amp; 8.1</a:t>
            </a:r>
          </a:p>
        </p:txBody>
      </p:sp>
      <p:sp>
        <p:nvSpPr>
          <p:cNvPr id="5" name="CuadroTexto 4">
            <a:extLst>
              <a:ext uri="{FF2B5EF4-FFF2-40B4-BE49-F238E27FC236}">
                <a16:creationId xmlns:a16="http://schemas.microsoft.com/office/drawing/2014/main" id="{04BE2A36-C4FD-4644-97D1-91761616462C}"/>
              </a:ext>
            </a:extLst>
          </p:cNvPr>
          <p:cNvSpPr txBox="1"/>
          <p:nvPr/>
        </p:nvSpPr>
        <p:spPr>
          <a:xfrm>
            <a:off x="323557" y="304257"/>
            <a:ext cx="773723" cy="830997"/>
          </a:xfrm>
          <a:prstGeom prst="rect">
            <a:avLst/>
          </a:prstGeom>
          <a:solidFill>
            <a:schemeClr val="bg1"/>
          </a:solidFill>
        </p:spPr>
        <p:txBody>
          <a:bodyPr wrap="square" rtlCol="0">
            <a:spAutoFit/>
          </a:bodyPr>
          <a:lstStyle/>
          <a:p>
            <a:r>
              <a:rPr lang="es-AR" sz="4800" dirty="0"/>
              <a:t>↑</a:t>
            </a:r>
          </a:p>
        </p:txBody>
      </p:sp>
      <p:sp>
        <p:nvSpPr>
          <p:cNvPr id="6" name="Rectángulo 5">
            <a:hlinkClick r:id="rId4" action="ppaction://hlinksldjump"/>
            <a:extLst>
              <a:ext uri="{FF2B5EF4-FFF2-40B4-BE49-F238E27FC236}">
                <a16:creationId xmlns:a16="http://schemas.microsoft.com/office/drawing/2014/main" id="{E5F93C40-1BCD-4AEE-A750-8862D229BD17}"/>
              </a:ext>
            </a:extLst>
          </p:cNvPr>
          <p:cNvSpPr/>
          <p:nvPr/>
        </p:nvSpPr>
        <p:spPr>
          <a:xfrm>
            <a:off x="323556" y="30425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A1BC7B57-B309-4487-A310-A4E2ADBEA64F}"/>
              </a:ext>
            </a:extLst>
          </p:cNvPr>
          <p:cNvSpPr txBox="1"/>
          <p:nvPr/>
        </p:nvSpPr>
        <p:spPr>
          <a:xfrm>
            <a:off x="1289272" y="5883964"/>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9E9BAF26-8F54-4265-881B-021970F31982}"/>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pic>
        <p:nvPicPr>
          <p:cNvPr id="9" name="Imagen 8" descr="Imagen que contiene monitor, interior, captura de pantalla, pared&#10;&#10;Descripción generada con confianza muy alta">
            <a:extLst>
              <a:ext uri="{FF2B5EF4-FFF2-40B4-BE49-F238E27FC236}">
                <a16:creationId xmlns:a16="http://schemas.microsoft.com/office/drawing/2014/main" id="{85012C4A-4709-40E1-8E93-9ADAAC6CCD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6241" y="3591258"/>
            <a:ext cx="4827379" cy="2713336"/>
          </a:xfrm>
          <a:prstGeom prst="rect">
            <a:avLst/>
          </a:prstGeom>
        </p:spPr>
      </p:pic>
      <p:pic>
        <p:nvPicPr>
          <p:cNvPr id="14" name="Imagen 13" descr="Imagen que contiene cielo, sentado, pared, ordenador&#10;&#10;Descripción generada con confianza alta">
            <a:extLst>
              <a:ext uri="{FF2B5EF4-FFF2-40B4-BE49-F238E27FC236}">
                <a16:creationId xmlns:a16="http://schemas.microsoft.com/office/drawing/2014/main" id="{8727CCBA-9C26-4730-AFFA-A1160BB30E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89272" y="1135254"/>
            <a:ext cx="4363101" cy="2456004"/>
          </a:xfrm>
          <a:prstGeom prst="rect">
            <a:avLst/>
          </a:prstGeom>
        </p:spPr>
      </p:pic>
      <p:sp>
        <p:nvSpPr>
          <p:cNvPr id="15" name="Rectangle 19">
            <a:extLst>
              <a:ext uri="{FF2B5EF4-FFF2-40B4-BE49-F238E27FC236}">
                <a16:creationId xmlns:a16="http://schemas.microsoft.com/office/drawing/2014/main" id="{521120AE-2CC5-40E8-9DAC-E82317555A12}"/>
              </a:ext>
            </a:extLst>
          </p:cNvPr>
          <p:cNvSpPr/>
          <p:nvPr/>
        </p:nvSpPr>
        <p:spPr>
          <a:xfrm>
            <a:off x="5844365" y="1135254"/>
            <a:ext cx="5429255" cy="1878852"/>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a:t>Se diseñó de tal forma que todas las plataformas de Microsoft puedan funcionar en él (PC o computadoras personales, teléfonos celulares, tabletas electrónicas o </a:t>
            </a:r>
            <a:r>
              <a:rPr lang="es-AR" dirty="0" err="1"/>
              <a:t>tablets</a:t>
            </a:r>
            <a:r>
              <a:rPr lang="es-AR" dirty="0"/>
              <a:t> y las consolas Xbox).</a:t>
            </a:r>
          </a:p>
          <a:p>
            <a:r>
              <a:rPr lang="es-AR" dirty="0"/>
              <a:t>Tiene los lenguajes HTML5 y JavaScript, y contiene el navegador Internet Explorer 10.</a:t>
            </a:r>
          </a:p>
        </p:txBody>
      </p:sp>
      <p:sp>
        <p:nvSpPr>
          <p:cNvPr id="16" name="Rectangle 19">
            <a:extLst>
              <a:ext uri="{FF2B5EF4-FFF2-40B4-BE49-F238E27FC236}">
                <a16:creationId xmlns:a16="http://schemas.microsoft.com/office/drawing/2014/main" id="{9A15C7FB-D5EA-4ED0-97A9-2B787A084EDF}"/>
              </a:ext>
            </a:extLst>
          </p:cNvPr>
          <p:cNvSpPr/>
          <p:nvPr/>
        </p:nvSpPr>
        <p:spPr>
          <a:xfrm>
            <a:off x="1289272" y="3591258"/>
            <a:ext cx="4363100" cy="300367"/>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Menú inicio de Windows 8</a:t>
            </a:r>
          </a:p>
        </p:txBody>
      </p:sp>
      <p:sp>
        <p:nvSpPr>
          <p:cNvPr id="17" name="Rectangle 19">
            <a:extLst>
              <a:ext uri="{FF2B5EF4-FFF2-40B4-BE49-F238E27FC236}">
                <a16:creationId xmlns:a16="http://schemas.microsoft.com/office/drawing/2014/main" id="{8BC2F164-EBD1-456F-A000-3E537E876FF3}"/>
              </a:ext>
            </a:extLst>
          </p:cNvPr>
          <p:cNvSpPr/>
          <p:nvPr/>
        </p:nvSpPr>
        <p:spPr>
          <a:xfrm>
            <a:off x="6446241" y="6302853"/>
            <a:ext cx="4827378" cy="296039"/>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Windows 8.1</a:t>
            </a:r>
          </a:p>
        </p:txBody>
      </p:sp>
      <p:sp>
        <p:nvSpPr>
          <p:cNvPr id="18" name="Rectangle 19">
            <a:extLst>
              <a:ext uri="{FF2B5EF4-FFF2-40B4-BE49-F238E27FC236}">
                <a16:creationId xmlns:a16="http://schemas.microsoft.com/office/drawing/2014/main" id="{A250EFAC-499D-4109-9826-108C7B2DE5E8}"/>
              </a:ext>
            </a:extLst>
          </p:cNvPr>
          <p:cNvSpPr/>
          <p:nvPr/>
        </p:nvSpPr>
        <p:spPr>
          <a:xfrm>
            <a:off x="692067" y="4265439"/>
            <a:ext cx="5429255" cy="1364973"/>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a:t>En 2013, fue lanzado Windows 8.1, una gran actualización del sistema con mejoras del rendimiento, aplicaciones y un botón para la Pantalla de Inicio. Esta versión incluyó ciertas actualizaciones con mejoras gráficas, de interfaz, de rendimiento y de velocidad.</a:t>
            </a:r>
          </a:p>
        </p:txBody>
      </p:sp>
    </p:spTree>
    <p:extLst>
      <p:ext uri="{BB962C8B-B14F-4D97-AF65-F5344CB8AC3E}">
        <p14:creationId xmlns:p14="http://schemas.microsoft.com/office/powerpoint/2010/main" val="2162732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25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25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250"/>
                                        <p:tgtEl>
                                          <p:spTgt spid="8"/>
                                        </p:tgtEl>
                                      </p:cBhvr>
                                    </p:animEffect>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750"/>
                                        <p:tgtEl>
                                          <p:spTgt spid="15"/>
                                        </p:tgtEl>
                                      </p:cBhvr>
                                    </p:animEffect>
                                  </p:childTnLst>
                                </p:cTn>
                              </p:par>
                            </p:childTnLst>
                          </p:cTn>
                        </p:par>
                        <p:par>
                          <p:cTn id="29" fill="hold">
                            <p:stCondLst>
                              <p:cond delay="2250"/>
                            </p:stCondLst>
                            <p:childTnLst>
                              <p:par>
                                <p:cTn id="30" presetID="22" presetClass="entr" presetSubtype="4"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750"/>
                                        <p:tgtEl>
                                          <p:spTgt spid="16"/>
                                        </p:tgtEl>
                                      </p:cBhvr>
                                    </p:animEffect>
                                  </p:childTnLst>
                                </p:cTn>
                              </p:par>
                            </p:childTnLst>
                          </p:cTn>
                        </p:par>
                        <p:par>
                          <p:cTn id="33" fill="hold">
                            <p:stCondLst>
                              <p:cond delay="3000"/>
                            </p:stCondLst>
                            <p:childTnLst>
                              <p:par>
                                <p:cTn id="34" presetID="22" presetClass="entr" presetSubtype="4"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750"/>
                                        <p:tgtEl>
                                          <p:spTgt spid="17"/>
                                        </p:tgtEl>
                                      </p:cBhvr>
                                    </p:animEffect>
                                  </p:childTnLst>
                                </p:cTn>
                              </p:par>
                            </p:childTnLst>
                          </p:cTn>
                        </p:par>
                        <p:par>
                          <p:cTn id="37" fill="hold">
                            <p:stCondLst>
                              <p:cond delay="3750"/>
                            </p:stCondLst>
                            <p:childTnLst>
                              <p:par>
                                <p:cTn id="38" presetID="22" presetClass="entr" presetSubtype="4"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15" grpId="0" animBg="1"/>
      <p:bldP spid="16" grpId="0" animBg="1"/>
      <p:bldP spid="17" grpId="0" animBg="1"/>
      <p:bldP spid="1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68F12D-1DD6-46FC-A103-842AFD7FCB42}"/>
              </a:ext>
            </a:extLst>
          </p:cNvPr>
          <p:cNvSpPr>
            <a:spLocks noGrp="1"/>
          </p:cNvSpPr>
          <p:nvPr>
            <p:ph type="title"/>
          </p:nvPr>
        </p:nvSpPr>
        <p:spPr>
          <a:xfrm>
            <a:off x="3142421" y="259108"/>
            <a:ext cx="5907157" cy="575779"/>
          </a:xfrm>
          <a:solidFill>
            <a:srgbClr val="0070C0">
              <a:alpha val="34000"/>
            </a:srgbClr>
          </a:solidFill>
        </p:spPr>
        <p:txBody>
          <a:bodyPr>
            <a:normAutofit fontScale="90000"/>
          </a:bodyPr>
          <a:lstStyle/>
          <a:p>
            <a:pPr algn="ctr"/>
            <a:r>
              <a:rPr lang="es-AR" dirty="0">
                <a:solidFill>
                  <a:schemeClr val="bg1"/>
                </a:solidFill>
              </a:rPr>
              <a:t>Windows 10</a:t>
            </a:r>
          </a:p>
        </p:txBody>
      </p:sp>
      <p:sp>
        <p:nvSpPr>
          <p:cNvPr id="5" name="CuadroTexto 4">
            <a:extLst>
              <a:ext uri="{FF2B5EF4-FFF2-40B4-BE49-F238E27FC236}">
                <a16:creationId xmlns:a16="http://schemas.microsoft.com/office/drawing/2014/main" id="{04BE2A36-C4FD-4644-97D1-91761616462C}"/>
              </a:ext>
            </a:extLst>
          </p:cNvPr>
          <p:cNvSpPr txBox="1"/>
          <p:nvPr/>
        </p:nvSpPr>
        <p:spPr>
          <a:xfrm>
            <a:off x="707020" y="259109"/>
            <a:ext cx="773723" cy="830997"/>
          </a:xfrm>
          <a:prstGeom prst="rect">
            <a:avLst/>
          </a:prstGeom>
          <a:solidFill>
            <a:schemeClr val="bg1"/>
          </a:solidFill>
        </p:spPr>
        <p:txBody>
          <a:bodyPr wrap="square" rtlCol="0">
            <a:spAutoFit/>
          </a:bodyPr>
          <a:lstStyle/>
          <a:p>
            <a:r>
              <a:rPr lang="es-AR" sz="4800" dirty="0"/>
              <a:t>↑</a:t>
            </a:r>
          </a:p>
        </p:txBody>
      </p:sp>
      <p:sp>
        <p:nvSpPr>
          <p:cNvPr id="6" name="Rectángulo 5">
            <a:hlinkClick r:id="rId3" action="ppaction://hlinksldjump"/>
            <a:extLst>
              <a:ext uri="{FF2B5EF4-FFF2-40B4-BE49-F238E27FC236}">
                <a16:creationId xmlns:a16="http://schemas.microsoft.com/office/drawing/2014/main" id="{E5F93C40-1BCD-4AEE-A750-8862D229BD17}"/>
              </a:ext>
            </a:extLst>
          </p:cNvPr>
          <p:cNvSpPr/>
          <p:nvPr/>
        </p:nvSpPr>
        <p:spPr>
          <a:xfrm>
            <a:off x="710418" y="259108"/>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CuadroTexto 7">
            <a:hlinkClick r:id="rId4" action="ppaction://hlinksldjump"/>
            <a:extLst>
              <a:ext uri="{FF2B5EF4-FFF2-40B4-BE49-F238E27FC236}">
                <a16:creationId xmlns:a16="http://schemas.microsoft.com/office/drawing/2014/main" id="{9E9BAF26-8F54-4265-881B-021970F31982}"/>
              </a:ext>
            </a:extLst>
          </p:cNvPr>
          <p:cNvSpPr txBox="1"/>
          <p:nvPr/>
        </p:nvSpPr>
        <p:spPr>
          <a:xfrm rot="10800000">
            <a:off x="129386" y="6003232"/>
            <a:ext cx="967893" cy="1107996"/>
          </a:xfrm>
          <a:prstGeom prst="rect">
            <a:avLst/>
          </a:prstGeom>
          <a:noFill/>
          <a:ln>
            <a:noFill/>
          </a:ln>
        </p:spPr>
        <p:txBody>
          <a:bodyPr wrap="square" rtlCol="0">
            <a:spAutoFit/>
          </a:bodyPr>
          <a:lstStyle/>
          <a:p>
            <a:r>
              <a:rPr lang="es-AR" sz="6600" dirty="0">
                <a:solidFill>
                  <a:schemeClr val="bg1"/>
                </a:solidFill>
                <a:latin typeface="Lucida Handwriting" panose="03010101010101010101" pitchFamily="66" charset="0"/>
              </a:rPr>
              <a:t>→</a:t>
            </a:r>
          </a:p>
        </p:txBody>
      </p:sp>
      <p:sp>
        <p:nvSpPr>
          <p:cNvPr id="19" name="Rectangle 19">
            <a:extLst>
              <a:ext uri="{FF2B5EF4-FFF2-40B4-BE49-F238E27FC236}">
                <a16:creationId xmlns:a16="http://schemas.microsoft.com/office/drawing/2014/main" id="{35152A7D-3D40-4D0B-98A3-05F05B702CC5}"/>
              </a:ext>
            </a:extLst>
          </p:cNvPr>
          <p:cNvSpPr/>
          <p:nvPr/>
        </p:nvSpPr>
        <p:spPr>
          <a:xfrm>
            <a:off x="2626885" y="1090105"/>
            <a:ext cx="5429255" cy="1364973"/>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a:t>Windows 10 es el nombre de la actual versión del sistema operativo. Fue presentado en 2014 e incluye el regreso del menú de Inicio, un sistema de tareas completamente renovado y cambios en el símbolo del sistema.</a:t>
            </a:r>
          </a:p>
        </p:txBody>
      </p:sp>
      <p:sp>
        <p:nvSpPr>
          <p:cNvPr id="20" name="Rectangle 19">
            <a:extLst>
              <a:ext uri="{FF2B5EF4-FFF2-40B4-BE49-F238E27FC236}">
                <a16:creationId xmlns:a16="http://schemas.microsoft.com/office/drawing/2014/main" id="{1C27F626-C286-4B8D-808E-133EA4E538D3}"/>
              </a:ext>
            </a:extLst>
          </p:cNvPr>
          <p:cNvSpPr/>
          <p:nvPr/>
        </p:nvSpPr>
        <p:spPr>
          <a:xfrm>
            <a:off x="6470258" y="3030857"/>
            <a:ext cx="3013687" cy="2471531"/>
          </a:xfrm>
          <a:prstGeom prst="rect">
            <a:avLst/>
          </a:prstGeom>
          <a:solidFill>
            <a:schemeClr val="accent1">
              <a:lumMod val="75000"/>
              <a:alpha val="58000"/>
            </a:schemeClr>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a:t>Incluye mejoras gráficas, personalización y muchas aplicaciones. Presenta un nuevo navegador (Microsoft Edge) y un asistente personal de voz: Cortana. Se trata de un sistema operativo de servicio con varias actualizaciones mayores.</a:t>
            </a:r>
          </a:p>
        </p:txBody>
      </p:sp>
    </p:spTree>
    <p:extLst>
      <p:ext uri="{BB962C8B-B14F-4D97-AF65-F5344CB8AC3E}">
        <p14:creationId xmlns:p14="http://schemas.microsoft.com/office/powerpoint/2010/main" val="3418505848"/>
      </p:ext>
    </p:extLst>
  </p:cSld>
  <p:clrMapOvr>
    <a:masterClrMapping/>
  </p:clrMapOvr>
  <mc:AlternateContent xmlns:mc="http://schemas.openxmlformats.org/markup-compatibility/2006" xmlns:p14="http://schemas.microsoft.com/office/powerpoint/2010/main">
    <mc:Choice Requires="p14">
      <p:transition spd="slow" p14:dur="1500">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25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250"/>
                                        <p:tgtEl>
                                          <p:spTgt spid="8"/>
                                        </p:tgtEl>
                                      </p:cBhvr>
                                    </p:animEffect>
                                  </p:childTnLst>
                                </p:cTn>
                              </p:par>
                            </p:childTnLst>
                          </p:cTn>
                        </p:par>
                        <p:par>
                          <p:cTn id="14" fill="hold">
                            <p:stCondLst>
                              <p:cond delay="1250"/>
                            </p:stCondLst>
                            <p:childTnLst>
                              <p:par>
                                <p:cTn id="15" presetID="22" presetClass="entr" presetSubtype="4"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750"/>
                                        <p:tgtEl>
                                          <p:spTgt spid="19"/>
                                        </p:tgtEl>
                                      </p:cBhvr>
                                    </p:animEffect>
                                  </p:childTnLst>
                                </p:cTn>
                              </p:par>
                            </p:childTnLst>
                          </p:cTn>
                        </p:par>
                        <p:par>
                          <p:cTn id="18" fill="hold">
                            <p:stCondLst>
                              <p:cond delay="2000"/>
                            </p:stCondLst>
                            <p:childTnLst>
                              <p:par>
                                <p:cTn id="19" presetID="22" presetClass="entr" presetSubtype="4"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9" grpId="0" animBg="1"/>
      <p:bldP spid="2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5" name="Marcador de contenido 4"/>
          <p:cNvSpPr>
            <a:spLocks noGrp="1"/>
          </p:cNvSpPr>
          <p:nvPr>
            <p:ph idx="1"/>
          </p:nvPr>
        </p:nvSpPr>
        <p:spPr>
          <a:xfrm>
            <a:off x="838200" y="313899"/>
            <a:ext cx="10515600" cy="6237026"/>
          </a:xfrm>
          <a:solidFill>
            <a:schemeClr val="tx1">
              <a:alpha val="70000"/>
            </a:schemeClr>
          </a:solidFill>
        </p:spPr>
        <p:txBody>
          <a:bodyPr/>
          <a:lstStyle/>
          <a:p>
            <a:pPr marL="0" indent="0">
              <a:buNone/>
            </a:pPr>
            <a:r>
              <a:rPr lang="es-AR" dirty="0">
                <a:solidFill>
                  <a:srgbClr val="4AE335"/>
                </a:solidFill>
              </a:rPr>
              <a:t>Créditos:</a:t>
            </a:r>
          </a:p>
          <a:p>
            <a:pPr>
              <a:buFontTx/>
              <a:buChar char="-"/>
            </a:pPr>
            <a:r>
              <a:rPr lang="es-AR" dirty="0">
                <a:solidFill>
                  <a:srgbClr val="4AE335"/>
                </a:solidFill>
              </a:rPr>
              <a:t>Nahuel </a:t>
            </a:r>
            <a:r>
              <a:rPr lang="es-AR" dirty="0" err="1">
                <a:solidFill>
                  <a:srgbClr val="4AE335"/>
                </a:solidFill>
              </a:rPr>
              <a:t>Sirro</a:t>
            </a:r>
            <a:r>
              <a:rPr lang="es-AR" dirty="0">
                <a:solidFill>
                  <a:srgbClr val="4AE335"/>
                </a:solidFill>
              </a:rPr>
              <a:t>:</a:t>
            </a:r>
          </a:p>
          <a:p>
            <a:pPr lvl="1">
              <a:buFontTx/>
              <a:buChar char="-"/>
            </a:pPr>
            <a:r>
              <a:rPr lang="es-AR" dirty="0">
                <a:solidFill>
                  <a:srgbClr val="4AE335"/>
                </a:solidFill>
              </a:rPr>
              <a:t>Conceptos de sistemas operativos.</a:t>
            </a:r>
          </a:p>
          <a:p>
            <a:pPr>
              <a:buFontTx/>
              <a:buChar char="-"/>
            </a:pPr>
            <a:r>
              <a:rPr lang="es-AR" dirty="0">
                <a:solidFill>
                  <a:srgbClr val="4AE335"/>
                </a:solidFill>
              </a:rPr>
              <a:t>Martín </a:t>
            </a:r>
            <a:r>
              <a:rPr lang="es-AR" dirty="0" err="1">
                <a:solidFill>
                  <a:srgbClr val="4AE335"/>
                </a:solidFill>
              </a:rPr>
              <a:t>Vilche</a:t>
            </a:r>
            <a:r>
              <a:rPr lang="es-AR" dirty="0">
                <a:solidFill>
                  <a:srgbClr val="4AE335"/>
                </a:solidFill>
              </a:rPr>
              <a:t>:</a:t>
            </a:r>
          </a:p>
          <a:p>
            <a:pPr lvl="1">
              <a:buFontTx/>
              <a:buChar char="-"/>
            </a:pPr>
            <a:r>
              <a:rPr lang="es-AR" dirty="0">
                <a:solidFill>
                  <a:srgbClr val="4AE335"/>
                </a:solidFill>
              </a:rPr>
              <a:t>Historia de Linux.</a:t>
            </a:r>
          </a:p>
          <a:p>
            <a:pPr lvl="1">
              <a:buFontTx/>
              <a:buChar char="-"/>
            </a:pPr>
            <a:r>
              <a:rPr lang="es-AR" dirty="0">
                <a:solidFill>
                  <a:srgbClr val="4AE335"/>
                </a:solidFill>
              </a:rPr>
              <a:t>Distribuciones de Linux (Fedora y </a:t>
            </a:r>
            <a:r>
              <a:rPr lang="es-AR" dirty="0" err="1">
                <a:solidFill>
                  <a:srgbClr val="4AE335"/>
                </a:solidFill>
              </a:rPr>
              <a:t>Arch</a:t>
            </a:r>
            <a:r>
              <a:rPr lang="es-AR" dirty="0">
                <a:solidFill>
                  <a:srgbClr val="4AE335"/>
                </a:solidFill>
              </a:rPr>
              <a:t> Linux).</a:t>
            </a:r>
          </a:p>
          <a:p>
            <a:pPr>
              <a:buFontTx/>
              <a:buChar char="-"/>
            </a:pPr>
            <a:r>
              <a:rPr lang="es-AR" dirty="0">
                <a:solidFill>
                  <a:srgbClr val="4AE335"/>
                </a:solidFill>
              </a:rPr>
              <a:t>Leandro </a:t>
            </a:r>
            <a:r>
              <a:rPr lang="es-AR" dirty="0" err="1">
                <a:solidFill>
                  <a:srgbClr val="4AE335"/>
                </a:solidFill>
              </a:rPr>
              <a:t>Martinez</a:t>
            </a:r>
            <a:r>
              <a:rPr lang="es-AR" dirty="0">
                <a:solidFill>
                  <a:srgbClr val="4AE335"/>
                </a:solidFill>
              </a:rPr>
              <a:t>:</a:t>
            </a:r>
          </a:p>
          <a:p>
            <a:pPr lvl="1">
              <a:buFontTx/>
              <a:buChar char="-"/>
            </a:pPr>
            <a:r>
              <a:rPr lang="es-AR" dirty="0">
                <a:solidFill>
                  <a:srgbClr val="4AE335"/>
                </a:solidFill>
              </a:rPr>
              <a:t>Distribuciones de Linux (Debian y Ubuntu).</a:t>
            </a:r>
          </a:p>
          <a:p>
            <a:pPr>
              <a:buFontTx/>
              <a:buChar char="-"/>
            </a:pPr>
            <a:r>
              <a:rPr lang="es-AR" dirty="0">
                <a:solidFill>
                  <a:srgbClr val="4AE335"/>
                </a:solidFill>
              </a:rPr>
              <a:t>Julieta Barraza:</a:t>
            </a:r>
          </a:p>
          <a:p>
            <a:pPr lvl="1">
              <a:buFontTx/>
              <a:buChar char="-"/>
            </a:pPr>
            <a:r>
              <a:rPr lang="es-AR" dirty="0">
                <a:solidFill>
                  <a:srgbClr val="4AE335"/>
                </a:solidFill>
              </a:rPr>
              <a:t>Historia de Windows.</a:t>
            </a:r>
          </a:p>
          <a:p>
            <a:pPr lvl="1">
              <a:buFontTx/>
              <a:buChar char="-"/>
            </a:pPr>
            <a:r>
              <a:rPr lang="es-AR" dirty="0">
                <a:solidFill>
                  <a:srgbClr val="4AE335"/>
                </a:solidFill>
              </a:rPr>
              <a:t>Versiones de Windows (Windows 1.0 a Windows 98).</a:t>
            </a:r>
          </a:p>
          <a:p>
            <a:pPr>
              <a:buFontTx/>
              <a:buChar char="-"/>
            </a:pPr>
            <a:r>
              <a:rPr lang="es-AR" dirty="0">
                <a:solidFill>
                  <a:srgbClr val="4AE335"/>
                </a:solidFill>
              </a:rPr>
              <a:t>Tabatha Peralta:</a:t>
            </a:r>
          </a:p>
          <a:p>
            <a:pPr lvl="1">
              <a:buFontTx/>
              <a:buChar char="-"/>
            </a:pPr>
            <a:r>
              <a:rPr lang="es-AR" dirty="0">
                <a:solidFill>
                  <a:srgbClr val="4AE335"/>
                </a:solidFill>
              </a:rPr>
              <a:t>Versiones de Windows (Windows 2000 a Windows 10).</a:t>
            </a:r>
          </a:p>
          <a:p>
            <a:pPr marL="0" indent="0">
              <a:buNone/>
            </a:pPr>
            <a:endParaRPr lang="es-AR" dirty="0">
              <a:solidFill>
                <a:schemeClr val="bg1"/>
              </a:solidFill>
            </a:endParaRPr>
          </a:p>
          <a:p>
            <a:pPr marL="0" indent="0">
              <a:buNone/>
            </a:pPr>
            <a:endParaRPr lang="es-AR" u="sng" dirty="0">
              <a:solidFill>
                <a:schemeClr val="bg1"/>
              </a:solidFill>
            </a:endParaRPr>
          </a:p>
        </p:txBody>
      </p:sp>
      <p:sp>
        <p:nvSpPr>
          <p:cNvPr id="3" name="CuadroTexto 2">
            <a:extLst>
              <a:ext uri="{FF2B5EF4-FFF2-40B4-BE49-F238E27FC236}">
                <a16:creationId xmlns:a16="http://schemas.microsoft.com/office/drawing/2014/main" id="{0C5EB601-148B-4C62-93E3-11DC31561296}"/>
              </a:ext>
            </a:extLst>
          </p:cNvPr>
          <p:cNvSpPr txBox="1"/>
          <p:nvPr/>
        </p:nvSpPr>
        <p:spPr>
          <a:xfrm>
            <a:off x="10636348" y="307075"/>
            <a:ext cx="717452" cy="830997"/>
          </a:xfrm>
          <a:prstGeom prst="rect">
            <a:avLst/>
          </a:prstGeom>
          <a:solidFill>
            <a:schemeClr val="accent6">
              <a:lumMod val="75000"/>
              <a:alpha val="50000"/>
            </a:schemeClr>
          </a:solidFill>
        </p:spPr>
        <p:txBody>
          <a:bodyPr wrap="square" rtlCol="0">
            <a:spAutoFit/>
          </a:bodyPr>
          <a:lstStyle/>
          <a:p>
            <a:r>
              <a:rPr lang="es-AR" sz="4800" dirty="0">
                <a:solidFill>
                  <a:schemeClr val="bg1"/>
                </a:solidFill>
              </a:rPr>
              <a:t>↑</a:t>
            </a:r>
          </a:p>
        </p:txBody>
      </p:sp>
      <p:sp>
        <p:nvSpPr>
          <p:cNvPr id="4" name="Rectángulo 3">
            <a:hlinkClick r:id="rId3" action="ppaction://hlinksldjump"/>
            <a:extLst>
              <a:ext uri="{FF2B5EF4-FFF2-40B4-BE49-F238E27FC236}">
                <a16:creationId xmlns:a16="http://schemas.microsoft.com/office/drawing/2014/main" id="{1A58543C-EBA4-46A5-83F3-F8074213ED17}"/>
              </a:ext>
            </a:extLst>
          </p:cNvPr>
          <p:cNvSpPr/>
          <p:nvPr/>
        </p:nvSpPr>
        <p:spPr>
          <a:xfrm>
            <a:off x="10636348" y="319021"/>
            <a:ext cx="717452" cy="825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4710884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28000"/>
                    </a14:imgEffect>
                  </a14:imgLayer>
                </a14:imgProps>
              </a:ext>
            </a:extLst>
          </a:blip>
          <a:srcRect/>
          <a:stretch>
            <a:fillRect l="-16000" r="-16000"/>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7837248-DF24-47B5-A164-D697D7029305}"/>
              </a:ext>
            </a:extLst>
          </p:cNvPr>
          <p:cNvSpPr txBox="1"/>
          <p:nvPr/>
        </p:nvSpPr>
        <p:spPr>
          <a:xfrm>
            <a:off x="1630017" y="463826"/>
            <a:ext cx="9289774" cy="707886"/>
          </a:xfrm>
          <a:prstGeom prst="rect">
            <a:avLst/>
          </a:prstGeom>
          <a:solidFill>
            <a:schemeClr val="tx1">
              <a:alpha val="80000"/>
            </a:schemeClr>
          </a:solidFill>
        </p:spPr>
        <p:txBody>
          <a:bodyPr wrap="square" rtlCol="0">
            <a:spAutoFit/>
          </a:bodyPr>
          <a:lstStyle/>
          <a:p>
            <a:pPr algn="ctr"/>
            <a:r>
              <a:rPr lang="es-AR" sz="4000" dirty="0">
                <a:solidFill>
                  <a:schemeClr val="bg1"/>
                </a:solidFill>
              </a:rPr>
              <a:t>Tipos de Sistemas Operativos.</a:t>
            </a:r>
          </a:p>
        </p:txBody>
      </p:sp>
      <p:sp>
        <p:nvSpPr>
          <p:cNvPr id="5" name="CuadroTexto 4">
            <a:extLst>
              <a:ext uri="{FF2B5EF4-FFF2-40B4-BE49-F238E27FC236}">
                <a16:creationId xmlns:a16="http://schemas.microsoft.com/office/drawing/2014/main" id="{40C3D3E8-9CFF-4C2B-9C33-6CEDD0B3F060}"/>
              </a:ext>
            </a:extLst>
          </p:cNvPr>
          <p:cNvSpPr txBox="1"/>
          <p:nvPr/>
        </p:nvSpPr>
        <p:spPr>
          <a:xfrm>
            <a:off x="323557" y="304257"/>
            <a:ext cx="773723" cy="830997"/>
          </a:xfrm>
          <a:prstGeom prst="rect">
            <a:avLst/>
          </a:prstGeom>
          <a:solidFill>
            <a:schemeClr val="tx1">
              <a:lumMod val="95000"/>
              <a:lumOff val="5000"/>
            </a:schemeClr>
          </a:solidFill>
        </p:spPr>
        <p:txBody>
          <a:bodyPr wrap="square" rtlCol="0">
            <a:spAutoFit/>
          </a:bodyPr>
          <a:lstStyle/>
          <a:p>
            <a:r>
              <a:rPr lang="es-AR" sz="4800" dirty="0">
                <a:solidFill>
                  <a:schemeClr val="bg1"/>
                </a:solidFill>
              </a:rPr>
              <a:t>↑</a:t>
            </a:r>
          </a:p>
        </p:txBody>
      </p:sp>
      <p:sp>
        <p:nvSpPr>
          <p:cNvPr id="6" name="Rectángulo 5">
            <a:hlinkClick r:id="rId4" action="ppaction://hlinksldjump"/>
            <a:extLst>
              <a:ext uri="{FF2B5EF4-FFF2-40B4-BE49-F238E27FC236}">
                <a16:creationId xmlns:a16="http://schemas.microsoft.com/office/drawing/2014/main" id="{D6771904-7384-40B1-95DA-5DBB0DA0E991}"/>
              </a:ext>
            </a:extLst>
          </p:cNvPr>
          <p:cNvSpPr/>
          <p:nvPr/>
        </p:nvSpPr>
        <p:spPr>
          <a:xfrm>
            <a:off x="323556" y="30734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B4954230-9F3A-4789-B430-B6F9B1D45D7F}"/>
              </a:ext>
            </a:extLst>
          </p:cNvPr>
          <p:cNvSpPr txBox="1"/>
          <p:nvPr/>
        </p:nvSpPr>
        <p:spPr>
          <a:xfrm>
            <a:off x="1258472" y="5823610"/>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CBFB411B-A5A7-4F99-96D0-A7AFFC706C3D}"/>
              </a:ext>
            </a:extLst>
          </p:cNvPr>
          <p:cNvSpPr txBox="1"/>
          <p:nvPr/>
        </p:nvSpPr>
        <p:spPr>
          <a:xfrm rot="10800000">
            <a:off x="226470" y="5916374"/>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pic>
        <p:nvPicPr>
          <p:cNvPr id="11" name="Imagen 10">
            <a:extLst>
              <a:ext uri="{FF2B5EF4-FFF2-40B4-BE49-F238E27FC236}">
                <a16:creationId xmlns:a16="http://schemas.microsoft.com/office/drawing/2014/main" id="{8AC28984-4765-4E43-91CE-784580D6010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2522" y="1389042"/>
            <a:ext cx="1061842" cy="1061842"/>
          </a:xfrm>
          <a:prstGeom prst="rect">
            <a:avLst/>
          </a:prstGeom>
        </p:spPr>
      </p:pic>
      <p:sp>
        <p:nvSpPr>
          <p:cNvPr id="12" name="CuadroTexto 11">
            <a:extLst>
              <a:ext uri="{FF2B5EF4-FFF2-40B4-BE49-F238E27FC236}">
                <a16:creationId xmlns:a16="http://schemas.microsoft.com/office/drawing/2014/main" id="{FDFF89A5-351C-4892-A29C-6E068D7EC0E6}"/>
              </a:ext>
            </a:extLst>
          </p:cNvPr>
          <p:cNvSpPr txBox="1"/>
          <p:nvPr/>
        </p:nvSpPr>
        <p:spPr>
          <a:xfrm>
            <a:off x="1194363" y="1422410"/>
            <a:ext cx="3761949" cy="400110"/>
          </a:xfrm>
          <a:prstGeom prst="rect">
            <a:avLst/>
          </a:prstGeom>
          <a:solidFill>
            <a:schemeClr val="tx1">
              <a:alpha val="80000"/>
            </a:schemeClr>
          </a:solidFill>
        </p:spPr>
        <p:txBody>
          <a:bodyPr wrap="square" rtlCol="0">
            <a:spAutoFit/>
          </a:bodyPr>
          <a:lstStyle/>
          <a:p>
            <a:pPr algn="ctr"/>
            <a:r>
              <a:rPr lang="es-AR" sz="2000" dirty="0">
                <a:solidFill>
                  <a:schemeClr val="bg1"/>
                </a:solidFill>
              </a:rPr>
              <a:t>Sistema operativo en tiempo real</a:t>
            </a:r>
          </a:p>
        </p:txBody>
      </p:sp>
      <p:sp>
        <p:nvSpPr>
          <p:cNvPr id="13" name="CuadroTexto 12">
            <a:extLst>
              <a:ext uri="{FF2B5EF4-FFF2-40B4-BE49-F238E27FC236}">
                <a16:creationId xmlns:a16="http://schemas.microsoft.com/office/drawing/2014/main" id="{C5A9B2E8-8083-4E87-A439-84250575D6DE}"/>
              </a:ext>
            </a:extLst>
          </p:cNvPr>
          <p:cNvSpPr txBox="1"/>
          <p:nvPr/>
        </p:nvSpPr>
        <p:spPr>
          <a:xfrm>
            <a:off x="1194362" y="1879856"/>
            <a:ext cx="3761949" cy="1631216"/>
          </a:xfrm>
          <a:prstGeom prst="rect">
            <a:avLst/>
          </a:prstGeom>
          <a:solidFill>
            <a:schemeClr val="tx1">
              <a:alpha val="80000"/>
            </a:schemeClr>
          </a:solidFill>
        </p:spPr>
        <p:txBody>
          <a:bodyPr wrap="square" rtlCol="0">
            <a:spAutoFit/>
          </a:bodyPr>
          <a:lstStyle/>
          <a:p>
            <a:pPr algn="ctr"/>
            <a:r>
              <a:rPr lang="es-AR" sz="2000" dirty="0">
                <a:solidFill>
                  <a:schemeClr val="bg1"/>
                </a:solidFill>
              </a:rPr>
              <a:t>Se controlan los recursos del equipo para que una operación específica sea ejecutada siempre, durante el mismo periodo de tiempo</a:t>
            </a:r>
          </a:p>
        </p:txBody>
      </p:sp>
      <p:pic>
        <p:nvPicPr>
          <p:cNvPr id="15" name="Imagen 14">
            <a:extLst>
              <a:ext uri="{FF2B5EF4-FFF2-40B4-BE49-F238E27FC236}">
                <a16:creationId xmlns:a16="http://schemas.microsoft.com/office/drawing/2014/main" id="{CD03F470-8F15-4FEE-A137-EE0BA5D925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4722" y="2343479"/>
            <a:ext cx="1222556" cy="1222556"/>
          </a:xfrm>
          <a:prstGeom prst="rect">
            <a:avLst/>
          </a:prstGeom>
        </p:spPr>
      </p:pic>
      <p:sp>
        <p:nvSpPr>
          <p:cNvPr id="16" name="CuadroTexto 15">
            <a:extLst>
              <a:ext uri="{FF2B5EF4-FFF2-40B4-BE49-F238E27FC236}">
                <a16:creationId xmlns:a16="http://schemas.microsoft.com/office/drawing/2014/main" id="{738A80F6-8CA7-486A-B784-A3B859900986}"/>
              </a:ext>
            </a:extLst>
          </p:cNvPr>
          <p:cNvSpPr txBox="1"/>
          <p:nvPr/>
        </p:nvSpPr>
        <p:spPr>
          <a:xfrm>
            <a:off x="6819911" y="1422410"/>
            <a:ext cx="3761949" cy="400110"/>
          </a:xfrm>
          <a:prstGeom prst="rect">
            <a:avLst/>
          </a:prstGeom>
          <a:solidFill>
            <a:schemeClr val="tx1">
              <a:alpha val="80000"/>
            </a:schemeClr>
          </a:solidFill>
        </p:spPr>
        <p:txBody>
          <a:bodyPr wrap="square" rtlCol="0">
            <a:spAutoFit/>
          </a:bodyPr>
          <a:lstStyle/>
          <a:p>
            <a:pPr algn="ctr"/>
            <a:r>
              <a:rPr lang="es-AR" sz="2000" dirty="0">
                <a:solidFill>
                  <a:schemeClr val="bg1"/>
                </a:solidFill>
              </a:rPr>
              <a:t>Monousuario (Monotarea)</a:t>
            </a:r>
          </a:p>
        </p:txBody>
      </p:sp>
      <p:sp>
        <p:nvSpPr>
          <p:cNvPr id="17" name="CuadroTexto 16">
            <a:extLst>
              <a:ext uri="{FF2B5EF4-FFF2-40B4-BE49-F238E27FC236}">
                <a16:creationId xmlns:a16="http://schemas.microsoft.com/office/drawing/2014/main" id="{0951C3B6-261A-4191-8EC3-C55F73C13C10}"/>
              </a:ext>
            </a:extLst>
          </p:cNvPr>
          <p:cNvSpPr txBox="1"/>
          <p:nvPr/>
        </p:nvSpPr>
        <p:spPr>
          <a:xfrm>
            <a:off x="6819911" y="1939094"/>
            <a:ext cx="3761949" cy="1015663"/>
          </a:xfrm>
          <a:prstGeom prst="rect">
            <a:avLst/>
          </a:prstGeom>
          <a:solidFill>
            <a:schemeClr val="tx1">
              <a:alpha val="80000"/>
            </a:schemeClr>
          </a:solidFill>
        </p:spPr>
        <p:txBody>
          <a:bodyPr wrap="square" rtlCol="0">
            <a:spAutoFit/>
          </a:bodyPr>
          <a:lstStyle/>
          <a:p>
            <a:pPr algn="ctr"/>
            <a:r>
              <a:rPr lang="es-AR" sz="2000" dirty="0">
                <a:solidFill>
                  <a:schemeClr val="bg1"/>
                </a:solidFill>
              </a:rPr>
              <a:t>Este sistema operativo fue creado para que un único usuario pueda hacer una cosa a la vez.</a:t>
            </a:r>
          </a:p>
        </p:txBody>
      </p:sp>
      <p:sp>
        <p:nvSpPr>
          <p:cNvPr id="18" name="CuadroTexto 17">
            <a:extLst>
              <a:ext uri="{FF2B5EF4-FFF2-40B4-BE49-F238E27FC236}">
                <a16:creationId xmlns:a16="http://schemas.microsoft.com/office/drawing/2014/main" id="{98B204D0-16A6-4090-8B6A-9AEC2C6EA397}"/>
              </a:ext>
            </a:extLst>
          </p:cNvPr>
          <p:cNvSpPr txBox="1"/>
          <p:nvPr/>
        </p:nvSpPr>
        <p:spPr>
          <a:xfrm>
            <a:off x="6819911" y="3228945"/>
            <a:ext cx="3761949" cy="400110"/>
          </a:xfrm>
          <a:prstGeom prst="rect">
            <a:avLst/>
          </a:prstGeom>
          <a:solidFill>
            <a:schemeClr val="tx1">
              <a:alpha val="80000"/>
            </a:schemeClr>
          </a:solidFill>
        </p:spPr>
        <p:txBody>
          <a:bodyPr wrap="square" rtlCol="0">
            <a:spAutoFit/>
          </a:bodyPr>
          <a:lstStyle/>
          <a:p>
            <a:pPr algn="ctr"/>
            <a:r>
              <a:rPr lang="es-AR" sz="2000" dirty="0">
                <a:solidFill>
                  <a:schemeClr val="bg1"/>
                </a:solidFill>
              </a:rPr>
              <a:t>Monousuario (Multitarea)</a:t>
            </a:r>
          </a:p>
        </p:txBody>
      </p:sp>
      <p:sp>
        <p:nvSpPr>
          <p:cNvPr id="19" name="CuadroTexto 18">
            <a:extLst>
              <a:ext uri="{FF2B5EF4-FFF2-40B4-BE49-F238E27FC236}">
                <a16:creationId xmlns:a16="http://schemas.microsoft.com/office/drawing/2014/main" id="{C6BCDE59-E271-4EDD-93FC-2E13B556BACD}"/>
              </a:ext>
            </a:extLst>
          </p:cNvPr>
          <p:cNvSpPr txBox="1"/>
          <p:nvPr/>
        </p:nvSpPr>
        <p:spPr>
          <a:xfrm>
            <a:off x="6819911" y="3745629"/>
            <a:ext cx="3761949" cy="1938992"/>
          </a:xfrm>
          <a:prstGeom prst="rect">
            <a:avLst/>
          </a:prstGeom>
          <a:solidFill>
            <a:schemeClr val="tx1">
              <a:alpha val="80000"/>
            </a:schemeClr>
          </a:solidFill>
        </p:spPr>
        <p:txBody>
          <a:bodyPr wrap="square" rtlCol="0">
            <a:spAutoFit/>
          </a:bodyPr>
          <a:lstStyle/>
          <a:p>
            <a:r>
              <a:rPr lang="es-AR" sz="2000" dirty="0">
                <a:solidFill>
                  <a:schemeClr val="bg1"/>
                </a:solidFill>
              </a:rPr>
              <a:t>Este tipo de sistema operativo es el más utilizado en computadoras de escritorio y notebooks. Permiten que un único usuario utilice varios programas al mismo tiempo.</a:t>
            </a:r>
          </a:p>
        </p:txBody>
      </p:sp>
      <p:pic>
        <p:nvPicPr>
          <p:cNvPr id="21" name="Imagen 20" descr="Imagen que contiene huevo&#10;&#10;Descripción generada con confianza alta">
            <a:extLst>
              <a:ext uri="{FF2B5EF4-FFF2-40B4-BE49-F238E27FC236}">
                <a16:creationId xmlns:a16="http://schemas.microsoft.com/office/drawing/2014/main" id="{7790ED9F-C136-4DC6-8B62-E7512C257B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2522" y="3761088"/>
            <a:ext cx="1470991" cy="1470991"/>
          </a:xfrm>
          <a:prstGeom prst="rect">
            <a:avLst/>
          </a:prstGeom>
        </p:spPr>
      </p:pic>
      <p:sp>
        <p:nvSpPr>
          <p:cNvPr id="22" name="CuadroTexto 21">
            <a:extLst>
              <a:ext uri="{FF2B5EF4-FFF2-40B4-BE49-F238E27FC236}">
                <a16:creationId xmlns:a16="http://schemas.microsoft.com/office/drawing/2014/main" id="{330324C8-F94D-4551-B9D5-1411530EEB3E}"/>
              </a:ext>
            </a:extLst>
          </p:cNvPr>
          <p:cNvSpPr txBox="1"/>
          <p:nvPr/>
        </p:nvSpPr>
        <p:spPr>
          <a:xfrm>
            <a:off x="1850345" y="3957511"/>
            <a:ext cx="3761949" cy="400110"/>
          </a:xfrm>
          <a:prstGeom prst="rect">
            <a:avLst/>
          </a:prstGeom>
          <a:solidFill>
            <a:schemeClr val="tx1">
              <a:alpha val="80000"/>
            </a:schemeClr>
          </a:solidFill>
        </p:spPr>
        <p:txBody>
          <a:bodyPr wrap="square" rtlCol="0">
            <a:spAutoFit/>
          </a:bodyPr>
          <a:lstStyle/>
          <a:p>
            <a:pPr algn="ctr"/>
            <a:r>
              <a:rPr lang="es-AR" sz="2000" dirty="0">
                <a:solidFill>
                  <a:schemeClr val="bg1"/>
                </a:solidFill>
              </a:rPr>
              <a:t>Multiusuario</a:t>
            </a:r>
          </a:p>
        </p:txBody>
      </p:sp>
      <p:sp>
        <p:nvSpPr>
          <p:cNvPr id="23" name="CuadroTexto 22">
            <a:extLst>
              <a:ext uri="{FF2B5EF4-FFF2-40B4-BE49-F238E27FC236}">
                <a16:creationId xmlns:a16="http://schemas.microsoft.com/office/drawing/2014/main" id="{4022904E-02F7-4D53-B769-B70582E9A0C1}"/>
              </a:ext>
            </a:extLst>
          </p:cNvPr>
          <p:cNvSpPr txBox="1"/>
          <p:nvPr/>
        </p:nvSpPr>
        <p:spPr>
          <a:xfrm>
            <a:off x="1850344" y="4416471"/>
            <a:ext cx="3761949" cy="1323439"/>
          </a:xfrm>
          <a:prstGeom prst="rect">
            <a:avLst/>
          </a:prstGeom>
          <a:solidFill>
            <a:schemeClr val="tx1">
              <a:alpha val="80000"/>
            </a:schemeClr>
          </a:solidFill>
        </p:spPr>
        <p:txBody>
          <a:bodyPr wrap="square" rtlCol="0">
            <a:spAutoFit/>
          </a:bodyPr>
          <a:lstStyle/>
          <a:p>
            <a:pPr algn="ctr"/>
            <a:r>
              <a:rPr lang="es-AR" sz="2000" dirty="0">
                <a:solidFill>
                  <a:schemeClr val="bg1"/>
                </a:solidFill>
              </a:rPr>
              <a:t>Un sistema operacional multiusuario permite que varios usuarios utilicen simultáneamente los recursos del equipo.</a:t>
            </a:r>
          </a:p>
        </p:txBody>
      </p:sp>
    </p:spTree>
    <p:extLst>
      <p:ext uri="{BB962C8B-B14F-4D97-AF65-F5344CB8AC3E}">
        <p14:creationId xmlns:p14="http://schemas.microsoft.com/office/powerpoint/2010/main" val="105996351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250"/>
                                        <p:tgtEl>
                                          <p:spTgt spid="5"/>
                                        </p:tgtEl>
                                      </p:cBhvr>
                                    </p:animEffect>
                                  </p:childTnLst>
                                </p:cTn>
                              </p:par>
                            </p:childTnLst>
                          </p:cTn>
                        </p:par>
                        <p:par>
                          <p:cTn id="11" fill="hold">
                            <p:stCondLst>
                              <p:cond delay="1250"/>
                            </p:stCondLst>
                            <p:childTnLst>
                              <p:par>
                                <p:cTn id="12" presetID="45"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000"/>
                                        <p:tgtEl>
                                          <p:spTgt spid="4"/>
                                        </p:tgtEl>
                                      </p:cBhvr>
                                    </p:animEffect>
                                    <p:anim calcmode="lin" valueType="num">
                                      <p:cBhvr>
                                        <p:cTn id="15" dur="2000" fill="hold"/>
                                        <p:tgtEl>
                                          <p:spTgt spid="4"/>
                                        </p:tgtEl>
                                        <p:attrNameLst>
                                          <p:attrName>ppt_w</p:attrName>
                                        </p:attrNameLst>
                                      </p:cBhvr>
                                      <p:tavLst>
                                        <p:tav tm="0" fmla="#ppt_w*sin(2.5*pi*$)">
                                          <p:val>
                                            <p:fltVal val="0"/>
                                          </p:val>
                                        </p:tav>
                                        <p:tav tm="100000">
                                          <p:val>
                                            <p:fltVal val="1"/>
                                          </p:val>
                                        </p:tav>
                                      </p:tavLst>
                                    </p:anim>
                                    <p:anim calcmode="lin" valueType="num">
                                      <p:cBhvr>
                                        <p:cTn id="16" dur="2000" fill="hold"/>
                                        <p:tgtEl>
                                          <p:spTgt spid="4"/>
                                        </p:tgtEl>
                                        <p:attrNameLst>
                                          <p:attrName>ppt_h</p:attrName>
                                        </p:attrNameLst>
                                      </p:cBhvr>
                                      <p:tavLst>
                                        <p:tav tm="0">
                                          <p:val>
                                            <p:strVal val="#ppt_h"/>
                                          </p:val>
                                        </p:tav>
                                        <p:tav tm="100000">
                                          <p:val>
                                            <p:strVal val="#ppt_h"/>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25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250"/>
                                        <p:tgtEl>
                                          <p:spTgt spid="8"/>
                                        </p:tgtEl>
                                      </p:cBhvr>
                                    </p:animEffect>
                                  </p:childTnLst>
                                </p:cTn>
                              </p:par>
                            </p:childTnLst>
                          </p:cTn>
                        </p:par>
                        <p:par>
                          <p:cTn id="23" fill="hold">
                            <p:stCondLst>
                              <p:cond delay="3250"/>
                            </p:stCondLst>
                            <p:childTnLst>
                              <p:par>
                                <p:cTn id="24" presetID="42"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par>
                          <p:cTn id="29" fill="hold">
                            <p:stCondLst>
                              <p:cond delay="4250"/>
                            </p:stCondLst>
                            <p:childTnLst>
                              <p:par>
                                <p:cTn id="30" presetID="42"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childTnLst>
                          </p:cTn>
                        </p:par>
                        <p:par>
                          <p:cTn id="35" fill="hold">
                            <p:stCondLst>
                              <p:cond delay="5250"/>
                            </p:stCondLst>
                            <p:childTnLst>
                              <p:par>
                                <p:cTn id="36" presetID="42" presetClass="entr" presetSubtype="0"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1000"/>
                                        <p:tgtEl>
                                          <p:spTgt spid="16"/>
                                        </p:tgtEl>
                                      </p:cBhvr>
                                    </p:animEffect>
                                    <p:anim calcmode="lin" valueType="num">
                                      <p:cBhvr>
                                        <p:cTn id="39" dur="1000" fill="hold"/>
                                        <p:tgtEl>
                                          <p:spTgt spid="16"/>
                                        </p:tgtEl>
                                        <p:attrNameLst>
                                          <p:attrName>ppt_x</p:attrName>
                                        </p:attrNameLst>
                                      </p:cBhvr>
                                      <p:tavLst>
                                        <p:tav tm="0">
                                          <p:val>
                                            <p:strVal val="#ppt_x"/>
                                          </p:val>
                                        </p:tav>
                                        <p:tav tm="100000">
                                          <p:val>
                                            <p:strVal val="#ppt_x"/>
                                          </p:val>
                                        </p:tav>
                                      </p:tavLst>
                                    </p:anim>
                                    <p:anim calcmode="lin" valueType="num">
                                      <p:cBhvr>
                                        <p:cTn id="40" dur="1000" fill="hold"/>
                                        <p:tgtEl>
                                          <p:spTgt spid="16"/>
                                        </p:tgtEl>
                                        <p:attrNameLst>
                                          <p:attrName>ppt_y</p:attrName>
                                        </p:attrNameLst>
                                      </p:cBhvr>
                                      <p:tavLst>
                                        <p:tav tm="0">
                                          <p:val>
                                            <p:strVal val="#ppt_y+.1"/>
                                          </p:val>
                                        </p:tav>
                                        <p:tav tm="100000">
                                          <p:val>
                                            <p:strVal val="#ppt_y"/>
                                          </p:val>
                                        </p:tav>
                                      </p:tavLst>
                                    </p:anim>
                                  </p:childTnLst>
                                </p:cTn>
                              </p:par>
                            </p:childTnLst>
                          </p:cTn>
                        </p:par>
                        <p:par>
                          <p:cTn id="41" fill="hold">
                            <p:stCondLst>
                              <p:cond delay="6250"/>
                            </p:stCondLst>
                            <p:childTnLst>
                              <p:par>
                                <p:cTn id="42" presetID="42"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childTnLst>
                          </p:cTn>
                        </p:par>
                        <p:par>
                          <p:cTn id="47" fill="hold">
                            <p:stCondLst>
                              <p:cond delay="7250"/>
                            </p:stCondLst>
                            <p:childTnLst>
                              <p:par>
                                <p:cTn id="48" presetID="42" presetClass="entr" presetSubtype="0"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1000"/>
                                        <p:tgtEl>
                                          <p:spTgt spid="18"/>
                                        </p:tgtEl>
                                      </p:cBhvr>
                                    </p:animEffect>
                                    <p:anim calcmode="lin" valueType="num">
                                      <p:cBhvr>
                                        <p:cTn id="51" dur="1000" fill="hold"/>
                                        <p:tgtEl>
                                          <p:spTgt spid="18"/>
                                        </p:tgtEl>
                                        <p:attrNameLst>
                                          <p:attrName>ppt_x</p:attrName>
                                        </p:attrNameLst>
                                      </p:cBhvr>
                                      <p:tavLst>
                                        <p:tav tm="0">
                                          <p:val>
                                            <p:strVal val="#ppt_x"/>
                                          </p:val>
                                        </p:tav>
                                        <p:tav tm="100000">
                                          <p:val>
                                            <p:strVal val="#ppt_x"/>
                                          </p:val>
                                        </p:tav>
                                      </p:tavLst>
                                    </p:anim>
                                    <p:anim calcmode="lin" valueType="num">
                                      <p:cBhvr>
                                        <p:cTn id="52" dur="1000" fill="hold"/>
                                        <p:tgtEl>
                                          <p:spTgt spid="18"/>
                                        </p:tgtEl>
                                        <p:attrNameLst>
                                          <p:attrName>ppt_y</p:attrName>
                                        </p:attrNameLst>
                                      </p:cBhvr>
                                      <p:tavLst>
                                        <p:tav tm="0">
                                          <p:val>
                                            <p:strVal val="#ppt_y+.1"/>
                                          </p:val>
                                        </p:tav>
                                        <p:tav tm="100000">
                                          <p:val>
                                            <p:strVal val="#ppt_y"/>
                                          </p:val>
                                        </p:tav>
                                      </p:tavLst>
                                    </p:anim>
                                  </p:childTnLst>
                                </p:cTn>
                              </p:par>
                            </p:childTnLst>
                          </p:cTn>
                        </p:par>
                        <p:par>
                          <p:cTn id="53" fill="hold">
                            <p:stCondLst>
                              <p:cond delay="8250"/>
                            </p:stCondLst>
                            <p:childTnLst>
                              <p:par>
                                <p:cTn id="54" presetID="42"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1000"/>
                                        <p:tgtEl>
                                          <p:spTgt spid="19"/>
                                        </p:tgtEl>
                                      </p:cBhvr>
                                    </p:animEffect>
                                    <p:anim calcmode="lin" valueType="num">
                                      <p:cBhvr>
                                        <p:cTn id="57" dur="1000" fill="hold"/>
                                        <p:tgtEl>
                                          <p:spTgt spid="19"/>
                                        </p:tgtEl>
                                        <p:attrNameLst>
                                          <p:attrName>ppt_x</p:attrName>
                                        </p:attrNameLst>
                                      </p:cBhvr>
                                      <p:tavLst>
                                        <p:tav tm="0">
                                          <p:val>
                                            <p:strVal val="#ppt_x"/>
                                          </p:val>
                                        </p:tav>
                                        <p:tav tm="100000">
                                          <p:val>
                                            <p:strVal val="#ppt_x"/>
                                          </p:val>
                                        </p:tav>
                                      </p:tavLst>
                                    </p:anim>
                                    <p:anim calcmode="lin" valueType="num">
                                      <p:cBhvr>
                                        <p:cTn id="58" dur="1000" fill="hold"/>
                                        <p:tgtEl>
                                          <p:spTgt spid="19"/>
                                        </p:tgtEl>
                                        <p:attrNameLst>
                                          <p:attrName>ppt_y</p:attrName>
                                        </p:attrNameLst>
                                      </p:cBhvr>
                                      <p:tavLst>
                                        <p:tav tm="0">
                                          <p:val>
                                            <p:strVal val="#ppt_y+.1"/>
                                          </p:val>
                                        </p:tav>
                                        <p:tav tm="100000">
                                          <p:val>
                                            <p:strVal val="#ppt_y"/>
                                          </p:val>
                                        </p:tav>
                                      </p:tavLst>
                                    </p:anim>
                                  </p:childTnLst>
                                </p:cTn>
                              </p:par>
                            </p:childTnLst>
                          </p:cTn>
                        </p:par>
                        <p:par>
                          <p:cTn id="59" fill="hold">
                            <p:stCondLst>
                              <p:cond delay="9250"/>
                            </p:stCondLst>
                            <p:childTnLst>
                              <p:par>
                                <p:cTn id="60" presetID="42" presetClass="entr" presetSubtype="0"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1000"/>
                                        <p:tgtEl>
                                          <p:spTgt spid="22"/>
                                        </p:tgtEl>
                                      </p:cBhvr>
                                    </p:animEffect>
                                    <p:anim calcmode="lin" valueType="num">
                                      <p:cBhvr>
                                        <p:cTn id="63" dur="1000" fill="hold"/>
                                        <p:tgtEl>
                                          <p:spTgt spid="22"/>
                                        </p:tgtEl>
                                        <p:attrNameLst>
                                          <p:attrName>ppt_x</p:attrName>
                                        </p:attrNameLst>
                                      </p:cBhvr>
                                      <p:tavLst>
                                        <p:tav tm="0">
                                          <p:val>
                                            <p:strVal val="#ppt_x"/>
                                          </p:val>
                                        </p:tav>
                                        <p:tav tm="100000">
                                          <p:val>
                                            <p:strVal val="#ppt_x"/>
                                          </p:val>
                                        </p:tav>
                                      </p:tavLst>
                                    </p:anim>
                                    <p:anim calcmode="lin" valueType="num">
                                      <p:cBhvr>
                                        <p:cTn id="64" dur="1000" fill="hold"/>
                                        <p:tgtEl>
                                          <p:spTgt spid="22"/>
                                        </p:tgtEl>
                                        <p:attrNameLst>
                                          <p:attrName>ppt_y</p:attrName>
                                        </p:attrNameLst>
                                      </p:cBhvr>
                                      <p:tavLst>
                                        <p:tav tm="0">
                                          <p:val>
                                            <p:strVal val="#ppt_y+.1"/>
                                          </p:val>
                                        </p:tav>
                                        <p:tav tm="100000">
                                          <p:val>
                                            <p:strVal val="#ppt_y"/>
                                          </p:val>
                                        </p:tav>
                                      </p:tavLst>
                                    </p:anim>
                                  </p:childTnLst>
                                </p:cTn>
                              </p:par>
                            </p:childTnLst>
                          </p:cTn>
                        </p:par>
                        <p:par>
                          <p:cTn id="65" fill="hold">
                            <p:stCondLst>
                              <p:cond delay="10250"/>
                            </p:stCondLst>
                            <p:childTnLst>
                              <p:par>
                                <p:cTn id="66" presetID="42"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anim calcmode="lin" valueType="num">
                                      <p:cBhvr>
                                        <p:cTn id="69" dur="1000" fill="hold"/>
                                        <p:tgtEl>
                                          <p:spTgt spid="23"/>
                                        </p:tgtEl>
                                        <p:attrNameLst>
                                          <p:attrName>ppt_x</p:attrName>
                                        </p:attrNameLst>
                                      </p:cBhvr>
                                      <p:tavLst>
                                        <p:tav tm="0">
                                          <p:val>
                                            <p:strVal val="#ppt_x"/>
                                          </p:val>
                                        </p:tav>
                                        <p:tav tm="100000">
                                          <p:val>
                                            <p:strVal val="#ppt_x"/>
                                          </p:val>
                                        </p:tav>
                                      </p:tavLst>
                                    </p:anim>
                                    <p:anim calcmode="lin" valueType="num">
                                      <p:cBhvr>
                                        <p:cTn id="7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12" grpId="0" animBg="1"/>
      <p:bldP spid="13" grpId="0" animBg="1"/>
      <p:bldP spid="16" grpId="0" animBg="1"/>
      <p:bldP spid="17" grpId="0" animBg="1"/>
      <p:bldP spid="18" grpId="0" animBg="1"/>
      <p:bldP spid="19" grpId="0" animBg="1"/>
      <p:bldP spid="22"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28000"/>
                    </a14:imgEffect>
                  </a14:imgLayer>
                </a14:imgProps>
              </a:ext>
            </a:extLst>
          </a:blip>
          <a:srcRect/>
          <a:stretch>
            <a:fillRect l="-16000" r="-16000"/>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7837248-DF24-47B5-A164-D697D7029305}"/>
              </a:ext>
            </a:extLst>
          </p:cNvPr>
          <p:cNvSpPr txBox="1"/>
          <p:nvPr/>
        </p:nvSpPr>
        <p:spPr>
          <a:xfrm>
            <a:off x="1630017" y="463826"/>
            <a:ext cx="9289774" cy="707886"/>
          </a:xfrm>
          <a:prstGeom prst="rect">
            <a:avLst/>
          </a:prstGeom>
          <a:solidFill>
            <a:schemeClr val="tx1">
              <a:alpha val="80000"/>
            </a:schemeClr>
          </a:solidFill>
        </p:spPr>
        <p:txBody>
          <a:bodyPr wrap="square" rtlCol="0">
            <a:spAutoFit/>
          </a:bodyPr>
          <a:lstStyle/>
          <a:p>
            <a:pPr algn="ctr"/>
            <a:r>
              <a:rPr lang="es-AR" sz="4000" dirty="0">
                <a:solidFill>
                  <a:schemeClr val="bg1"/>
                </a:solidFill>
              </a:rPr>
              <a:t>Funciones del sistema operativo</a:t>
            </a:r>
          </a:p>
        </p:txBody>
      </p:sp>
      <p:sp>
        <p:nvSpPr>
          <p:cNvPr id="5" name="CuadroTexto 4">
            <a:extLst>
              <a:ext uri="{FF2B5EF4-FFF2-40B4-BE49-F238E27FC236}">
                <a16:creationId xmlns:a16="http://schemas.microsoft.com/office/drawing/2014/main" id="{40C3D3E8-9CFF-4C2B-9C33-6CEDD0B3F060}"/>
              </a:ext>
            </a:extLst>
          </p:cNvPr>
          <p:cNvSpPr txBox="1"/>
          <p:nvPr/>
        </p:nvSpPr>
        <p:spPr>
          <a:xfrm>
            <a:off x="323557" y="304257"/>
            <a:ext cx="773723" cy="830997"/>
          </a:xfrm>
          <a:prstGeom prst="rect">
            <a:avLst/>
          </a:prstGeom>
          <a:solidFill>
            <a:schemeClr val="tx1">
              <a:lumMod val="95000"/>
              <a:lumOff val="5000"/>
            </a:schemeClr>
          </a:solidFill>
        </p:spPr>
        <p:txBody>
          <a:bodyPr wrap="square" rtlCol="0">
            <a:spAutoFit/>
          </a:bodyPr>
          <a:lstStyle/>
          <a:p>
            <a:r>
              <a:rPr lang="es-AR" sz="4800" dirty="0">
                <a:solidFill>
                  <a:schemeClr val="bg1"/>
                </a:solidFill>
              </a:rPr>
              <a:t>↑</a:t>
            </a:r>
          </a:p>
        </p:txBody>
      </p:sp>
      <p:sp>
        <p:nvSpPr>
          <p:cNvPr id="6" name="Rectángulo 5">
            <a:hlinkClick r:id="rId4" action="ppaction://hlinksldjump"/>
            <a:extLst>
              <a:ext uri="{FF2B5EF4-FFF2-40B4-BE49-F238E27FC236}">
                <a16:creationId xmlns:a16="http://schemas.microsoft.com/office/drawing/2014/main" id="{D6771904-7384-40B1-95DA-5DBB0DA0E991}"/>
              </a:ext>
            </a:extLst>
          </p:cNvPr>
          <p:cNvSpPr/>
          <p:nvPr/>
        </p:nvSpPr>
        <p:spPr>
          <a:xfrm>
            <a:off x="323556" y="30734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B4954230-9F3A-4789-B430-B6F9B1D45D7F}"/>
              </a:ext>
            </a:extLst>
          </p:cNvPr>
          <p:cNvSpPr txBox="1"/>
          <p:nvPr/>
        </p:nvSpPr>
        <p:spPr>
          <a:xfrm>
            <a:off x="1258472" y="5823610"/>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CBFB411B-A5A7-4F99-96D0-A7AFFC706C3D}"/>
              </a:ext>
            </a:extLst>
          </p:cNvPr>
          <p:cNvSpPr txBox="1"/>
          <p:nvPr/>
        </p:nvSpPr>
        <p:spPr>
          <a:xfrm rot="10800000">
            <a:off x="226470" y="5916374"/>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graphicFrame>
        <p:nvGraphicFramePr>
          <p:cNvPr id="2" name="Diagrama 1">
            <a:extLst>
              <a:ext uri="{FF2B5EF4-FFF2-40B4-BE49-F238E27FC236}">
                <a16:creationId xmlns:a16="http://schemas.microsoft.com/office/drawing/2014/main" id="{8FC886E2-ECAA-4076-8932-3574EBD7AC18}"/>
              </a:ext>
            </a:extLst>
          </p:cNvPr>
          <p:cNvGraphicFramePr/>
          <p:nvPr>
            <p:extLst>
              <p:ext uri="{D42A27DB-BD31-4B8C-83A1-F6EECF244321}">
                <p14:modId xmlns:p14="http://schemas.microsoft.com/office/powerpoint/2010/main" val="1886513386"/>
              </p:ext>
            </p:extLst>
          </p:nvPr>
        </p:nvGraphicFramePr>
        <p:xfrm>
          <a:off x="159025" y="1224720"/>
          <a:ext cx="11859512" cy="50833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07085153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250"/>
                                        <p:tgtEl>
                                          <p:spTgt spid="5"/>
                                        </p:tgtEl>
                                      </p:cBhvr>
                                    </p:animEffect>
                                  </p:childTnLst>
                                </p:cTn>
                              </p:par>
                            </p:childTnLst>
                          </p:cTn>
                        </p:par>
                        <p:par>
                          <p:cTn id="11" fill="hold">
                            <p:stCondLst>
                              <p:cond delay="1250"/>
                            </p:stCondLst>
                            <p:childTnLst>
                              <p:par>
                                <p:cTn id="12" presetID="45"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000"/>
                                        <p:tgtEl>
                                          <p:spTgt spid="4"/>
                                        </p:tgtEl>
                                      </p:cBhvr>
                                    </p:animEffect>
                                    <p:anim calcmode="lin" valueType="num">
                                      <p:cBhvr>
                                        <p:cTn id="15" dur="2000" fill="hold"/>
                                        <p:tgtEl>
                                          <p:spTgt spid="4"/>
                                        </p:tgtEl>
                                        <p:attrNameLst>
                                          <p:attrName>ppt_w</p:attrName>
                                        </p:attrNameLst>
                                      </p:cBhvr>
                                      <p:tavLst>
                                        <p:tav tm="0" fmla="#ppt_w*sin(2.5*pi*$)">
                                          <p:val>
                                            <p:fltVal val="0"/>
                                          </p:val>
                                        </p:tav>
                                        <p:tav tm="100000">
                                          <p:val>
                                            <p:fltVal val="1"/>
                                          </p:val>
                                        </p:tav>
                                      </p:tavLst>
                                    </p:anim>
                                    <p:anim calcmode="lin" valueType="num">
                                      <p:cBhvr>
                                        <p:cTn id="16" dur="2000" fill="hold"/>
                                        <p:tgtEl>
                                          <p:spTgt spid="4"/>
                                        </p:tgtEl>
                                        <p:attrNameLst>
                                          <p:attrName>ppt_h</p:attrName>
                                        </p:attrNameLst>
                                      </p:cBhvr>
                                      <p:tavLst>
                                        <p:tav tm="0">
                                          <p:val>
                                            <p:strVal val="#ppt_h"/>
                                          </p:val>
                                        </p:tav>
                                        <p:tav tm="100000">
                                          <p:val>
                                            <p:strVal val="#ppt_h"/>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25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250"/>
                                        <p:tgtEl>
                                          <p:spTgt spid="8"/>
                                        </p:tgtEl>
                                      </p:cBhvr>
                                    </p:animEffect>
                                  </p:childTnLst>
                                </p:cTn>
                              </p:par>
                            </p:childTnLst>
                          </p:cTn>
                        </p:par>
                        <p:par>
                          <p:cTn id="23" fill="hold">
                            <p:stCondLst>
                              <p:cond delay="3250"/>
                            </p:stCondLst>
                            <p:childTnLst>
                              <p:par>
                                <p:cTn id="24" presetID="14" presetClass="entr" presetSubtype="10" fill="hold" grpId="0" nodeType="afterEffect">
                                  <p:stCondLst>
                                    <p:cond delay="0"/>
                                  </p:stCondLst>
                                  <p:childTnLst>
                                    <p:set>
                                      <p:cBhvr>
                                        <p:cTn id="25" dur="1" fill="hold">
                                          <p:stCondLst>
                                            <p:cond delay="0"/>
                                          </p:stCondLst>
                                        </p:cTn>
                                        <p:tgtEl>
                                          <p:spTgt spid="2">
                                            <p:graphicEl>
                                              <a:dgm id="{1951C07B-5910-41DC-A05A-A53B38D0DF9F}"/>
                                            </p:graphicEl>
                                          </p:spTgt>
                                        </p:tgtEl>
                                        <p:attrNameLst>
                                          <p:attrName>style.visibility</p:attrName>
                                        </p:attrNameLst>
                                      </p:cBhvr>
                                      <p:to>
                                        <p:strVal val="visible"/>
                                      </p:to>
                                    </p:set>
                                    <p:animEffect transition="in" filter="randombar(horizontal)">
                                      <p:cBhvr>
                                        <p:cTn id="26" dur="500"/>
                                        <p:tgtEl>
                                          <p:spTgt spid="2">
                                            <p:graphicEl>
                                              <a:dgm id="{1951C07B-5910-41DC-A05A-A53B38D0DF9F}"/>
                                            </p:graphicEl>
                                          </p:spTgt>
                                        </p:tgtEl>
                                      </p:cBhvr>
                                    </p:animEffect>
                                  </p:childTnLst>
                                </p:cTn>
                              </p:par>
                            </p:childTnLst>
                          </p:cTn>
                        </p:par>
                        <p:par>
                          <p:cTn id="27" fill="hold">
                            <p:stCondLst>
                              <p:cond delay="3750"/>
                            </p:stCondLst>
                            <p:childTnLst>
                              <p:par>
                                <p:cTn id="28" presetID="14" presetClass="entr" presetSubtype="10" fill="hold" grpId="0" nodeType="afterEffect">
                                  <p:stCondLst>
                                    <p:cond delay="0"/>
                                  </p:stCondLst>
                                  <p:childTnLst>
                                    <p:set>
                                      <p:cBhvr>
                                        <p:cTn id="29" dur="1" fill="hold">
                                          <p:stCondLst>
                                            <p:cond delay="0"/>
                                          </p:stCondLst>
                                        </p:cTn>
                                        <p:tgtEl>
                                          <p:spTgt spid="2">
                                            <p:graphicEl>
                                              <a:dgm id="{EE762CE6-3EBD-4628-9EA6-32C9FB41F2B2}"/>
                                            </p:graphicEl>
                                          </p:spTgt>
                                        </p:tgtEl>
                                        <p:attrNameLst>
                                          <p:attrName>style.visibility</p:attrName>
                                        </p:attrNameLst>
                                      </p:cBhvr>
                                      <p:to>
                                        <p:strVal val="visible"/>
                                      </p:to>
                                    </p:set>
                                    <p:animEffect transition="in" filter="randombar(horizontal)">
                                      <p:cBhvr>
                                        <p:cTn id="30" dur="500"/>
                                        <p:tgtEl>
                                          <p:spTgt spid="2">
                                            <p:graphicEl>
                                              <a:dgm id="{EE762CE6-3EBD-4628-9EA6-32C9FB41F2B2}"/>
                                            </p:graphicEl>
                                          </p:spTgt>
                                        </p:tgtEl>
                                      </p:cBhvr>
                                    </p:animEffect>
                                  </p:childTnLst>
                                </p:cTn>
                              </p:par>
                            </p:childTnLst>
                          </p:cTn>
                        </p:par>
                        <p:par>
                          <p:cTn id="31" fill="hold">
                            <p:stCondLst>
                              <p:cond delay="4250"/>
                            </p:stCondLst>
                            <p:childTnLst>
                              <p:par>
                                <p:cTn id="32" presetID="14" presetClass="entr" presetSubtype="10" fill="hold" grpId="0" nodeType="afterEffect">
                                  <p:stCondLst>
                                    <p:cond delay="0"/>
                                  </p:stCondLst>
                                  <p:childTnLst>
                                    <p:set>
                                      <p:cBhvr>
                                        <p:cTn id="33" dur="1" fill="hold">
                                          <p:stCondLst>
                                            <p:cond delay="0"/>
                                          </p:stCondLst>
                                        </p:cTn>
                                        <p:tgtEl>
                                          <p:spTgt spid="2">
                                            <p:graphicEl>
                                              <a:dgm id="{D52E7BB3-98BB-495C-B9F7-D2C3B36A21A9}"/>
                                            </p:graphicEl>
                                          </p:spTgt>
                                        </p:tgtEl>
                                        <p:attrNameLst>
                                          <p:attrName>style.visibility</p:attrName>
                                        </p:attrNameLst>
                                      </p:cBhvr>
                                      <p:to>
                                        <p:strVal val="visible"/>
                                      </p:to>
                                    </p:set>
                                    <p:animEffect transition="in" filter="randombar(horizontal)">
                                      <p:cBhvr>
                                        <p:cTn id="34" dur="500"/>
                                        <p:tgtEl>
                                          <p:spTgt spid="2">
                                            <p:graphicEl>
                                              <a:dgm id="{D52E7BB3-98BB-495C-B9F7-D2C3B36A21A9}"/>
                                            </p:graphicEl>
                                          </p:spTgt>
                                        </p:tgtEl>
                                      </p:cBhvr>
                                    </p:animEffect>
                                  </p:childTnLst>
                                </p:cTn>
                              </p:par>
                            </p:childTnLst>
                          </p:cTn>
                        </p:par>
                        <p:par>
                          <p:cTn id="35" fill="hold">
                            <p:stCondLst>
                              <p:cond delay="4750"/>
                            </p:stCondLst>
                            <p:childTnLst>
                              <p:par>
                                <p:cTn id="36" presetID="14" presetClass="entr" presetSubtype="10" fill="hold" grpId="0" nodeType="afterEffect">
                                  <p:stCondLst>
                                    <p:cond delay="0"/>
                                  </p:stCondLst>
                                  <p:childTnLst>
                                    <p:set>
                                      <p:cBhvr>
                                        <p:cTn id="37" dur="1" fill="hold">
                                          <p:stCondLst>
                                            <p:cond delay="0"/>
                                          </p:stCondLst>
                                        </p:cTn>
                                        <p:tgtEl>
                                          <p:spTgt spid="2">
                                            <p:graphicEl>
                                              <a:dgm id="{9FD346F7-5E74-4C10-AEBD-FDF5F0E08AAF}"/>
                                            </p:graphicEl>
                                          </p:spTgt>
                                        </p:tgtEl>
                                        <p:attrNameLst>
                                          <p:attrName>style.visibility</p:attrName>
                                        </p:attrNameLst>
                                      </p:cBhvr>
                                      <p:to>
                                        <p:strVal val="visible"/>
                                      </p:to>
                                    </p:set>
                                    <p:animEffect transition="in" filter="randombar(horizontal)">
                                      <p:cBhvr>
                                        <p:cTn id="38" dur="500"/>
                                        <p:tgtEl>
                                          <p:spTgt spid="2">
                                            <p:graphicEl>
                                              <a:dgm id="{9FD346F7-5E74-4C10-AEBD-FDF5F0E08AAF}"/>
                                            </p:graphicEl>
                                          </p:spTgt>
                                        </p:tgtEl>
                                      </p:cBhvr>
                                    </p:animEffect>
                                  </p:childTnLst>
                                </p:cTn>
                              </p:par>
                            </p:childTnLst>
                          </p:cTn>
                        </p:par>
                        <p:par>
                          <p:cTn id="39" fill="hold">
                            <p:stCondLst>
                              <p:cond delay="5250"/>
                            </p:stCondLst>
                            <p:childTnLst>
                              <p:par>
                                <p:cTn id="40" presetID="14" presetClass="entr" presetSubtype="10" fill="hold" grpId="0" nodeType="afterEffect">
                                  <p:stCondLst>
                                    <p:cond delay="0"/>
                                  </p:stCondLst>
                                  <p:childTnLst>
                                    <p:set>
                                      <p:cBhvr>
                                        <p:cTn id="41" dur="1" fill="hold">
                                          <p:stCondLst>
                                            <p:cond delay="0"/>
                                          </p:stCondLst>
                                        </p:cTn>
                                        <p:tgtEl>
                                          <p:spTgt spid="2">
                                            <p:graphicEl>
                                              <a:dgm id="{92E0BAF3-5E1C-4655-A48C-13761EBAD9A5}"/>
                                            </p:graphicEl>
                                          </p:spTgt>
                                        </p:tgtEl>
                                        <p:attrNameLst>
                                          <p:attrName>style.visibility</p:attrName>
                                        </p:attrNameLst>
                                      </p:cBhvr>
                                      <p:to>
                                        <p:strVal val="visible"/>
                                      </p:to>
                                    </p:set>
                                    <p:animEffect transition="in" filter="randombar(horizontal)">
                                      <p:cBhvr>
                                        <p:cTn id="42" dur="500"/>
                                        <p:tgtEl>
                                          <p:spTgt spid="2">
                                            <p:graphicEl>
                                              <a:dgm id="{92E0BAF3-5E1C-4655-A48C-13761EBAD9A5}"/>
                                            </p:graphicEl>
                                          </p:spTgt>
                                        </p:tgtEl>
                                      </p:cBhvr>
                                    </p:animEffect>
                                  </p:childTnLst>
                                </p:cTn>
                              </p:par>
                            </p:childTnLst>
                          </p:cTn>
                        </p:par>
                        <p:par>
                          <p:cTn id="43" fill="hold">
                            <p:stCondLst>
                              <p:cond delay="5750"/>
                            </p:stCondLst>
                            <p:childTnLst>
                              <p:par>
                                <p:cTn id="44" presetID="14" presetClass="entr" presetSubtype="10" fill="hold" grpId="0" nodeType="afterEffect">
                                  <p:stCondLst>
                                    <p:cond delay="0"/>
                                  </p:stCondLst>
                                  <p:childTnLst>
                                    <p:set>
                                      <p:cBhvr>
                                        <p:cTn id="45" dur="1" fill="hold">
                                          <p:stCondLst>
                                            <p:cond delay="0"/>
                                          </p:stCondLst>
                                        </p:cTn>
                                        <p:tgtEl>
                                          <p:spTgt spid="2">
                                            <p:graphicEl>
                                              <a:dgm id="{B687DE0B-779A-4597-9856-23D679213D33}"/>
                                            </p:graphicEl>
                                          </p:spTgt>
                                        </p:tgtEl>
                                        <p:attrNameLst>
                                          <p:attrName>style.visibility</p:attrName>
                                        </p:attrNameLst>
                                      </p:cBhvr>
                                      <p:to>
                                        <p:strVal val="visible"/>
                                      </p:to>
                                    </p:set>
                                    <p:animEffect transition="in" filter="randombar(horizontal)">
                                      <p:cBhvr>
                                        <p:cTn id="46" dur="500"/>
                                        <p:tgtEl>
                                          <p:spTgt spid="2">
                                            <p:graphicEl>
                                              <a:dgm id="{B687DE0B-779A-4597-9856-23D679213D33}"/>
                                            </p:graphicEl>
                                          </p:spTgt>
                                        </p:tgtEl>
                                      </p:cBhvr>
                                    </p:animEffect>
                                  </p:childTnLst>
                                </p:cTn>
                              </p:par>
                            </p:childTnLst>
                          </p:cTn>
                        </p:par>
                        <p:par>
                          <p:cTn id="47" fill="hold">
                            <p:stCondLst>
                              <p:cond delay="6250"/>
                            </p:stCondLst>
                            <p:childTnLst>
                              <p:par>
                                <p:cTn id="48" presetID="14" presetClass="entr" presetSubtype="10" fill="hold" grpId="0" nodeType="afterEffect">
                                  <p:stCondLst>
                                    <p:cond delay="0"/>
                                  </p:stCondLst>
                                  <p:childTnLst>
                                    <p:set>
                                      <p:cBhvr>
                                        <p:cTn id="49" dur="1" fill="hold">
                                          <p:stCondLst>
                                            <p:cond delay="0"/>
                                          </p:stCondLst>
                                        </p:cTn>
                                        <p:tgtEl>
                                          <p:spTgt spid="2">
                                            <p:graphicEl>
                                              <a:dgm id="{D87AAD01-FFD5-4269-B862-70B106012A02}"/>
                                            </p:graphicEl>
                                          </p:spTgt>
                                        </p:tgtEl>
                                        <p:attrNameLst>
                                          <p:attrName>style.visibility</p:attrName>
                                        </p:attrNameLst>
                                      </p:cBhvr>
                                      <p:to>
                                        <p:strVal val="visible"/>
                                      </p:to>
                                    </p:set>
                                    <p:animEffect transition="in" filter="randombar(horizontal)">
                                      <p:cBhvr>
                                        <p:cTn id="50" dur="500"/>
                                        <p:tgtEl>
                                          <p:spTgt spid="2">
                                            <p:graphicEl>
                                              <a:dgm id="{D87AAD01-FFD5-4269-B862-70B106012A02}"/>
                                            </p:graphicEl>
                                          </p:spTgt>
                                        </p:tgtEl>
                                      </p:cBhvr>
                                    </p:animEffect>
                                  </p:childTnLst>
                                </p:cTn>
                              </p:par>
                            </p:childTnLst>
                          </p:cTn>
                        </p:par>
                        <p:par>
                          <p:cTn id="51" fill="hold">
                            <p:stCondLst>
                              <p:cond delay="6750"/>
                            </p:stCondLst>
                            <p:childTnLst>
                              <p:par>
                                <p:cTn id="52" presetID="14" presetClass="entr" presetSubtype="10" fill="hold" grpId="0" nodeType="afterEffect">
                                  <p:stCondLst>
                                    <p:cond delay="0"/>
                                  </p:stCondLst>
                                  <p:childTnLst>
                                    <p:set>
                                      <p:cBhvr>
                                        <p:cTn id="53" dur="1" fill="hold">
                                          <p:stCondLst>
                                            <p:cond delay="0"/>
                                          </p:stCondLst>
                                        </p:cTn>
                                        <p:tgtEl>
                                          <p:spTgt spid="2">
                                            <p:graphicEl>
                                              <a:dgm id="{C8ADE832-C4D6-4054-B60E-563E092C6FC7}"/>
                                            </p:graphicEl>
                                          </p:spTgt>
                                        </p:tgtEl>
                                        <p:attrNameLst>
                                          <p:attrName>style.visibility</p:attrName>
                                        </p:attrNameLst>
                                      </p:cBhvr>
                                      <p:to>
                                        <p:strVal val="visible"/>
                                      </p:to>
                                    </p:set>
                                    <p:animEffect transition="in" filter="randombar(horizontal)">
                                      <p:cBhvr>
                                        <p:cTn id="54" dur="500"/>
                                        <p:tgtEl>
                                          <p:spTgt spid="2">
                                            <p:graphicEl>
                                              <a:dgm id="{C8ADE832-C4D6-4054-B60E-563E092C6FC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Graphic spid="2"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28000"/>
                    </a14:imgEffect>
                  </a14:imgLayer>
                </a14:imgProps>
              </a:ext>
            </a:extLst>
          </a:blip>
          <a:srcRect/>
          <a:stretch>
            <a:fillRect l="-16000" r="-16000"/>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7837248-DF24-47B5-A164-D697D7029305}"/>
              </a:ext>
            </a:extLst>
          </p:cNvPr>
          <p:cNvSpPr txBox="1"/>
          <p:nvPr/>
        </p:nvSpPr>
        <p:spPr>
          <a:xfrm>
            <a:off x="1630017" y="463826"/>
            <a:ext cx="9289774" cy="707886"/>
          </a:xfrm>
          <a:prstGeom prst="rect">
            <a:avLst/>
          </a:prstGeom>
          <a:solidFill>
            <a:schemeClr val="tx1">
              <a:alpha val="80000"/>
            </a:schemeClr>
          </a:solidFill>
        </p:spPr>
        <p:txBody>
          <a:bodyPr wrap="square" rtlCol="0">
            <a:spAutoFit/>
          </a:bodyPr>
          <a:lstStyle/>
          <a:p>
            <a:pPr algn="ctr"/>
            <a:r>
              <a:rPr lang="es-AR" sz="4000" dirty="0">
                <a:solidFill>
                  <a:schemeClr val="bg1"/>
                </a:solidFill>
              </a:rPr>
              <a:t>Funciones del sistema operativo</a:t>
            </a:r>
          </a:p>
        </p:txBody>
      </p:sp>
      <p:sp>
        <p:nvSpPr>
          <p:cNvPr id="5" name="CuadroTexto 4">
            <a:extLst>
              <a:ext uri="{FF2B5EF4-FFF2-40B4-BE49-F238E27FC236}">
                <a16:creationId xmlns:a16="http://schemas.microsoft.com/office/drawing/2014/main" id="{40C3D3E8-9CFF-4C2B-9C33-6CEDD0B3F060}"/>
              </a:ext>
            </a:extLst>
          </p:cNvPr>
          <p:cNvSpPr txBox="1"/>
          <p:nvPr/>
        </p:nvSpPr>
        <p:spPr>
          <a:xfrm>
            <a:off x="323557" y="304257"/>
            <a:ext cx="773723" cy="830997"/>
          </a:xfrm>
          <a:prstGeom prst="rect">
            <a:avLst/>
          </a:prstGeom>
          <a:solidFill>
            <a:schemeClr val="tx1">
              <a:lumMod val="95000"/>
              <a:lumOff val="5000"/>
            </a:schemeClr>
          </a:solidFill>
        </p:spPr>
        <p:txBody>
          <a:bodyPr wrap="square" rtlCol="0">
            <a:spAutoFit/>
          </a:bodyPr>
          <a:lstStyle/>
          <a:p>
            <a:r>
              <a:rPr lang="es-AR" sz="4800" dirty="0">
                <a:solidFill>
                  <a:schemeClr val="bg1"/>
                </a:solidFill>
              </a:rPr>
              <a:t>↑</a:t>
            </a:r>
          </a:p>
        </p:txBody>
      </p:sp>
      <p:sp>
        <p:nvSpPr>
          <p:cNvPr id="6" name="Rectángulo 5">
            <a:hlinkClick r:id="rId4" action="ppaction://hlinksldjump"/>
            <a:extLst>
              <a:ext uri="{FF2B5EF4-FFF2-40B4-BE49-F238E27FC236}">
                <a16:creationId xmlns:a16="http://schemas.microsoft.com/office/drawing/2014/main" id="{D6771904-7384-40B1-95DA-5DBB0DA0E991}"/>
              </a:ext>
            </a:extLst>
          </p:cNvPr>
          <p:cNvSpPr/>
          <p:nvPr/>
        </p:nvSpPr>
        <p:spPr>
          <a:xfrm>
            <a:off x="323556" y="30734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B4954230-9F3A-4789-B430-B6F9B1D45D7F}"/>
              </a:ext>
            </a:extLst>
          </p:cNvPr>
          <p:cNvSpPr txBox="1"/>
          <p:nvPr/>
        </p:nvSpPr>
        <p:spPr>
          <a:xfrm>
            <a:off x="1258472" y="5823610"/>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CBFB411B-A5A7-4F99-96D0-A7AFFC706C3D}"/>
              </a:ext>
            </a:extLst>
          </p:cNvPr>
          <p:cNvSpPr txBox="1"/>
          <p:nvPr/>
        </p:nvSpPr>
        <p:spPr>
          <a:xfrm rot="10800000">
            <a:off x="226470" y="5916374"/>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graphicFrame>
        <p:nvGraphicFramePr>
          <p:cNvPr id="2" name="Diagrama 1">
            <a:extLst>
              <a:ext uri="{FF2B5EF4-FFF2-40B4-BE49-F238E27FC236}">
                <a16:creationId xmlns:a16="http://schemas.microsoft.com/office/drawing/2014/main" id="{8FC886E2-ECAA-4076-8932-3574EBD7AC18}"/>
              </a:ext>
            </a:extLst>
          </p:cNvPr>
          <p:cNvGraphicFramePr/>
          <p:nvPr>
            <p:extLst>
              <p:ext uri="{D42A27DB-BD31-4B8C-83A1-F6EECF244321}">
                <p14:modId xmlns:p14="http://schemas.microsoft.com/office/powerpoint/2010/main" val="2117120156"/>
              </p:ext>
            </p:extLst>
          </p:nvPr>
        </p:nvGraphicFramePr>
        <p:xfrm>
          <a:off x="166244" y="1290982"/>
          <a:ext cx="11859512" cy="39171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8816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25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25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250"/>
                                        <p:tgtEl>
                                          <p:spTgt spid="8"/>
                                        </p:tgtEl>
                                      </p:cBhvr>
                                    </p:animEffect>
                                  </p:childTnLst>
                                </p:cTn>
                              </p:par>
                            </p:childTnLst>
                          </p:cTn>
                        </p:par>
                        <p:par>
                          <p:cTn id="17" fill="hold">
                            <p:stCondLst>
                              <p:cond delay="1250"/>
                            </p:stCondLst>
                            <p:childTnLst>
                              <p:par>
                                <p:cTn id="18" presetID="14" presetClass="entr" presetSubtype="10" fill="hold" grpId="0" nodeType="afterEffect">
                                  <p:stCondLst>
                                    <p:cond delay="0"/>
                                  </p:stCondLst>
                                  <p:childTnLst>
                                    <p:set>
                                      <p:cBhvr>
                                        <p:cTn id="19" dur="1" fill="hold">
                                          <p:stCondLst>
                                            <p:cond delay="0"/>
                                          </p:stCondLst>
                                        </p:cTn>
                                        <p:tgtEl>
                                          <p:spTgt spid="2">
                                            <p:graphicEl>
                                              <a:dgm id="{1951C07B-5910-41DC-A05A-A53B38D0DF9F}"/>
                                            </p:graphicEl>
                                          </p:spTgt>
                                        </p:tgtEl>
                                        <p:attrNameLst>
                                          <p:attrName>style.visibility</p:attrName>
                                        </p:attrNameLst>
                                      </p:cBhvr>
                                      <p:to>
                                        <p:strVal val="visible"/>
                                      </p:to>
                                    </p:set>
                                    <p:animEffect transition="in" filter="randombar(horizontal)">
                                      <p:cBhvr>
                                        <p:cTn id="20" dur="500"/>
                                        <p:tgtEl>
                                          <p:spTgt spid="2">
                                            <p:graphicEl>
                                              <a:dgm id="{1951C07B-5910-41DC-A05A-A53B38D0DF9F}"/>
                                            </p:graphicEl>
                                          </p:spTgt>
                                        </p:tgtEl>
                                      </p:cBhvr>
                                    </p:animEffect>
                                  </p:childTnLst>
                                </p:cTn>
                              </p:par>
                            </p:childTnLst>
                          </p:cTn>
                        </p:par>
                        <p:par>
                          <p:cTn id="21" fill="hold">
                            <p:stCondLst>
                              <p:cond delay="1750"/>
                            </p:stCondLst>
                            <p:childTnLst>
                              <p:par>
                                <p:cTn id="22" presetID="14" presetClass="entr" presetSubtype="10" fill="hold" grpId="0" nodeType="afterEffect">
                                  <p:stCondLst>
                                    <p:cond delay="0"/>
                                  </p:stCondLst>
                                  <p:childTnLst>
                                    <p:set>
                                      <p:cBhvr>
                                        <p:cTn id="23" dur="1" fill="hold">
                                          <p:stCondLst>
                                            <p:cond delay="0"/>
                                          </p:stCondLst>
                                        </p:cTn>
                                        <p:tgtEl>
                                          <p:spTgt spid="2">
                                            <p:graphicEl>
                                              <a:dgm id="{EE762CE6-3EBD-4628-9EA6-32C9FB41F2B2}"/>
                                            </p:graphicEl>
                                          </p:spTgt>
                                        </p:tgtEl>
                                        <p:attrNameLst>
                                          <p:attrName>style.visibility</p:attrName>
                                        </p:attrNameLst>
                                      </p:cBhvr>
                                      <p:to>
                                        <p:strVal val="visible"/>
                                      </p:to>
                                    </p:set>
                                    <p:animEffect transition="in" filter="randombar(horizontal)">
                                      <p:cBhvr>
                                        <p:cTn id="24" dur="500"/>
                                        <p:tgtEl>
                                          <p:spTgt spid="2">
                                            <p:graphicEl>
                                              <a:dgm id="{EE762CE6-3EBD-4628-9EA6-32C9FB41F2B2}"/>
                                            </p:graphicEl>
                                          </p:spTgt>
                                        </p:tgtEl>
                                      </p:cBhvr>
                                    </p:animEffect>
                                  </p:childTnLst>
                                </p:cTn>
                              </p:par>
                            </p:childTnLst>
                          </p:cTn>
                        </p:par>
                        <p:par>
                          <p:cTn id="25" fill="hold">
                            <p:stCondLst>
                              <p:cond delay="2250"/>
                            </p:stCondLst>
                            <p:childTnLst>
                              <p:par>
                                <p:cTn id="26" presetID="14" presetClass="entr" presetSubtype="10" fill="hold" grpId="0" nodeType="afterEffect">
                                  <p:stCondLst>
                                    <p:cond delay="0"/>
                                  </p:stCondLst>
                                  <p:childTnLst>
                                    <p:set>
                                      <p:cBhvr>
                                        <p:cTn id="27" dur="1" fill="hold">
                                          <p:stCondLst>
                                            <p:cond delay="0"/>
                                          </p:stCondLst>
                                        </p:cTn>
                                        <p:tgtEl>
                                          <p:spTgt spid="2">
                                            <p:graphicEl>
                                              <a:dgm id="{D52E7BB3-98BB-495C-B9F7-D2C3B36A21A9}"/>
                                            </p:graphicEl>
                                          </p:spTgt>
                                        </p:tgtEl>
                                        <p:attrNameLst>
                                          <p:attrName>style.visibility</p:attrName>
                                        </p:attrNameLst>
                                      </p:cBhvr>
                                      <p:to>
                                        <p:strVal val="visible"/>
                                      </p:to>
                                    </p:set>
                                    <p:animEffect transition="in" filter="randombar(horizontal)">
                                      <p:cBhvr>
                                        <p:cTn id="28" dur="500"/>
                                        <p:tgtEl>
                                          <p:spTgt spid="2">
                                            <p:graphicEl>
                                              <a:dgm id="{D52E7BB3-98BB-495C-B9F7-D2C3B36A21A9}"/>
                                            </p:graphicEl>
                                          </p:spTgt>
                                        </p:tgtEl>
                                      </p:cBhvr>
                                    </p:animEffect>
                                  </p:childTnLst>
                                </p:cTn>
                              </p:par>
                            </p:childTnLst>
                          </p:cTn>
                        </p:par>
                        <p:par>
                          <p:cTn id="29" fill="hold">
                            <p:stCondLst>
                              <p:cond delay="2750"/>
                            </p:stCondLst>
                            <p:childTnLst>
                              <p:par>
                                <p:cTn id="30" presetID="14" presetClass="entr" presetSubtype="10" fill="hold" grpId="0" nodeType="afterEffect">
                                  <p:stCondLst>
                                    <p:cond delay="0"/>
                                  </p:stCondLst>
                                  <p:childTnLst>
                                    <p:set>
                                      <p:cBhvr>
                                        <p:cTn id="31" dur="1" fill="hold">
                                          <p:stCondLst>
                                            <p:cond delay="0"/>
                                          </p:stCondLst>
                                        </p:cTn>
                                        <p:tgtEl>
                                          <p:spTgt spid="2">
                                            <p:graphicEl>
                                              <a:dgm id="{9FD346F7-5E74-4C10-AEBD-FDF5F0E08AAF}"/>
                                            </p:graphicEl>
                                          </p:spTgt>
                                        </p:tgtEl>
                                        <p:attrNameLst>
                                          <p:attrName>style.visibility</p:attrName>
                                        </p:attrNameLst>
                                      </p:cBhvr>
                                      <p:to>
                                        <p:strVal val="visible"/>
                                      </p:to>
                                    </p:set>
                                    <p:animEffect transition="in" filter="randombar(horizontal)">
                                      <p:cBhvr>
                                        <p:cTn id="32" dur="500"/>
                                        <p:tgtEl>
                                          <p:spTgt spid="2">
                                            <p:graphicEl>
                                              <a:dgm id="{9FD346F7-5E74-4C10-AEBD-FDF5F0E08AAF}"/>
                                            </p:graphicEl>
                                          </p:spTgt>
                                        </p:tgtEl>
                                      </p:cBhvr>
                                    </p:animEffect>
                                  </p:childTnLst>
                                </p:cTn>
                              </p:par>
                            </p:childTnLst>
                          </p:cTn>
                        </p:par>
                        <p:par>
                          <p:cTn id="33" fill="hold">
                            <p:stCondLst>
                              <p:cond delay="3250"/>
                            </p:stCondLst>
                            <p:childTnLst>
                              <p:par>
                                <p:cTn id="34" presetID="14" presetClass="entr" presetSubtype="10" fill="hold" grpId="0" nodeType="afterEffect">
                                  <p:stCondLst>
                                    <p:cond delay="0"/>
                                  </p:stCondLst>
                                  <p:childTnLst>
                                    <p:set>
                                      <p:cBhvr>
                                        <p:cTn id="35" dur="1" fill="hold">
                                          <p:stCondLst>
                                            <p:cond delay="0"/>
                                          </p:stCondLst>
                                        </p:cTn>
                                        <p:tgtEl>
                                          <p:spTgt spid="2">
                                            <p:graphicEl>
                                              <a:dgm id="{92E0BAF3-5E1C-4655-A48C-13761EBAD9A5}"/>
                                            </p:graphicEl>
                                          </p:spTgt>
                                        </p:tgtEl>
                                        <p:attrNameLst>
                                          <p:attrName>style.visibility</p:attrName>
                                        </p:attrNameLst>
                                      </p:cBhvr>
                                      <p:to>
                                        <p:strVal val="visible"/>
                                      </p:to>
                                    </p:set>
                                    <p:animEffect transition="in" filter="randombar(horizontal)">
                                      <p:cBhvr>
                                        <p:cTn id="36" dur="500"/>
                                        <p:tgtEl>
                                          <p:spTgt spid="2">
                                            <p:graphicEl>
                                              <a:dgm id="{92E0BAF3-5E1C-4655-A48C-13761EBAD9A5}"/>
                                            </p:graphicEl>
                                          </p:spTgt>
                                        </p:tgtEl>
                                      </p:cBhvr>
                                    </p:animEffect>
                                  </p:childTnLst>
                                </p:cTn>
                              </p:par>
                            </p:childTnLst>
                          </p:cTn>
                        </p:par>
                        <p:par>
                          <p:cTn id="37" fill="hold">
                            <p:stCondLst>
                              <p:cond delay="3750"/>
                            </p:stCondLst>
                            <p:childTnLst>
                              <p:par>
                                <p:cTn id="38" presetID="14" presetClass="entr" presetSubtype="10" fill="hold" grpId="0" nodeType="afterEffect">
                                  <p:stCondLst>
                                    <p:cond delay="0"/>
                                  </p:stCondLst>
                                  <p:childTnLst>
                                    <p:set>
                                      <p:cBhvr>
                                        <p:cTn id="39" dur="1" fill="hold">
                                          <p:stCondLst>
                                            <p:cond delay="0"/>
                                          </p:stCondLst>
                                        </p:cTn>
                                        <p:tgtEl>
                                          <p:spTgt spid="2">
                                            <p:graphicEl>
                                              <a:dgm id="{B687DE0B-779A-4597-9856-23D679213D33}"/>
                                            </p:graphicEl>
                                          </p:spTgt>
                                        </p:tgtEl>
                                        <p:attrNameLst>
                                          <p:attrName>style.visibility</p:attrName>
                                        </p:attrNameLst>
                                      </p:cBhvr>
                                      <p:to>
                                        <p:strVal val="visible"/>
                                      </p:to>
                                    </p:set>
                                    <p:animEffect transition="in" filter="randombar(horizontal)">
                                      <p:cBhvr>
                                        <p:cTn id="40" dur="500"/>
                                        <p:tgtEl>
                                          <p:spTgt spid="2">
                                            <p:graphicEl>
                                              <a:dgm id="{B687DE0B-779A-4597-9856-23D679213D3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Graphic spid="2"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28000"/>
                    </a14:imgEffect>
                  </a14:imgLayer>
                </a14:imgProps>
              </a:ext>
            </a:extLst>
          </a:blip>
          <a:srcRect/>
          <a:stretch>
            <a:fillRect l="-16000" r="-16000"/>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7837248-DF24-47B5-A164-D697D7029305}"/>
              </a:ext>
            </a:extLst>
          </p:cNvPr>
          <p:cNvSpPr txBox="1"/>
          <p:nvPr/>
        </p:nvSpPr>
        <p:spPr>
          <a:xfrm>
            <a:off x="1630017" y="463826"/>
            <a:ext cx="9289774" cy="707886"/>
          </a:xfrm>
          <a:prstGeom prst="rect">
            <a:avLst/>
          </a:prstGeom>
          <a:solidFill>
            <a:schemeClr val="tx1">
              <a:alpha val="80000"/>
            </a:schemeClr>
          </a:solidFill>
        </p:spPr>
        <p:txBody>
          <a:bodyPr wrap="square" rtlCol="0">
            <a:spAutoFit/>
          </a:bodyPr>
          <a:lstStyle/>
          <a:p>
            <a:pPr algn="ctr"/>
            <a:r>
              <a:rPr lang="es-AR" sz="4000" dirty="0">
                <a:solidFill>
                  <a:schemeClr val="bg1"/>
                </a:solidFill>
              </a:rPr>
              <a:t>El </a:t>
            </a:r>
            <a:r>
              <a:rPr lang="es-AR" sz="4000" dirty="0" err="1">
                <a:solidFill>
                  <a:schemeClr val="bg1"/>
                </a:solidFill>
              </a:rPr>
              <a:t>Kernel</a:t>
            </a:r>
            <a:endParaRPr lang="es-AR" sz="4000" dirty="0">
              <a:solidFill>
                <a:schemeClr val="bg1"/>
              </a:solidFill>
            </a:endParaRPr>
          </a:p>
        </p:txBody>
      </p:sp>
      <p:sp>
        <p:nvSpPr>
          <p:cNvPr id="5" name="CuadroTexto 4">
            <a:extLst>
              <a:ext uri="{FF2B5EF4-FFF2-40B4-BE49-F238E27FC236}">
                <a16:creationId xmlns:a16="http://schemas.microsoft.com/office/drawing/2014/main" id="{40C3D3E8-9CFF-4C2B-9C33-6CEDD0B3F060}"/>
              </a:ext>
            </a:extLst>
          </p:cNvPr>
          <p:cNvSpPr txBox="1"/>
          <p:nvPr/>
        </p:nvSpPr>
        <p:spPr>
          <a:xfrm>
            <a:off x="323557" y="304257"/>
            <a:ext cx="773723" cy="830997"/>
          </a:xfrm>
          <a:prstGeom prst="rect">
            <a:avLst/>
          </a:prstGeom>
          <a:solidFill>
            <a:schemeClr val="tx1">
              <a:lumMod val="95000"/>
              <a:lumOff val="5000"/>
            </a:schemeClr>
          </a:solidFill>
        </p:spPr>
        <p:txBody>
          <a:bodyPr wrap="square" rtlCol="0">
            <a:spAutoFit/>
          </a:bodyPr>
          <a:lstStyle/>
          <a:p>
            <a:r>
              <a:rPr lang="es-AR" sz="4800" dirty="0">
                <a:solidFill>
                  <a:schemeClr val="bg1"/>
                </a:solidFill>
              </a:rPr>
              <a:t>↑</a:t>
            </a:r>
          </a:p>
        </p:txBody>
      </p:sp>
      <p:sp>
        <p:nvSpPr>
          <p:cNvPr id="6" name="Rectángulo 5">
            <a:hlinkClick r:id="rId4" action="ppaction://hlinksldjump"/>
            <a:extLst>
              <a:ext uri="{FF2B5EF4-FFF2-40B4-BE49-F238E27FC236}">
                <a16:creationId xmlns:a16="http://schemas.microsoft.com/office/drawing/2014/main" id="{D6771904-7384-40B1-95DA-5DBB0DA0E991}"/>
              </a:ext>
            </a:extLst>
          </p:cNvPr>
          <p:cNvSpPr/>
          <p:nvPr/>
        </p:nvSpPr>
        <p:spPr>
          <a:xfrm>
            <a:off x="323556" y="307347"/>
            <a:ext cx="77372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a:hlinkClick r:id="rId5" action="ppaction://hlinksldjump"/>
            <a:extLst>
              <a:ext uri="{FF2B5EF4-FFF2-40B4-BE49-F238E27FC236}">
                <a16:creationId xmlns:a16="http://schemas.microsoft.com/office/drawing/2014/main" id="{B4954230-9F3A-4789-B430-B6F9B1D45D7F}"/>
              </a:ext>
            </a:extLst>
          </p:cNvPr>
          <p:cNvSpPr txBox="1"/>
          <p:nvPr/>
        </p:nvSpPr>
        <p:spPr>
          <a:xfrm>
            <a:off x="1258472" y="5823610"/>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sp>
        <p:nvSpPr>
          <p:cNvPr id="8" name="CuadroTexto 7">
            <a:hlinkClick r:id="rId6" action="ppaction://hlinksldjump"/>
            <a:extLst>
              <a:ext uri="{FF2B5EF4-FFF2-40B4-BE49-F238E27FC236}">
                <a16:creationId xmlns:a16="http://schemas.microsoft.com/office/drawing/2014/main" id="{CBFB411B-A5A7-4F99-96D0-A7AFFC706C3D}"/>
              </a:ext>
            </a:extLst>
          </p:cNvPr>
          <p:cNvSpPr txBox="1"/>
          <p:nvPr/>
        </p:nvSpPr>
        <p:spPr>
          <a:xfrm rot="10800000">
            <a:off x="226470" y="5916374"/>
            <a:ext cx="967893" cy="1107996"/>
          </a:xfrm>
          <a:prstGeom prst="rect">
            <a:avLst/>
          </a:prstGeom>
          <a:noFill/>
          <a:ln>
            <a:noFill/>
          </a:ln>
        </p:spPr>
        <p:txBody>
          <a:bodyPr wrap="square" rtlCol="0">
            <a:spAutoFit/>
          </a:bodyPr>
          <a:lstStyle/>
          <a:p>
            <a:r>
              <a:rPr lang="es-AR" sz="6600" dirty="0">
                <a:latin typeface="Lucida Handwriting" panose="03010101010101010101" pitchFamily="66" charset="0"/>
              </a:rPr>
              <a:t>→</a:t>
            </a:r>
          </a:p>
        </p:txBody>
      </p:sp>
      <p:pic>
        <p:nvPicPr>
          <p:cNvPr id="9" name="Imagen 8" descr="Imagen que contiene cielo, reloj, objeto&#10;&#10;Descripción generada con confianza alta">
            <a:extLst>
              <a:ext uri="{FF2B5EF4-FFF2-40B4-BE49-F238E27FC236}">
                <a16:creationId xmlns:a16="http://schemas.microsoft.com/office/drawing/2014/main" id="{16284B06-883F-4D83-95C1-A6D96C9190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3791" y="1429352"/>
            <a:ext cx="6096000" cy="4810760"/>
          </a:xfrm>
          <a:prstGeom prst="rect">
            <a:avLst/>
          </a:prstGeom>
        </p:spPr>
      </p:pic>
      <p:sp>
        <p:nvSpPr>
          <p:cNvPr id="11" name="CuadroTexto 10">
            <a:extLst>
              <a:ext uri="{FF2B5EF4-FFF2-40B4-BE49-F238E27FC236}">
                <a16:creationId xmlns:a16="http://schemas.microsoft.com/office/drawing/2014/main" id="{3141BBB0-8562-4F35-A3C6-F2594E1B27D2}"/>
              </a:ext>
            </a:extLst>
          </p:cNvPr>
          <p:cNvSpPr txBox="1"/>
          <p:nvPr/>
        </p:nvSpPr>
        <p:spPr>
          <a:xfrm>
            <a:off x="323556" y="1675458"/>
            <a:ext cx="3873548" cy="3539430"/>
          </a:xfrm>
          <a:prstGeom prst="rect">
            <a:avLst/>
          </a:prstGeom>
          <a:solidFill>
            <a:schemeClr val="tx1">
              <a:alpha val="80000"/>
            </a:schemeClr>
          </a:solidFill>
        </p:spPr>
        <p:txBody>
          <a:bodyPr wrap="square" rtlCol="0">
            <a:spAutoFit/>
          </a:bodyPr>
          <a:lstStyle/>
          <a:p>
            <a:r>
              <a:rPr lang="es-AR" sz="2800" dirty="0">
                <a:solidFill>
                  <a:schemeClr val="bg1"/>
                </a:solidFill>
              </a:rPr>
              <a:t>Núcleo del Sistema Operativo:</a:t>
            </a:r>
          </a:p>
          <a:p>
            <a:pPr marL="457200" indent="-457200">
              <a:buFontTx/>
              <a:buChar char="-"/>
            </a:pPr>
            <a:r>
              <a:rPr lang="es-AR" sz="2800" dirty="0">
                <a:solidFill>
                  <a:schemeClr val="bg1"/>
                </a:solidFill>
              </a:rPr>
              <a:t>Comunica al sistema con el hardware.</a:t>
            </a:r>
          </a:p>
          <a:p>
            <a:pPr marL="457200" indent="-457200">
              <a:buFontTx/>
              <a:buChar char="-"/>
            </a:pPr>
            <a:r>
              <a:rPr lang="es-AR" sz="2800" dirty="0">
                <a:solidFill>
                  <a:schemeClr val="bg1"/>
                </a:solidFill>
              </a:rPr>
              <a:t>Maneja las interpretaciones.</a:t>
            </a:r>
          </a:p>
          <a:p>
            <a:pPr marL="457200" indent="-457200">
              <a:buFontTx/>
              <a:buChar char="-"/>
            </a:pPr>
            <a:r>
              <a:rPr lang="es-AR" sz="2800" dirty="0">
                <a:solidFill>
                  <a:schemeClr val="bg1"/>
                </a:solidFill>
              </a:rPr>
              <a:t>Asigna trabajos al procesador.</a:t>
            </a:r>
          </a:p>
        </p:txBody>
      </p:sp>
    </p:spTree>
    <p:extLst>
      <p:ext uri="{BB962C8B-B14F-4D97-AF65-F5344CB8AC3E}">
        <p14:creationId xmlns:p14="http://schemas.microsoft.com/office/powerpoint/2010/main" val="63931054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250"/>
                                        <p:tgtEl>
                                          <p:spTgt spid="5"/>
                                        </p:tgtEl>
                                      </p:cBhvr>
                                    </p:animEffect>
                                  </p:childTnLst>
                                </p:cTn>
                              </p:par>
                            </p:childTnLst>
                          </p:cTn>
                        </p:par>
                        <p:par>
                          <p:cTn id="11" fill="hold">
                            <p:stCondLst>
                              <p:cond delay="1250"/>
                            </p:stCondLst>
                            <p:childTnLst>
                              <p:par>
                                <p:cTn id="12" presetID="53" presetClass="entr" presetSubtype="16"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25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250"/>
                                        <p:tgtEl>
                                          <p:spTgt spid="8"/>
                                        </p:tgtEl>
                                      </p:cBhvr>
                                    </p:animEffect>
                                  </p:childTnLst>
                                </p:cTn>
                              </p:par>
                            </p:childTnLst>
                          </p:cTn>
                        </p:par>
                        <p:par>
                          <p:cTn id="23" fill="hold">
                            <p:stCondLst>
                              <p:cond delay="2500"/>
                            </p:stCondLst>
                            <p:childTnLst>
                              <p:par>
                                <p:cTn id="24" presetID="22" presetClass="entr" presetSubtype="1" fill="hold" grpId="0" nodeType="afterEffect">
                                  <p:stCondLst>
                                    <p:cond delay="0"/>
                                  </p:stCondLst>
                                  <p:childTnLst>
                                    <p:set>
                                      <p:cBhvr>
                                        <p:cTn id="25" dur="1" fill="hold">
                                          <p:stCondLst>
                                            <p:cond delay="0"/>
                                          </p:stCondLst>
                                        </p:cTn>
                                        <p:tgtEl>
                                          <p:spTgt spid="11">
                                            <p:bg/>
                                          </p:spTgt>
                                        </p:tgtEl>
                                        <p:attrNameLst>
                                          <p:attrName>style.visibility</p:attrName>
                                        </p:attrNameLst>
                                      </p:cBhvr>
                                      <p:to>
                                        <p:strVal val="visible"/>
                                      </p:to>
                                    </p:set>
                                    <p:animEffect transition="in" filter="wipe(up)">
                                      <p:cBhvr>
                                        <p:cTn id="26" dur="500"/>
                                        <p:tgtEl>
                                          <p:spTgt spid="11">
                                            <p:bg/>
                                          </p:spTgt>
                                        </p:tgtEl>
                                      </p:cBhvr>
                                    </p:animEffect>
                                  </p:childTnLst>
                                </p:cTn>
                              </p:par>
                            </p:childTnLst>
                          </p:cTn>
                        </p:par>
                        <p:par>
                          <p:cTn id="27" fill="hold">
                            <p:stCondLst>
                              <p:cond delay="3000"/>
                            </p:stCondLst>
                            <p:childTnLst>
                              <p:par>
                                <p:cTn id="28" presetID="22" presetClass="entr" presetSubtype="1" fill="hold" grpId="0"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wipe(up)">
                                      <p:cBhvr>
                                        <p:cTn id="30" dur="500"/>
                                        <p:tgtEl>
                                          <p:spTgt spid="11">
                                            <p:txEl>
                                              <p:pRg st="0" end="0"/>
                                            </p:txEl>
                                          </p:spTgt>
                                        </p:tgtEl>
                                      </p:cBhvr>
                                    </p:animEffect>
                                  </p:childTnLst>
                                </p:cTn>
                              </p:par>
                            </p:childTnLst>
                          </p:cTn>
                        </p:par>
                        <p:par>
                          <p:cTn id="31" fill="hold">
                            <p:stCondLst>
                              <p:cond delay="3500"/>
                            </p:stCondLst>
                            <p:childTnLst>
                              <p:par>
                                <p:cTn id="32" presetID="22" presetClass="entr" presetSubtype="1" fill="hold" grpId="0" nodeType="afterEffect">
                                  <p:stCondLst>
                                    <p:cond delay="0"/>
                                  </p:stCondLst>
                                  <p:childTnLst>
                                    <p:set>
                                      <p:cBhvr>
                                        <p:cTn id="33" dur="1" fill="hold">
                                          <p:stCondLst>
                                            <p:cond delay="0"/>
                                          </p:stCondLst>
                                        </p:cTn>
                                        <p:tgtEl>
                                          <p:spTgt spid="11">
                                            <p:txEl>
                                              <p:pRg st="1" end="1"/>
                                            </p:txEl>
                                          </p:spTgt>
                                        </p:tgtEl>
                                        <p:attrNameLst>
                                          <p:attrName>style.visibility</p:attrName>
                                        </p:attrNameLst>
                                      </p:cBhvr>
                                      <p:to>
                                        <p:strVal val="visible"/>
                                      </p:to>
                                    </p:set>
                                    <p:animEffect transition="in" filter="wipe(up)">
                                      <p:cBhvr>
                                        <p:cTn id="34" dur="500"/>
                                        <p:tgtEl>
                                          <p:spTgt spid="11">
                                            <p:txEl>
                                              <p:pRg st="1" end="1"/>
                                            </p:txEl>
                                          </p:spTgt>
                                        </p:tgtEl>
                                      </p:cBhvr>
                                    </p:animEffect>
                                  </p:childTnLst>
                                </p:cTn>
                              </p:par>
                            </p:childTnLst>
                          </p:cTn>
                        </p:par>
                        <p:par>
                          <p:cTn id="35" fill="hold">
                            <p:stCondLst>
                              <p:cond delay="4000"/>
                            </p:stCondLst>
                            <p:childTnLst>
                              <p:par>
                                <p:cTn id="36" presetID="22" presetClass="entr" presetSubtype="1" fill="hold" grpId="0" nodeType="afterEffect">
                                  <p:stCondLst>
                                    <p:cond delay="0"/>
                                  </p:stCondLst>
                                  <p:childTnLst>
                                    <p:set>
                                      <p:cBhvr>
                                        <p:cTn id="37" dur="1" fill="hold">
                                          <p:stCondLst>
                                            <p:cond delay="0"/>
                                          </p:stCondLst>
                                        </p:cTn>
                                        <p:tgtEl>
                                          <p:spTgt spid="11">
                                            <p:txEl>
                                              <p:pRg st="2" end="2"/>
                                            </p:txEl>
                                          </p:spTgt>
                                        </p:tgtEl>
                                        <p:attrNameLst>
                                          <p:attrName>style.visibility</p:attrName>
                                        </p:attrNameLst>
                                      </p:cBhvr>
                                      <p:to>
                                        <p:strVal val="visible"/>
                                      </p:to>
                                    </p:set>
                                    <p:animEffect transition="in" filter="wipe(up)">
                                      <p:cBhvr>
                                        <p:cTn id="38" dur="500"/>
                                        <p:tgtEl>
                                          <p:spTgt spid="11">
                                            <p:txEl>
                                              <p:pRg st="2" end="2"/>
                                            </p:txEl>
                                          </p:spTgt>
                                        </p:tgtEl>
                                      </p:cBhvr>
                                    </p:animEffect>
                                  </p:childTnLst>
                                </p:cTn>
                              </p:par>
                            </p:childTnLst>
                          </p:cTn>
                        </p:par>
                        <p:par>
                          <p:cTn id="39" fill="hold">
                            <p:stCondLst>
                              <p:cond delay="4500"/>
                            </p:stCondLst>
                            <p:childTnLst>
                              <p:par>
                                <p:cTn id="40" presetID="22" presetClass="entr" presetSubtype="1" fill="hold" grpId="0" nodeType="afterEffect">
                                  <p:stCondLst>
                                    <p:cond delay="0"/>
                                  </p:stCondLst>
                                  <p:childTnLst>
                                    <p:set>
                                      <p:cBhvr>
                                        <p:cTn id="41" dur="1" fill="hold">
                                          <p:stCondLst>
                                            <p:cond delay="0"/>
                                          </p:stCondLst>
                                        </p:cTn>
                                        <p:tgtEl>
                                          <p:spTgt spid="11">
                                            <p:txEl>
                                              <p:pRg st="3" end="3"/>
                                            </p:txEl>
                                          </p:spTgt>
                                        </p:tgtEl>
                                        <p:attrNameLst>
                                          <p:attrName>style.visibility</p:attrName>
                                        </p:attrNameLst>
                                      </p:cBhvr>
                                      <p:to>
                                        <p:strVal val="visible"/>
                                      </p:to>
                                    </p:set>
                                    <p:animEffect transition="in" filter="wipe(up)">
                                      <p:cBhvr>
                                        <p:cTn id="42" dur="500"/>
                                        <p:tgtEl>
                                          <p:spTgt spid="11">
                                            <p:txEl>
                                              <p:pRg st="3" end="3"/>
                                            </p:txEl>
                                          </p:spTgt>
                                        </p:tgtEl>
                                      </p:cBhvr>
                                    </p:animEffect>
                                  </p:childTnLst>
                                </p:cTn>
                              </p:par>
                            </p:childTnLst>
                          </p:cTn>
                        </p:par>
                        <p:par>
                          <p:cTn id="43" fill="hold">
                            <p:stCondLst>
                              <p:cond delay="5000"/>
                            </p:stCondLst>
                            <p:childTnLst>
                              <p:par>
                                <p:cTn id="44" presetID="13" presetClass="entr" presetSubtype="32"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plus(out)">
                                      <p:cBhvr>
                                        <p:cTn id="46"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11" grpId="0" build="p"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1463</TotalTime>
  <Words>2791</Words>
  <Application>Microsoft Office PowerPoint</Application>
  <PresentationFormat>Panorámica</PresentationFormat>
  <Paragraphs>429</Paragraphs>
  <Slides>59</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59</vt:i4>
      </vt:variant>
    </vt:vector>
  </HeadingPairs>
  <TitlesOfParts>
    <vt:vector size="65" baseType="lpstr">
      <vt:lpstr>Arial</vt:lpstr>
      <vt:lpstr>Calibri</vt:lpstr>
      <vt:lpstr>Calibri Light</vt:lpstr>
      <vt:lpstr>Lucida Console</vt:lpstr>
      <vt:lpstr>Lucida Handwriting</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La Historia de Linux</vt:lpstr>
      <vt:lpstr>La Historia de Linux</vt:lpstr>
      <vt:lpstr>La Historia de Linux</vt:lpstr>
      <vt:lpstr>El nombre de Linux</vt:lpstr>
      <vt:lpstr>Mascota: TUX</vt:lpstr>
      <vt:lpstr>Distribuciones de Linux</vt:lpstr>
      <vt:lpstr>Linux Fedora</vt:lpstr>
      <vt:lpstr>Linux Fedora</vt:lpstr>
      <vt:lpstr>Linux Fedora</vt:lpstr>
      <vt:lpstr>Arch Linux</vt:lpstr>
      <vt:lpstr>Arch Linux</vt:lpstr>
      <vt:lpstr>Linux Debian</vt:lpstr>
      <vt:lpstr>¿Por qué es gratis?</vt:lpstr>
      <vt:lpstr>Instalando Debian</vt:lpstr>
      <vt:lpstr>Ubuntu</vt:lpstr>
      <vt:lpstr>Canonical</vt:lpstr>
      <vt:lpstr>Otras versiones</vt:lpstr>
      <vt:lpstr>Kubuntu</vt:lpstr>
      <vt:lpstr>Lubuntu</vt:lpstr>
      <vt:lpstr>Xubuntu</vt:lpstr>
      <vt:lpstr>Ubuntu</vt:lpstr>
      <vt:lpstr>Expansión de Ubuntu a otros dispositivos</vt:lpstr>
      <vt:lpstr>Comunidad y Software</vt:lpstr>
      <vt:lpstr>Comunidad y Software</vt:lpstr>
      <vt:lpstr>Organización del software</vt:lpstr>
      <vt:lpstr>Microsoft</vt:lpstr>
      <vt:lpstr>Microsoft</vt:lpstr>
      <vt:lpstr>Microsoft</vt:lpstr>
      <vt:lpstr>Los comienzos de Windows</vt:lpstr>
      <vt:lpstr>Los comienzos de Windows</vt:lpstr>
      <vt:lpstr>Los comienzos de Windows</vt:lpstr>
      <vt:lpstr>Windows 95</vt:lpstr>
      <vt:lpstr>Windows 95</vt:lpstr>
      <vt:lpstr>Windows 98</vt:lpstr>
      <vt:lpstr>Windows 98</vt:lpstr>
      <vt:lpstr>Windows 2000</vt:lpstr>
      <vt:lpstr>Windows XP</vt:lpstr>
      <vt:lpstr>Windows Vista</vt:lpstr>
      <vt:lpstr>Windows 7</vt:lpstr>
      <vt:lpstr>Windows 8 &amp; 8.1</vt:lpstr>
      <vt:lpstr>Windows 10</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operativos</dc:title>
  <dc:creator>Laboratorios</dc:creator>
  <cp:lastModifiedBy>Miriam Andrea Barone</cp:lastModifiedBy>
  <cp:revision>269</cp:revision>
  <dcterms:created xsi:type="dcterms:W3CDTF">2018-06-22T15:22:55Z</dcterms:created>
  <dcterms:modified xsi:type="dcterms:W3CDTF">2020-05-07T00:20:04Z</dcterms:modified>
</cp:coreProperties>
</file>